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8" r:id="rId2"/>
    <p:sldId id="317" r:id="rId3"/>
    <p:sldId id="262" r:id="rId4"/>
    <p:sldId id="318" r:id="rId5"/>
    <p:sldId id="320" r:id="rId6"/>
    <p:sldId id="327" r:id="rId7"/>
    <p:sldId id="321" r:id="rId8"/>
    <p:sldId id="328" r:id="rId9"/>
    <p:sldId id="322" r:id="rId10"/>
    <p:sldId id="329" r:id="rId11"/>
    <p:sldId id="330" r:id="rId12"/>
    <p:sldId id="331" r:id="rId13"/>
    <p:sldId id="332" r:id="rId14"/>
    <p:sldId id="333" r:id="rId15"/>
    <p:sldId id="334" r:id="rId16"/>
    <p:sldId id="335" r:id="rId17"/>
    <p:sldId id="336" r:id="rId18"/>
    <p:sldId id="337" r:id="rId19"/>
    <p:sldId id="338" r:id="rId20"/>
    <p:sldId id="323" r:id="rId21"/>
    <p:sldId id="309" r:id="rId22"/>
    <p:sldId id="31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464" autoAdjust="0"/>
  </p:normalViewPr>
  <p:slideViewPr>
    <p:cSldViewPr snapToGrid="0">
      <p:cViewPr varScale="1">
        <p:scale>
          <a:sx n="59" d="100"/>
          <a:sy n="59" d="100"/>
        </p:scale>
        <p:origin x="10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35F54A-FC56-48FA-BD75-984D0D13B420}" type="datetimeFigureOut">
              <a:rPr lang="en-ZA" smtClean="0"/>
              <a:t>2022/03/12</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B89B0-96E6-440F-88A5-B96103A83316}" type="slidenum">
              <a:rPr lang="en-ZA" smtClean="0"/>
              <a:t>‹#›</a:t>
            </a:fld>
            <a:endParaRPr lang="en-ZA"/>
          </a:p>
        </p:txBody>
      </p:sp>
    </p:spTree>
    <p:extLst>
      <p:ext uri="{BB962C8B-B14F-4D97-AF65-F5344CB8AC3E}">
        <p14:creationId xmlns:p14="http://schemas.microsoft.com/office/powerpoint/2010/main" val="66330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3</a:t>
            </a:fld>
            <a:endParaRPr lang="en-ZA"/>
          </a:p>
        </p:txBody>
      </p:sp>
    </p:spTree>
    <p:extLst>
      <p:ext uri="{BB962C8B-B14F-4D97-AF65-F5344CB8AC3E}">
        <p14:creationId xmlns:p14="http://schemas.microsoft.com/office/powerpoint/2010/main" val="3459288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19</a:t>
            </a:fld>
            <a:endParaRPr lang="en-ZA"/>
          </a:p>
        </p:txBody>
      </p:sp>
    </p:spTree>
    <p:extLst>
      <p:ext uri="{BB962C8B-B14F-4D97-AF65-F5344CB8AC3E}">
        <p14:creationId xmlns:p14="http://schemas.microsoft.com/office/powerpoint/2010/main" val="3101291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11</a:t>
            </a:fld>
            <a:endParaRPr lang="en-ZA"/>
          </a:p>
        </p:txBody>
      </p:sp>
    </p:spTree>
    <p:extLst>
      <p:ext uri="{BB962C8B-B14F-4D97-AF65-F5344CB8AC3E}">
        <p14:creationId xmlns:p14="http://schemas.microsoft.com/office/powerpoint/2010/main" val="191146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12</a:t>
            </a:fld>
            <a:endParaRPr lang="en-ZA"/>
          </a:p>
        </p:txBody>
      </p:sp>
    </p:spTree>
    <p:extLst>
      <p:ext uri="{BB962C8B-B14F-4D97-AF65-F5344CB8AC3E}">
        <p14:creationId xmlns:p14="http://schemas.microsoft.com/office/powerpoint/2010/main" val="2598726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13</a:t>
            </a:fld>
            <a:endParaRPr lang="en-ZA"/>
          </a:p>
        </p:txBody>
      </p:sp>
    </p:spTree>
    <p:extLst>
      <p:ext uri="{BB962C8B-B14F-4D97-AF65-F5344CB8AC3E}">
        <p14:creationId xmlns:p14="http://schemas.microsoft.com/office/powerpoint/2010/main" val="2206658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14</a:t>
            </a:fld>
            <a:endParaRPr lang="en-ZA"/>
          </a:p>
        </p:txBody>
      </p:sp>
    </p:spTree>
    <p:extLst>
      <p:ext uri="{BB962C8B-B14F-4D97-AF65-F5344CB8AC3E}">
        <p14:creationId xmlns:p14="http://schemas.microsoft.com/office/powerpoint/2010/main" val="3536597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15</a:t>
            </a:fld>
            <a:endParaRPr lang="en-ZA"/>
          </a:p>
        </p:txBody>
      </p:sp>
    </p:spTree>
    <p:extLst>
      <p:ext uri="{BB962C8B-B14F-4D97-AF65-F5344CB8AC3E}">
        <p14:creationId xmlns:p14="http://schemas.microsoft.com/office/powerpoint/2010/main" val="3755781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16</a:t>
            </a:fld>
            <a:endParaRPr lang="en-ZA"/>
          </a:p>
        </p:txBody>
      </p:sp>
    </p:spTree>
    <p:extLst>
      <p:ext uri="{BB962C8B-B14F-4D97-AF65-F5344CB8AC3E}">
        <p14:creationId xmlns:p14="http://schemas.microsoft.com/office/powerpoint/2010/main" val="2107424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17</a:t>
            </a:fld>
            <a:endParaRPr lang="en-ZA"/>
          </a:p>
        </p:txBody>
      </p:sp>
    </p:spTree>
    <p:extLst>
      <p:ext uri="{BB962C8B-B14F-4D97-AF65-F5344CB8AC3E}">
        <p14:creationId xmlns:p14="http://schemas.microsoft.com/office/powerpoint/2010/main" val="1470768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18</a:t>
            </a:fld>
            <a:endParaRPr lang="en-ZA"/>
          </a:p>
        </p:txBody>
      </p:sp>
    </p:spTree>
    <p:extLst>
      <p:ext uri="{BB962C8B-B14F-4D97-AF65-F5344CB8AC3E}">
        <p14:creationId xmlns:p14="http://schemas.microsoft.com/office/powerpoint/2010/main" val="3877385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212189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2849465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2787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4233666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6728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464746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2457405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143148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78315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1168598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83B2E7-7F30-4562-A0FB-DD4C73BE2573}" type="datetimeFigureOut">
              <a:rPr lang="en-ZA" smtClean="0"/>
              <a:t>2022/03/12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256156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83B2E7-7F30-4562-A0FB-DD4C73BE2573}" type="datetimeFigureOut">
              <a:rPr lang="en-ZA" smtClean="0"/>
              <a:t>2022/03/12</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060001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83B2E7-7F30-4562-A0FB-DD4C73BE2573}" type="datetimeFigureOut">
              <a:rPr lang="en-ZA" smtClean="0"/>
              <a:t>2022/03/12</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976470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83B2E7-7F30-4562-A0FB-DD4C73BE2573}" type="datetimeFigureOut">
              <a:rPr lang="en-ZA" smtClean="0"/>
              <a:t>2022/03/12</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713220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83B2E7-7F30-4562-A0FB-DD4C73BE2573}" type="datetimeFigureOut">
              <a:rPr lang="en-ZA" smtClean="0"/>
              <a:t>2022/03/12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29379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83B2E7-7F30-4562-A0FB-DD4C73BE2573}" type="datetimeFigureOut">
              <a:rPr lang="en-ZA" smtClean="0"/>
              <a:t>2022/03/12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317412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83B2E7-7F30-4562-A0FB-DD4C73BE2573}" type="datetimeFigureOut">
              <a:rPr lang="en-ZA" smtClean="0"/>
              <a:t>2022/03/12</a:t>
            </a:fld>
            <a:endParaRPr lang="en-Z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5EF069B-9CFB-4B03-A6B8-F6D1BEC30AC0}" type="slidenum">
              <a:rPr lang="en-ZA" smtClean="0"/>
              <a:t>‹#›</a:t>
            </a:fld>
            <a:endParaRPr lang="en-ZA"/>
          </a:p>
        </p:txBody>
      </p:sp>
    </p:spTree>
    <p:extLst>
      <p:ext uri="{BB962C8B-B14F-4D97-AF65-F5344CB8AC3E}">
        <p14:creationId xmlns:p14="http://schemas.microsoft.com/office/powerpoint/2010/main" val="1069627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615CB-18FC-450B-8B8F-EB0C0E5572E1}"/>
              </a:ext>
            </a:extLst>
          </p:cNvPr>
          <p:cNvSpPr>
            <a:spLocks noGrp="1"/>
          </p:cNvSpPr>
          <p:nvPr>
            <p:ph type="ctrTitle"/>
          </p:nvPr>
        </p:nvSpPr>
        <p:spPr>
          <a:xfrm>
            <a:off x="6096000" y="2861542"/>
            <a:ext cx="4299666" cy="1418898"/>
          </a:xfrm>
        </p:spPr>
        <p:txBody>
          <a:bodyPr vert="horz" lIns="91440" tIns="45720" rIns="91440" bIns="45720" rtlCol="0">
            <a:normAutofit fontScale="90000"/>
          </a:bodyPr>
          <a:lstStyle/>
          <a:p>
            <a:pPr algn="l"/>
            <a:r>
              <a:rPr lang="en-US" sz="4600" b="1" kern="1200" dirty="0">
                <a:latin typeface="+mj-lt"/>
                <a:ea typeface="+mj-ea"/>
                <a:cs typeface="+mj-cs"/>
              </a:rPr>
              <a:t>LCS 311 </a:t>
            </a:r>
            <a:br>
              <a:rPr lang="en-US" sz="4600" b="1" kern="1200" dirty="0">
                <a:latin typeface="+mj-lt"/>
                <a:ea typeface="+mj-ea"/>
                <a:cs typeface="+mj-cs"/>
              </a:rPr>
            </a:br>
            <a:r>
              <a:rPr lang="en-US" sz="4600" b="1" dirty="0"/>
              <a:t>Meertaligheid in die Samelewing en Opvoeding</a:t>
            </a:r>
            <a:endParaRPr lang="en-US" sz="4600" b="1" kern="1200" dirty="0">
              <a:latin typeface="+mj-lt"/>
              <a:ea typeface="+mj-ea"/>
              <a:cs typeface="+mj-cs"/>
            </a:endParaRPr>
          </a:p>
        </p:txBody>
      </p:sp>
      <p:sp>
        <p:nvSpPr>
          <p:cNvPr id="3" name="Subtitle 2">
            <a:extLst>
              <a:ext uri="{FF2B5EF4-FFF2-40B4-BE49-F238E27FC236}">
                <a16:creationId xmlns:a16="http://schemas.microsoft.com/office/drawing/2014/main" id="{C9362BF2-37C7-4E69-958D-9275F447FD00}"/>
              </a:ext>
            </a:extLst>
          </p:cNvPr>
          <p:cNvSpPr>
            <a:spLocks noGrp="1"/>
          </p:cNvSpPr>
          <p:nvPr>
            <p:ph type="subTitle" idx="1"/>
          </p:nvPr>
        </p:nvSpPr>
        <p:spPr>
          <a:xfrm>
            <a:off x="6219812" y="4280440"/>
            <a:ext cx="4299666" cy="1312245"/>
          </a:xfrm>
        </p:spPr>
        <p:txBody>
          <a:bodyPr vert="horz" lIns="91440" tIns="45720" rIns="91440" bIns="45720" rtlCol="0">
            <a:normAutofit/>
          </a:bodyPr>
          <a:lstStyle/>
          <a:p>
            <a:pPr marL="1973580" indent="-1973580" algn="l">
              <a:lnSpc>
                <a:spcPct val="90000"/>
              </a:lnSpc>
              <a:defRPr/>
            </a:pPr>
            <a:r>
              <a:rPr lang="en-US" sz="1600" b="1" dirty="0">
                <a:solidFill>
                  <a:schemeClr val="tx1"/>
                </a:solidFill>
              </a:rPr>
              <a:t>Lesing 6 (Deel 1):</a:t>
            </a:r>
          </a:p>
          <a:p>
            <a:pPr marL="1973580" indent="-1973580" algn="l">
              <a:lnSpc>
                <a:spcPct val="90000"/>
              </a:lnSpc>
              <a:defRPr/>
            </a:pPr>
            <a:r>
              <a:rPr lang="en-US" sz="1600" b="1" dirty="0">
                <a:solidFill>
                  <a:schemeClr val="tx1"/>
                </a:solidFill>
              </a:rPr>
              <a:t> </a:t>
            </a:r>
            <a:r>
              <a:rPr lang="nl-NL" sz="1600" b="1" dirty="0">
                <a:solidFill>
                  <a:schemeClr val="tx1"/>
                </a:solidFill>
              </a:rPr>
              <a:t>Familie en Individuele Meertaligheid: </a:t>
            </a:r>
          </a:p>
          <a:p>
            <a:pPr marL="1973580" indent="-1973580" algn="l">
              <a:lnSpc>
                <a:spcPct val="90000"/>
              </a:lnSpc>
              <a:defRPr/>
            </a:pPr>
            <a:r>
              <a:rPr lang="nl-NL" sz="1600" b="1" dirty="0">
                <a:solidFill>
                  <a:schemeClr val="tx1"/>
                </a:solidFill>
              </a:rPr>
              <a:t>Werklike Taalpraktyke</a:t>
            </a:r>
          </a:p>
          <a:p>
            <a:pPr marL="1973580" indent="-1973580" algn="l">
              <a:lnSpc>
                <a:spcPct val="90000"/>
              </a:lnSpc>
              <a:defRPr/>
            </a:pPr>
            <a:endParaRPr lang="en-US" sz="1600" dirty="0">
              <a:solidFill>
                <a:schemeClr val="tx1"/>
              </a:solidFill>
            </a:endParaRPr>
          </a:p>
        </p:txBody>
      </p:sp>
      <p:sp>
        <p:nvSpPr>
          <p:cNvPr id="71" name="Isosceles Triangle 70">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2" descr="Improving Cultural and Linguistic Access | Informing Families">
            <a:extLst>
              <a:ext uri="{FF2B5EF4-FFF2-40B4-BE49-F238E27FC236}">
                <a16:creationId xmlns:a16="http://schemas.microsoft.com/office/drawing/2014/main" id="{C8951AB5-EAB7-44FD-A186-62F643EAE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177" y="403569"/>
            <a:ext cx="5159011" cy="546665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74A7C04-EF62-41CB-95A7-761A8BB961AB}"/>
              </a:ext>
            </a:extLst>
          </p:cNvPr>
          <p:cNvSpPr txBox="1"/>
          <p:nvPr/>
        </p:nvSpPr>
        <p:spPr>
          <a:xfrm>
            <a:off x="6219812" y="5592685"/>
            <a:ext cx="3475979" cy="523220"/>
          </a:xfrm>
          <a:prstGeom prst="rect">
            <a:avLst/>
          </a:prstGeom>
          <a:noFill/>
        </p:spPr>
        <p:txBody>
          <a:bodyPr wrap="square" rtlCol="0">
            <a:spAutoFit/>
          </a:bodyPr>
          <a:lstStyle/>
          <a:p>
            <a:r>
              <a:rPr lang="nl-NL" sz="1400" dirty="0"/>
              <a:t>(Bladsye 20-22 van die Kursusleser)</a:t>
            </a:r>
          </a:p>
          <a:p>
            <a:endParaRPr lang="en-ZA" sz="1400" dirty="0"/>
          </a:p>
        </p:txBody>
      </p:sp>
    </p:spTree>
    <p:extLst>
      <p:ext uri="{BB962C8B-B14F-4D97-AF65-F5344CB8AC3E}">
        <p14:creationId xmlns:p14="http://schemas.microsoft.com/office/powerpoint/2010/main" val="982668854"/>
      </p:ext>
    </p:extLst>
  </p:cSld>
  <p:clrMapOvr>
    <a:masterClrMapping/>
  </p:clrMapOvr>
  <mc:AlternateContent xmlns:mc="http://schemas.openxmlformats.org/markup-compatibility/2006" xmlns:p14="http://schemas.microsoft.com/office/powerpoint/2010/main">
    <mc:Choice Requires="p14">
      <p:transition spd="slow" p14:dur="2000" advTm="7387"/>
    </mc:Choice>
    <mc:Fallback xmlns="">
      <p:transition spd="slow" advTm="738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400"/>
                                        <p:tgtEl>
                                          <p:spTgt spid="3">
                                            <p:txEl>
                                              <p:pRg st="1" end="1"/>
                                            </p:txEl>
                                          </p:spTgt>
                                        </p:tgtEl>
                                      </p:cBhvr>
                                    </p:animEffect>
                                  </p:childTnLst>
                                </p:cTn>
                              </p:par>
                              <p:par>
                                <p:cTn id="11" presetID="10" presetClass="entr" presetSubtype="0" fill="hold" grpId="0" nodeType="withEffect">
                                  <p:stCondLst>
                                    <p:cond delay="2000"/>
                                  </p:stCondLst>
                                  <p:iterate type="lt">
                                    <p:tmPct val="10000"/>
                                  </p:iterate>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400"/>
                                        <p:tgtEl>
                                          <p:spTgt spid="3">
                                            <p:txEl>
                                              <p:pRg st="2" end="2"/>
                                            </p:txEl>
                                          </p:spTgt>
                                        </p:tgtEl>
                                      </p:cBhvr>
                                    </p:animEffect>
                                  </p:childTnLst>
                                </p:cTn>
                              </p:par>
                              <p:par>
                                <p:cTn id="14" presetID="10" presetClass="entr" presetSubtype="0" fill="hold" grpId="0" nodeType="withEffect">
                                  <p:stCondLst>
                                    <p:cond delay="1000"/>
                                  </p:stCondLst>
                                  <p:iterate type="lt">
                                    <p:tmPct val="10000"/>
                                  </p:iterate>
                                  <p:childTnLst>
                                    <p:set>
                                      <p:cBhvr>
                                        <p:cTn id="15" dur="1" fill="hold">
                                          <p:stCondLst>
                                            <p:cond delay="0"/>
                                          </p:stCondLst>
                                        </p:cTn>
                                        <p:tgtEl>
                                          <p:spTgt spid="2"/>
                                        </p:tgtEl>
                                        <p:attrNameLst>
                                          <p:attrName>style.visibility</p:attrName>
                                        </p:attrNameLst>
                                      </p:cBhvr>
                                      <p:to>
                                        <p:strVal val="visible"/>
                                      </p:to>
                                    </p:set>
                                    <p:animEffect transition="in" filter="fade">
                                      <p:cBhvr>
                                        <p:cTn id="16"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9"/>
            <a:ext cx="9002110" cy="857370"/>
          </a:xfrm>
        </p:spPr>
        <p:txBody>
          <a:bodyPr>
            <a:noAutofit/>
          </a:bodyPr>
          <a:lstStyle/>
          <a:p>
            <a:r>
              <a:rPr lang="en-ZA" dirty="0" err="1"/>
              <a:t>Taalideologieë</a:t>
            </a:r>
            <a:r>
              <a:rPr lang="en-ZA" dirty="0"/>
              <a:t> en </a:t>
            </a:r>
            <a:r>
              <a:rPr lang="en-ZA" dirty="0" err="1"/>
              <a:t>Taalhoudings</a:t>
            </a:r>
            <a:r>
              <a:rPr lang="en-ZA" dirty="0"/>
              <a:t> (1)…</a:t>
            </a:r>
            <a:r>
              <a:rPr lang="en-ZA" sz="2000" i="1" dirty="0" err="1"/>
              <a:t>voortdurend</a:t>
            </a:r>
            <a:endParaRPr lang="en-ZA" sz="20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228601" y="1119350"/>
            <a:ext cx="10417630" cy="5582411"/>
          </a:xfrm>
        </p:spPr>
        <p:txBody>
          <a:bodyPr>
            <a:noAutofit/>
          </a:bodyPr>
          <a:lstStyle/>
          <a:p>
            <a:pPr marL="796925" indent="-457200">
              <a:lnSpc>
                <a:spcPct val="150000"/>
              </a:lnSpc>
              <a:defRPr/>
            </a:pPr>
            <a:r>
              <a:rPr lang="nl-NL" sz="3000" b="1" dirty="0">
                <a:solidFill>
                  <a:schemeClr val="tx1"/>
                </a:solidFill>
              </a:rPr>
              <a:t>Taalhoudings, </a:t>
            </a:r>
            <a:r>
              <a:rPr lang="nl-NL" sz="3000" dirty="0">
                <a:solidFill>
                  <a:schemeClr val="tx1"/>
                </a:solidFill>
              </a:rPr>
              <a:t>aan die ander kant, is meer persoonlik (</a:t>
            </a:r>
            <a:r>
              <a:rPr lang="nl-NL" sz="3000" dirty="0">
                <a:solidFill>
                  <a:srgbClr val="FF0000"/>
                </a:solidFill>
              </a:rPr>
              <a:t>d.w.s. op individuele vlak</a:t>
            </a:r>
            <a:r>
              <a:rPr lang="nl-NL" sz="3000" dirty="0">
                <a:solidFill>
                  <a:schemeClr val="tx1"/>
                </a:solidFill>
              </a:rPr>
              <a:t>), subjektief </a:t>
            </a:r>
          </a:p>
          <a:p>
            <a:pPr marL="796925" indent="-457200">
              <a:lnSpc>
                <a:spcPct val="150000"/>
              </a:lnSpc>
              <a:defRPr/>
            </a:pPr>
            <a:endParaRPr lang="nl-NL" sz="3000" dirty="0">
              <a:solidFill>
                <a:schemeClr val="tx1"/>
              </a:solidFill>
            </a:endParaRPr>
          </a:p>
          <a:p>
            <a:pPr marL="796925" indent="-457200">
              <a:lnSpc>
                <a:spcPct val="150000"/>
              </a:lnSpc>
              <a:defRPr/>
            </a:pPr>
            <a:r>
              <a:rPr lang="nl-NL" sz="3000" dirty="0">
                <a:solidFill>
                  <a:schemeClr val="tx1"/>
                </a:solidFill>
              </a:rPr>
              <a:t>Taalhoudings kan </a:t>
            </a:r>
            <a:r>
              <a:rPr lang="nl-NL" sz="3000" dirty="0">
                <a:solidFill>
                  <a:srgbClr val="00B0F0"/>
                </a:solidFill>
              </a:rPr>
              <a:t>positief</a:t>
            </a:r>
            <a:r>
              <a:rPr lang="nl-NL" sz="3000" dirty="0">
                <a:solidFill>
                  <a:schemeClr val="tx1"/>
                </a:solidFill>
              </a:rPr>
              <a:t>,</a:t>
            </a:r>
            <a:r>
              <a:rPr lang="nl-NL" sz="3000" dirty="0">
                <a:solidFill>
                  <a:srgbClr val="00B0F0"/>
                </a:solidFill>
              </a:rPr>
              <a:t> negatief </a:t>
            </a:r>
            <a:r>
              <a:rPr lang="nl-NL" sz="3000" dirty="0">
                <a:solidFill>
                  <a:schemeClr val="tx1"/>
                </a:solidFill>
              </a:rPr>
              <a:t>of </a:t>
            </a:r>
            <a:r>
              <a:rPr lang="nl-NL" sz="3000" dirty="0">
                <a:solidFill>
                  <a:srgbClr val="00B0F0"/>
                </a:solidFill>
              </a:rPr>
              <a:t>neutraal</a:t>
            </a:r>
            <a:r>
              <a:rPr lang="nl-NL" sz="3000" dirty="0">
                <a:solidFill>
                  <a:schemeClr val="tx1"/>
                </a:solidFill>
              </a:rPr>
              <a:t> wees.</a:t>
            </a:r>
          </a:p>
          <a:p>
            <a:pPr marL="796925" indent="-457200">
              <a:lnSpc>
                <a:spcPct val="150000"/>
              </a:lnSpc>
              <a:defRPr/>
            </a:pPr>
            <a:endParaRPr lang="nl-NL" sz="3000" b="1" dirty="0">
              <a:solidFill>
                <a:schemeClr val="tx1"/>
              </a:solidFill>
            </a:endParaRPr>
          </a:p>
        </p:txBody>
      </p:sp>
    </p:spTree>
    <p:extLst>
      <p:ext uri="{BB962C8B-B14F-4D97-AF65-F5344CB8AC3E}">
        <p14:creationId xmlns:p14="http://schemas.microsoft.com/office/powerpoint/2010/main" val="351103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9"/>
            <a:ext cx="9002110" cy="857370"/>
          </a:xfrm>
        </p:spPr>
        <p:txBody>
          <a:bodyPr>
            <a:noAutofit/>
          </a:bodyPr>
          <a:lstStyle/>
          <a:p>
            <a:r>
              <a:rPr lang="en-ZA" dirty="0" err="1"/>
              <a:t>Taalideologieë</a:t>
            </a:r>
            <a:r>
              <a:rPr lang="en-ZA" dirty="0"/>
              <a:t> en </a:t>
            </a:r>
            <a:r>
              <a:rPr lang="en-ZA" dirty="0" err="1"/>
              <a:t>Taalhoudings</a:t>
            </a:r>
            <a:r>
              <a:rPr lang="en-ZA" dirty="0"/>
              <a:t> (2)</a:t>
            </a:r>
            <a:endParaRPr lang="en-ZA" sz="20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228601" y="1119350"/>
            <a:ext cx="10417630" cy="5582411"/>
          </a:xfrm>
        </p:spPr>
        <p:txBody>
          <a:bodyPr>
            <a:noAutofit/>
          </a:bodyPr>
          <a:lstStyle/>
          <a:p>
            <a:pPr marL="796925" indent="-457200">
              <a:lnSpc>
                <a:spcPct val="150000"/>
              </a:lnSpc>
              <a:defRPr/>
            </a:pPr>
            <a:endParaRPr lang="nl-NL" sz="3000" dirty="0">
              <a:solidFill>
                <a:schemeClr val="tx1"/>
              </a:solidFill>
            </a:endParaRPr>
          </a:p>
          <a:p>
            <a:pPr marL="796925" indent="-457200">
              <a:lnSpc>
                <a:spcPct val="150000"/>
              </a:lnSpc>
              <a:defRPr/>
            </a:pPr>
            <a:r>
              <a:rPr lang="en-ZA" altLang="en-US" sz="3000" dirty="0" err="1">
                <a:solidFill>
                  <a:schemeClr val="tx1"/>
                </a:solidFill>
              </a:rPr>
              <a:t>Taalideologieë</a:t>
            </a:r>
            <a:r>
              <a:rPr lang="en-ZA" altLang="en-US" sz="3000" dirty="0">
                <a:solidFill>
                  <a:schemeClr val="tx1"/>
                </a:solidFill>
              </a:rPr>
              <a:t> </a:t>
            </a:r>
            <a:r>
              <a:rPr lang="en-ZA" altLang="en-US" sz="3000" dirty="0" err="1">
                <a:solidFill>
                  <a:schemeClr val="tx1"/>
                </a:solidFill>
              </a:rPr>
              <a:t>dien</a:t>
            </a:r>
            <a:r>
              <a:rPr lang="en-ZA" altLang="en-US" sz="3000" dirty="0">
                <a:solidFill>
                  <a:schemeClr val="tx1"/>
                </a:solidFill>
              </a:rPr>
              <a:t> as ŉ </a:t>
            </a:r>
            <a:r>
              <a:rPr lang="en-ZA" altLang="en-US" sz="3000" dirty="0" err="1">
                <a:solidFill>
                  <a:schemeClr val="tx1"/>
                </a:solidFill>
              </a:rPr>
              <a:t>oorkoepelende</a:t>
            </a:r>
            <a:r>
              <a:rPr lang="en-ZA" altLang="en-US" sz="3000" dirty="0">
                <a:solidFill>
                  <a:schemeClr val="tx1"/>
                </a:solidFill>
              </a:rPr>
              <a:t> </a:t>
            </a:r>
            <a:r>
              <a:rPr lang="en-ZA" altLang="en-US" sz="3000" dirty="0" err="1">
                <a:solidFill>
                  <a:schemeClr val="tx1"/>
                </a:solidFill>
              </a:rPr>
              <a:t>konteks</a:t>
            </a:r>
            <a:r>
              <a:rPr lang="en-ZA" altLang="en-US" sz="3000" dirty="0">
                <a:solidFill>
                  <a:schemeClr val="tx1"/>
                </a:solidFill>
              </a:rPr>
              <a:t> </a:t>
            </a:r>
            <a:r>
              <a:rPr lang="en-ZA" altLang="en-US" sz="3000" dirty="0" err="1">
                <a:solidFill>
                  <a:schemeClr val="tx1"/>
                </a:solidFill>
              </a:rPr>
              <a:t>waarin</a:t>
            </a:r>
            <a:r>
              <a:rPr lang="en-ZA" altLang="en-US" sz="3000" dirty="0">
                <a:solidFill>
                  <a:schemeClr val="tx1"/>
                </a:solidFill>
              </a:rPr>
              <a:t> </a:t>
            </a:r>
            <a:r>
              <a:rPr lang="en-ZA" altLang="en-US" sz="3000" dirty="0" err="1">
                <a:solidFill>
                  <a:schemeClr val="tx1"/>
                </a:solidFill>
              </a:rPr>
              <a:t>meer</a:t>
            </a:r>
            <a:r>
              <a:rPr lang="en-ZA" altLang="en-US" sz="3000" dirty="0">
                <a:solidFill>
                  <a:schemeClr val="tx1"/>
                </a:solidFill>
              </a:rPr>
              <a:t> </a:t>
            </a:r>
            <a:r>
              <a:rPr lang="en-ZA" altLang="en-US" sz="3000" dirty="0" err="1">
                <a:solidFill>
                  <a:schemeClr val="tx1"/>
                </a:solidFill>
              </a:rPr>
              <a:t>persoonlike</a:t>
            </a:r>
            <a:r>
              <a:rPr lang="en-ZA" altLang="en-US" sz="3000" dirty="0">
                <a:solidFill>
                  <a:schemeClr val="tx1"/>
                </a:solidFill>
              </a:rPr>
              <a:t>, </a:t>
            </a:r>
            <a:r>
              <a:rPr lang="en-ZA" altLang="en-US" sz="3000" dirty="0" err="1">
                <a:solidFill>
                  <a:schemeClr val="tx1"/>
                </a:solidFill>
              </a:rPr>
              <a:t>subjektiewe</a:t>
            </a:r>
            <a:r>
              <a:rPr lang="en-ZA" altLang="en-US" sz="3000" dirty="0">
                <a:solidFill>
                  <a:schemeClr val="tx1"/>
                </a:solidFill>
              </a:rPr>
              <a:t> </a:t>
            </a:r>
            <a:r>
              <a:rPr lang="en-ZA" altLang="en-US" sz="3000" dirty="0" err="1">
                <a:solidFill>
                  <a:schemeClr val="tx1"/>
                </a:solidFill>
              </a:rPr>
              <a:t>taalhoudings</a:t>
            </a:r>
            <a:r>
              <a:rPr lang="en-ZA" altLang="en-US" sz="3000" dirty="0">
                <a:solidFill>
                  <a:schemeClr val="tx1"/>
                </a:solidFill>
              </a:rPr>
              <a:t> </a:t>
            </a:r>
            <a:r>
              <a:rPr lang="en-ZA" altLang="en-US" sz="3000" dirty="0" err="1">
                <a:solidFill>
                  <a:schemeClr val="tx1"/>
                </a:solidFill>
              </a:rPr>
              <a:t>gevorm</a:t>
            </a:r>
            <a:r>
              <a:rPr lang="en-ZA" altLang="en-US" sz="3000" dirty="0">
                <a:solidFill>
                  <a:schemeClr val="tx1"/>
                </a:solidFill>
              </a:rPr>
              <a:t> en </a:t>
            </a:r>
            <a:r>
              <a:rPr lang="en-ZA" altLang="en-US" sz="3000" dirty="0" err="1">
                <a:solidFill>
                  <a:schemeClr val="tx1"/>
                </a:solidFill>
              </a:rPr>
              <a:t>bedryf</a:t>
            </a:r>
            <a:r>
              <a:rPr lang="en-ZA" altLang="en-US" sz="3000" dirty="0">
                <a:solidFill>
                  <a:schemeClr val="tx1"/>
                </a:solidFill>
              </a:rPr>
              <a:t>/</a:t>
            </a:r>
            <a:r>
              <a:rPr lang="en-ZA" altLang="en-US" sz="3000" dirty="0" err="1">
                <a:solidFill>
                  <a:schemeClr val="tx1"/>
                </a:solidFill>
              </a:rPr>
              <a:t>uigespeel</a:t>
            </a:r>
            <a:r>
              <a:rPr lang="en-ZA" altLang="en-US" sz="3000" dirty="0">
                <a:solidFill>
                  <a:schemeClr val="tx1"/>
                </a:solidFill>
              </a:rPr>
              <a:t> word.</a:t>
            </a:r>
            <a:endParaRPr lang="en-US" altLang="en-US" sz="3000" dirty="0">
              <a:solidFill>
                <a:schemeClr val="tx1"/>
              </a:solidFill>
            </a:endParaRPr>
          </a:p>
          <a:p>
            <a:pPr marL="796925" indent="-457200">
              <a:lnSpc>
                <a:spcPct val="150000"/>
              </a:lnSpc>
              <a:defRPr/>
            </a:pPr>
            <a:endParaRPr lang="nl-NL" sz="3000" dirty="0">
              <a:solidFill>
                <a:schemeClr val="tx1"/>
              </a:solidFill>
            </a:endParaRPr>
          </a:p>
        </p:txBody>
      </p:sp>
    </p:spTree>
    <p:extLst>
      <p:ext uri="{BB962C8B-B14F-4D97-AF65-F5344CB8AC3E}">
        <p14:creationId xmlns:p14="http://schemas.microsoft.com/office/powerpoint/2010/main" val="525271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9"/>
            <a:ext cx="9002110" cy="857370"/>
          </a:xfrm>
        </p:spPr>
        <p:txBody>
          <a:bodyPr>
            <a:noAutofit/>
          </a:bodyPr>
          <a:lstStyle/>
          <a:p>
            <a:r>
              <a:rPr lang="en-ZA" dirty="0" err="1"/>
              <a:t>Taalideologieë</a:t>
            </a:r>
            <a:r>
              <a:rPr lang="en-ZA" dirty="0"/>
              <a:t> en </a:t>
            </a:r>
            <a:r>
              <a:rPr lang="en-ZA" dirty="0" err="1"/>
              <a:t>Taalhoudings</a:t>
            </a:r>
            <a:r>
              <a:rPr lang="en-ZA" dirty="0"/>
              <a:t> (2)…</a:t>
            </a:r>
            <a:r>
              <a:rPr lang="en-ZA" sz="1600" i="1" dirty="0" err="1"/>
              <a:t>voortdurend</a:t>
            </a:r>
            <a:endParaRPr lang="en-ZA" sz="16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277585" y="1445922"/>
            <a:ext cx="10417630" cy="5582411"/>
          </a:xfrm>
        </p:spPr>
        <p:txBody>
          <a:bodyPr>
            <a:noAutofit/>
          </a:bodyPr>
          <a:lstStyle/>
          <a:p>
            <a:pPr marL="796925" indent="-457200">
              <a:lnSpc>
                <a:spcPct val="150000"/>
              </a:lnSpc>
              <a:defRPr/>
            </a:pPr>
            <a:r>
              <a:rPr lang="nl-NL" sz="3000" dirty="0">
                <a:solidFill>
                  <a:schemeClr val="tx1"/>
                </a:solidFill>
              </a:rPr>
              <a:t>Agter elke stel taalhoudings kan n redelike stabiele taalideologie, gewortel in die sosio-politieke en historiese konteks van bepaalde/ besondere gemeenskappe, gevind word (Dyers en Abongdia 2010).</a:t>
            </a:r>
          </a:p>
          <a:p>
            <a:pPr marL="796925" indent="-457200">
              <a:lnSpc>
                <a:spcPct val="150000"/>
              </a:lnSpc>
              <a:defRPr/>
            </a:pPr>
            <a:endParaRPr lang="nl-NL" sz="3000" dirty="0">
              <a:solidFill>
                <a:schemeClr val="tx1"/>
              </a:solidFill>
            </a:endParaRPr>
          </a:p>
        </p:txBody>
      </p:sp>
    </p:spTree>
    <p:extLst>
      <p:ext uri="{BB962C8B-B14F-4D97-AF65-F5344CB8AC3E}">
        <p14:creationId xmlns:p14="http://schemas.microsoft.com/office/powerpoint/2010/main" val="2641308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9"/>
            <a:ext cx="9002110" cy="857370"/>
          </a:xfrm>
        </p:spPr>
        <p:txBody>
          <a:bodyPr>
            <a:noAutofit/>
          </a:bodyPr>
          <a:lstStyle/>
          <a:p>
            <a:r>
              <a:rPr lang="en-ZA" dirty="0" err="1"/>
              <a:t>Taalideologieë</a:t>
            </a:r>
            <a:r>
              <a:rPr lang="en-ZA" dirty="0"/>
              <a:t> en </a:t>
            </a:r>
            <a:r>
              <a:rPr lang="en-ZA" dirty="0" err="1"/>
              <a:t>Taalhoudings</a:t>
            </a:r>
            <a:r>
              <a:rPr lang="en-ZA" dirty="0"/>
              <a:t> (3): </a:t>
            </a:r>
            <a:r>
              <a:rPr lang="en-ZA" dirty="0" err="1"/>
              <a:t>Opsomming</a:t>
            </a:r>
            <a:r>
              <a:rPr lang="en-ZA" dirty="0"/>
              <a:t> van </a:t>
            </a:r>
            <a:r>
              <a:rPr lang="en-ZA" dirty="0" err="1"/>
              <a:t>ooreenkomste</a:t>
            </a:r>
            <a:r>
              <a:rPr lang="en-ZA" dirty="0"/>
              <a:t> en </a:t>
            </a:r>
            <a:r>
              <a:rPr lang="en-ZA" dirty="0" err="1"/>
              <a:t>verskille</a:t>
            </a:r>
            <a:br>
              <a:rPr lang="en-ZA" dirty="0"/>
            </a:br>
            <a:br>
              <a:rPr lang="en-ZA" dirty="0"/>
            </a:br>
            <a:br>
              <a:rPr lang="en-ZA" dirty="0"/>
            </a:br>
            <a:br>
              <a:rPr lang="en-ZA" dirty="0"/>
            </a:br>
            <a:endParaRPr lang="en-ZA" sz="16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250560" y="1788822"/>
            <a:ext cx="10417630" cy="5582411"/>
          </a:xfrm>
        </p:spPr>
        <p:txBody>
          <a:bodyPr>
            <a:noAutofit/>
          </a:bodyPr>
          <a:lstStyle/>
          <a:p>
            <a:pPr marL="796925" indent="-457200">
              <a:lnSpc>
                <a:spcPct val="150000"/>
              </a:lnSpc>
              <a:defRPr/>
            </a:pPr>
            <a:r>
              <a:rPr lang="nl-NL" sz="3000" b="1" dirty="0">
                <a:solidFill>
                  <a:srgbClr val="FF0000"/>
                </a:solidFill>
              </a:rPr>
              <a:t>Ooreenkomste: </a:t>
            </a:r>
            <a:r>
              <a:rPr lang="nl-NL" sz="3000" dirty="0">
                <a:solidFill>
                  <a:schemeClr val="tx1"/>
                </a:solidFill>
              </a:rPr>
              <a:t>Beide taalhoudings en ideologieë beïnvloed die status van tale; voorts is daar ook baie verskillende soorte houdings (beïnvloed deur ouderdom, geslag, sosiale klas, opvoeding/ onderwys) en ideologieë (beinvloed deur sosiale afdelings binne groepe). </a:t>
            </a:r>
          </a:p>
        </p:txBody>
      </p:sp>
    </p:spTree>
    <p:extLst>
      <p:ext uri="{BB962C8B-B14F-4D97-AF65-F5344CB8AC3E}">
        <p14:creationId xmlns:p14="http://schemas.microsoft.com/office/powerpoint/2010/main" val="594394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199" y="156239"/>
            <a:ext cx="10646229" cy="857370"/>
          </a:xfrm>
        </p:spPr>
        <p:txBody>
          <a:bodyPr>
            <a:noAutofit/>
          </a:bodyPr>
          <a:lstStyle/>
          <a:p>
            <a:r>
              <a:rPr lang="en-ZA" dirty="0" err="1"/>
              <a:t>Taalideologieë</a:t>
            </a:r>
            <a:r>
              <a:rPr lang="en-ZA" dirty="0"/>
              <a:t> en </a:t>
            </a:r>
            <a:r>
              <a:rPr lang="en-ZA" dirty="0" err="1"/>
              <a:t>Taalhoudings</a:t>
            </a:r>
            <a:r>
              <a:rPr lang="en-ZA" dirty="0"/>
              <a:t> (3): </a:t>
            </a:r>
            <a:br>
              <a:rPr lang="en-ZA" dirty="0"/>
            </a:br>
            <a:r>
              <a:rPr lang="en-ZA" dirty="0" err="1"/>
              <a:t>Opsomming</a:t>
            </a:r>
            <a:r>
              <a:rPr lang="en-ZA" dirty="0"/>
              <a:t> van </a:t>
            </a:r>
            <a:r>
              <a:rPr lang="en-ZA" dirty="0" err="1"/>
              <a:t>ooreenkomste</a:t>
            </a:r>
            <a:r>
              <a:rPr lang="en-ZA" dirty="0"/>
              <a:t> en </a:t>
            </a:r>
            <a:r>
              <a:rPr lang="en-ZA" dirty="0" err="1"/>
              <a:t>verskille</a:t>
            </a:r>
            <a:r>
              <a:rPr lang="en-ZA" dirty="0"/>
              <a:t>… </a:t>
            </a:r>
            <a:r>
              <a:rPr lang="en-ZA" sz="1400" b="1" i="1" dirty="0" err="1">
                <a:solidFill>
                  <a:schemeClr val="tx1"/>
                </a:solidFill>
              </a:rPr>
              <a:t>voortdurend</a:t>
            </a:r>
            <a:br>
              <a:rPr lang="en-ZA" dirty="0"/>
            </a:br>
            <a:br>
              <a:rPr lang="en-ZA" dirty="0"/>
            </a:br>
            <a:br>
              <a:rPr lang="en-ZA" dirty="0"/>
            </a:br>
            <a:br>
              <a:rPr lang="en-ZA" dirty="0"/>
            </a:br>
            <a:endParaRPr lang="en-ZA" sz="16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250560" y="1788822"/>
            <a:ext cx="10417630" cy="5582411"/>
          </a:xfrm>
        </p:spPr>
        <p:txBody>
          <a:bodyPr>
            <a:noAutofit/>
          </a:bodyPr>
          <a:lstStyle/>
          <a:p>
            <a:pPr marL="796925" indent="-457200">
              <a:lnSpc>
                <a:spcPct val="150000"/>
              </a:lnSpc>
              <a:defRPr/>
            </a:pPr>
            <a:r>
              <a:rPr lang="nl-NL" sz="3000" b="1" dirty="0">
                <a:solidFill>
                  <a:srgbClr val="FF0000"/>
                </a:solidFill>
              </a:rPr>
              <a:t>Verskille: </a:t>
            </a:r>
            <a:r>
              <a:rPr lang="nl-NL" sz="3000" dirty="0">
                <a:solidFill>
                  <a:schemeClr val="tx1"/>
                </a:solidFill>
              </a:rPr>
              <a:t>taal ideologieë word gebou/ ontwikkel in die belange van </a:t>
            </a:r>
            <a:r>
              <a:rPr lang="nl-NL" sz="3000" b="1" dirty="0">
                <a:solidFill>
                  <a:schemeClr val="tx1"/>
                </a:solidFill>
              </a:rPr>
              <a:t>dominante</a:t>
            </a:r>
            <a:r>
              <a:rPr lang="nl-NL" sz="3000" dirty="0">
                <a:solidFill>
                  <a:schemeClr val="tx1"/>
                </a:solidFill>
              </a:rPr>
              <a:t> groepe, wat spesifieke tale bo ander sal bevorder/ bevoordeel. Gedomineerde (Ondergeskikte) groepe kan egter ook hul eie teen-ideologieë ontwikkel, en hoef nie altyd gehoor te gee aan die leiding van magtiges nie.</a:t>
            </a:r>
          </a:p>
        </p:txBody>
      </p:sp>
    </p:spTree>
    <p:extLst>
      <p:ext uri="{BB962C8B-B14F-4D97-AF65-F5344CB8AC3E}">
        <p14:creationId xmlns:p14="http://schemas.microsoft.com/office/powerpoint/2010/main" val="2283745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199" y="156239"/>
            <a:ext cx="10646229" cy="857370"/>
          </a:xfrm>
        </p:spPr>
        <p:txBody>
          <a:bodyPr>
            <a:noAutofit/>
          </a:bodyPr>
          <a:lstStyle/>
          <a:p>
            <a:r>
              <a:rPr lang="en-ZA" dirty="0" err="1"/>
              <a:t>Dominante</a:t>
            </a:r>
            <a:r>
              <a:rPr lang="en-ZA" dirty="0"/>
              <a:t> </a:t>
            </a:r>
            <a:r>
              <a:rPr lang="en-ZA" dirty="0" err="1"/>
              <a:t>Taalideologieë</a:t>
            </a:r>
            <a:r>
              <a:rPr lang="en-ZA" dirty="0"/>
              <a:t>: </a:t>
            </a:r>
            <a:br>
              <a:rPr lang="en-ZA" dirty="0"/>
            </a:br>
            <a:r>
              <a:rPr lang="en-ZA" sz="3200" dirty="0"/>
              <a:t>(Weber and Horner, 2011) </a:t>
            </a:r>
            <a:br>
              <a:rPr lang="en-ZA" dirty="0"/>
            </a:br>
            <a:endParaRPr lang="en-ZA" sz="16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250560" y="1788822"/>
            <a:ext cx="10417630" cy="5582411"/>
          </a:xfrm>
        </p:spPr>
        <p:txBody>
          <a:bodyPr>
            <a:noAutofit/>
          </a:bodyPr>
          <a:lstStyle/>
          <a:p>
            <a:pPr marL="854075" indent="-514350">
              <a:lnSpc>
                <a:spcPct val="150000"/>
              </a:lnSpc>
              <a:buFont typeface="+mj-lt"/>
              <a:buAutoNum type="arabicPeriod"/>
              <a:defRPr/>
            </a:pPr>
            <a:r>
              <a:rPr lang="nl-NL" sz="3000" dirty="0">
                <a:solidFill>
                  <a:schemeClr val="tx1"/>
                </a:solidFill>
              </a:rPr>
              <a:t>Daar is 'n </a:t>
            </a:r>
            <a:r>
              <a:rPr lang="nl-NL" sz="3000" b="1" dirty="0">
                <a:solidFill>
                  <a:schemeClr val="tx1"/>
                </a:solidFill>
              </a:rPr>
              <a:t>taalhiërargie</a:t>
            </a:r>
            <a:r>
              <a:rPr lang="nl-NL" sz="3000" dirty="0">
                <a:solidFill>
                  <a:schemeClr val="tx1"/>
                </a:solidFill>
              </a:rPr>
              <a:t> – taalgebruike en taalvorme kan gemerk eb verdeel word in tale' of 'dialekte', 'patois', ens., met 'tale’, (veral nasionale of ampteliketale/ ampstale), wat die hoogste status geniet .</a:t>
            </a:r>
            <a:endParaRPr lang="en-US" sz="3000" dirty="0"/>
          </a:p>
          <a:p>
            <a:pPr marL="457200" indent="-457200">
              <a:buFontTx/>
              <a:buNone/>
              <a:defRPr/>
            </a:pPr>
            <a:endParaRPr lang="en-US" sz="3000" dirty="0"/>
          </a:p>
          <a:p>
            <a:pPr marL="457200" indent="-457200">
              <a:buFontTx/>
              <a:buNone/>
              <a:defRPr/>
            </a:pPr>
            <a:endParaRPr lang="en-ZA" sz="3000" dirty="0"/>
          </a:p>
          <a:p>
            <a:pPr marL="854075" indent="-514350">
              <a:lnSpc>
                <a:spcPct val="150000"/>
              </a:lnSpc>
              <a:buFont typeface="+mj-lt"/>
              <a:buAutoNum type="arabicPeriod"/>
              <a:defRPr/>
            </a:pPr>
            <a:endParaRPr lang="nl-NL" sz="3000" dirty="0">
              <a:solidFill>
                <a:schemeClr val="tx1"/>
              </a:solidFill>
            </a:endParaRPr>
          </a:p>
        </p:txBody>
      </p:sp>
    </p:spTree>
    <p:extLst>
      <p:ext uri="{BB962C8B-B14F-4D97-AF65-F5344CB8AC3E}">
        <p14:creationId xmlns:p14="http://schemas.microsoft.com/office/powerpoint/2010/main" val="2201869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199" y="156239"/>
            <a:ext cx="10646229" cy="857370"/>
          </a:xfrm>
        </p:spPr>
        <p:txBody>
          <a:bodyPr>
            <a:noAutofit/>
          </a:bodyPr>
          <a:lstStyle/>
          <a:p>
            <a:r>
              <a:rPr lang="en-ZA" dirty="0" err="1"/>
              <a:t>Dominante</a:t>
            </a:r>
            <a:r>
              <a:rPr lang="en-ZA" dirty="0"/>
              <a:t> </a:t>
            </a:r>
            <a:r>
              <a:rPr lang="en-ZA" dirty="0" err="1"/>
              <a:t>Taalideologieë</a:t>
            </a:r>
            <a:r>
              <a:rPr lang="en-ZA" dirty="0"/>
              <a:t>: </a:t>
            </a:r>
            <a:br>
              <a:rPr lang="en-ZA" dirty="0"/>
            </a:br>
            <a:r>
              <a:rPr lang="en-ZA" sz="3200" dirty="0"/>
              <a:t>(Weber and Horner, 2011) </a:t>
            </a:r>
            <a:br>
              <a:rPr lang="en-ZA" dirty="0"/>
            </a:br>
            <a:endParaRPr lang="en-ZA" sz="16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266889" y="1275589"/>
            <a:ext cx="10417630" cy="5582411"/>
          </a:xfrm>
        </p:spPr>
        <p:txBody>
          <a:bodyPr>
            <a:noAutofit/>
          </a:bodyPr>
          <a:lstStyle/>
          <a:p>
            <a:pPr marL="854075" indent="-514350">
              <a:lnSpc>
                <a:spcPct val="150000"/>
              </a:lnSpc>
              <a:buFont typeface="+mj-lt"/>
              <a:buAutoNum type="arabicPeriod" startAt="2"/>
              <a:defRPr/>
            </a:pPr>
            <a:r>
              <a:rPr lang="nl-NL" sz="3000" dirty="0">
                <a:solidFill>
                  <a:schemeClr val="tx1"/>
                </a:solidFill>
              </a:rPr>
              <a:t>Die </a:t>
            </a:r>
            <a:r>
              <a:rPr lang="nl-NL" sz="3000" b="1" dirty="0">
                <a:solidFill>
                  <a:schemeClr val="tx1"/>
                </a:solidFill>
              </a:rPr>
              <a:t>standaardtaalideologie  (Milroy and Milroy 1999) </a:t>
            </a:r>
            <a:r>
              <a:rPr lang="nl-NL" sz="3000" dirty="0">
                <a:solidFill>
                  <a:schemeClr val="tx1"/>
                </a:solidFill>
              </a:rPr>
              <a:t>- gebaseer op die beginsel dat tale homogene, begrensde entiteite is, en hou in dat 'n sekere bepaalde verskeidenheid gekies word as die basis vir standaardisering, bloot as gevolg van sosio-politieke bewegings, en beslis nie as gevolg van enige inherente meerderwaardigheid/superioriteit van hierdie variëteite bo ander nie. </a:t>
            </a:r>
            <a:endParaRPr lang="en-ZA" altLang="en-US" sz="3000" dirty="0"/>
          </a:p>
          <a:p>
            <a:pPr marL="854075" indent="-514350">
              <a:lnSpc>
                <a:spcPct val="150000"/>
              </a:lnSpc>
              <a:buFont typeface="+mj-lt"/>
              <a:buAutoNum type="arabicPeriod" startAt="2"/>
              <a:defRPr/>
            </a:pPr>
            <a:endParaRPr lang="nl-NL" sz="3000" dirty="0">
              <a:solidFill>
                <a:schemeClr val="tx1"/>
              </a:solidFill>
            </a:endParaRPr>
          </a:p>
          <a:p>
            <a:pPr marL="854075" indent="-514350">
              <a:lnSpc>
                <a:spcPct val="150000"/>
              </a:lnSpc>
              <a:buFont typeface="+mj-lt"/>
              <a:buAutoNum type="arabicPeriod" startAt="2"/>
              <a:defRPr/>
            </a:pPr>
            <a:endParaRPr lang="en-US" sz="3000" dirty="0"/>
          </a:p>
          <a:p>
            <a:pPr marL="457200" indent="-457200">
              <a:buFontTx/>
              <a:buNone/>
              <a:defRPr/>
            </a:pPr>
            <a:endParaRPr lang="en-US" sz="3000" dirty="0"/>
          </a:p>
          <a:p>
            <a:pPr marL="457200" indent="-457200">
              <a:buFontTx/>
              <a:buNone/>
              <a:defRPr/>
            </a:pPr>
            <a:endParaRPr lang="en-ZA" sz="3000" dirty="0"/>
          </a:p>
          <a:p>
            <a:pPr marL="854075" indent="-514350">
              <a:lnSpc>
                <a:spcPct val="150000"/>
              </a:lnSpc>
              <a:buFont typeface="+mj-lt"/>
              <a:buAutoNum type="arabicPeriod"/>
              <a:defRPr/>
            </a:pPr>
            <a:endParaRPr lang="nl-NL" sz="3000" dirty="0">
              <a:solidFill>
                <a:schemeClr val="tx1"/>
              </a:solidFill>
            </a:endParaRPr>
          </a:p>
        </p:txBody>
      </p:sp>
    </p:spTree>
    <p:extLst>
      <p:ext uri="{BB962C8B-B14F-4D97-AF65-F5344CB8AC3E}">
        <p14:creationId xmlns:p14="http://schemas.microsoft.com/office/powerpoint/2010/main" val="1910664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199" y="156239"/>
            <a:ext cx="10646229" cy="857370"/>
          </a:xfrm>
        </p:spPr>
        <p:txBody>
          <a:bodyPr>
            <a:noAutofit/>
          </a:bodyPr>
          <a:lstStyle/>
          <a:p>
            <a:r>
              <a:rPr lang="en-ZA" dirty="0" err="1"/>
              <a:t>Standaard</a:t>
            </a:r>
            <a:r>
              <a:rPr lang="en-ZA" dirty="0"/>
              <a:t>- </a:t>
            </a:r>
            <a:r>
              <a:rPr lang="en-ZA" dirty="0" err="1"/>
              <a:t>Taalideologie</a:t>
            </a:r>
            <a:br>
              <a:rPr lang="en-ZA" dirty="0"/>
            </a:br>
            <a:endParaRPr lang="en-ZA" sz="16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0" y="851046"/>
            <a:ext cx="10417630" cy="5582411"/>
          </a:xfrm>
        </p:spPr>
        <p:txBody>
          <a:bodyPr>
            <a:noAutofit/>
          </a:bodyPr>
          <a:lstStyle/>
          <a:p>
            <a:pPr marL="339725" indent="0">
              <a:lnSpc>
                <a:spcPct val="150000"/>
              </a:lnSpc>
              <a:buNone/>
              <a:defRPr/>
            </a:pPr>
            <a:r>
              <a:rPr lang="nl-NL" sz="1900" dirty="0">
                <a:solidFill>
                  <a:srgbClr val="00B0F0"/>
                </a:solidFill>
              </a:rPr>
              <a:t>“Die standaardtaal-ideologie verwys na die oortuiging dat 'n bepaalde verskeidenheid, </a:t>
            </a:r>
            <a:r>
              <a:rPr lang="nl-NL" sz="1900" dirty="0">
                <a:solidFill>
                  <a:schemeClr val="tx1"/>
                </a:solidFill>
              </a:rPr>
              <a:t>- gewoonlik die verskeidenheid wat sy wortels het in die toespraak van die magtigste </a:t>
            </a:r>
          </a:p>
          <a:p>
            <a:pPr marL="339725" indent="0">
              <a:lnSpc>
                <a:spcPct val="150000"/>
              </a:lnSpc>
              <a:buNone/>
              <a:defRPr/>
            </a:pPr>
            <a:r>
              <a:rPr lang="nl-NL" sz="1900" dirty="0">
                <a:solidFill>
                  <a:schemeClr val="tx1"/>
                </a:solidFill>
              </a:rPr>
              <a:t>groep in die samelewing, wat dikwels gebaseer is op die geskrewe taal, wat hoogs homogeen is en wat deur lang jare van formele onderwys verkry word </a:t>
            </a:r>
            <a:r>
              <a:rPr lang="nl-NL" sz="1900" dirty="0">
                <a:solidFill>
                  <a:srgbClr val="00B0F0"/>
                </a:solidFill>
              </a:rPr>
              <a:t>- esteties, </a:t>
            </a:r>
          </a:p>
          <a:p>
            <a:pPr marL="339725" indent="0">
              <a:lnSpc>
                <a:spcPct val="150000"/>
              </a:lnSpc>
              <a:buNone/>
              <a:defRPr/>
            </a:pPr>
            <a:r>
              <a:rPr lang="nl-NL" sz="1900" dirty="0">
                <a:solidFill>
                  <a:srgbClr val="00B0F0"/>
                </a:solidFill>
              </a:rPr>
              <a:t>moreel en intellektueel beter is as ander maniere om die taal te praat”. </a:t>
            </a:r>
          </a:p>
          <a:p>
            <a:pPr marL="339725" indent="0">
              <a:lnSpc>
                <a:spcPct val="150000"/>
              </a:lnSpc>
              <a:buNone/>
              <a:defRPr/>
            </a:pPr>
            <a:r>
              <a:rPr lang="nl-NL" sz="1900" b="1" dirty="0">
                <a:solidFill>
                  <a:schemeClr val="tx1"/>
                </a:solidFill>
              </a:rPr>
              <a:t>Byvoorbeeld, </a:t>
            </a:r>
            <a:r>
              <a:rPr lang="nl-NL" sz="1900" dirty="0">
                <a:solidFill>
                  <a:schemeClr val="tx1"/>
                </a:solidFill>
              </a:rPr>
              <a:t>in die VSA is daar 'n wydverspreide oortuiging dat Standaard Amerikaanse Engels die enigste geskikte medium is vir gebruik in onderwys, openbare administrasie, indiensneming, die howe of die media (Lippi Green, 2012). In teenstelling hiermee word ander vorme van taal soos Afrika-Amerikaanse Engels [...] as onvanpas beskou vir hierdie doeleindes.</a:t>
            </a:r>
          </a:p>
          <a:p>
            <a:pPr marL="339725" indent="0">
              <a:buNone/>
              <a:defRPr/>
            </a:pPr>
            <a:r>
              <a:rPr lang="nl-NL" sz="1400" dirty="0">
                <a:solidFill>
                  <a:schemeClr val="tx1"/>
                </a:solidFill>
              </a:rPr>
              <a:t>                                    (Piller, n.d)  </a:t>
            </a:r>
          </a:p>
          <a:p>
            <a:pPr marL="339725" indent="0">
              <a:buNone/>
              <a:defRPr/>
            </a:pPr>
            <a:r>
              <a:rPr lang="nl-NL" sz="1050" dirty="0">
                <a:solidFill>
                  <a:schemeClr val="tx1"/>
                </a:solidFill>
              </a:rPr>
              <a:t>Besoek op 08 Mar 2018 vanaf: http://www.languageonthemove.com/wp inhoud /oplaaie/2014/07/Piller_language-ideologieë.pdf                </a:t>
            </a:r>
          </a:p>
          <a:p>
            <a:pPr marL="339725" indent="0">
              <a:lnSpc>
                <a:spcPct val="150000"/>
              </a:lnSpc>
              <a:buNone/>
              <a:defRPr/>
            </a:pPr>
            <a:endParaRPr lang="nl-NL" sz="1900" dirty="0">
              <a:solidFill>
                <a:schemeClr val="tx1"/>
              </a:solidFill>
            </a:endParaRPr>
          </a:p>
        </p:txBody>
      </p:sp>
    </p:spTree>
    <p:extLst>
      <p:ext uri="{BB962C8B-B14F-4D97-AF65-F5344CB8AC3E}">
        <p14:creationId xmlns:p14="http://schemas.microsoft.com/office/powerpoint/2010/main" val="557073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199" y="156239"/>
            <a:ext cx="10646229" cy="857370"/>
          </a:xfrm>
        </p:spPr>
        <p:txBody>
          <a:bodyPr>
            <a:noAutofit/>
          </a:bodyPr>
          <a:lstStyle/>
          <a:p>
            <a:r>
              <a:rPr lang="en-ZA" dirty="0" err="1"/>
              <a:t>Dominante</a:t>
            </a:r>
            <a:r>
              <a:rPr lang="en-ZA" dirty="0"/>
              <a:t> </a:t>
            </a:r>
            <a:r>
              <a:rPr lang="en-ZA" dirty="0" err="1"/>
              <a:t>Taalideologieë</a:t>
            </a:r>
            <a:r>
              <a:rPr lang="en-ZA" dirty="0"/>
              <a:t>: </a:t>
            </a:r>
            <a:br>
              <a:rPr lang="en-ZA" dirty="0"/>
            </a:br>
            <a:r>
              <a:rPr lang="en-ZA" sz="3200" dirty="0"/>
              <a:t>(Weber and Horner, 2011) …</a:t>
            </a:r>
            <a:r>
              <a:rPr lang="en-ZA" sz="1800" i="1" dirty="0" err="1"/>
              <a:t>voortdurend</a:t>
            </a:r>
            <a:br>
              <a:rPr lang="en-ZA" dirty="0"/>
            </a:br>
            <a:endParaRPr lang="en-ZA" sz="16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173982" y="2026703"/>
            <a:ext cx="10417630" cy="5582411"/>
          </a:xfrm>
        </p:spPr>
        <p:txBody>
          <a:bodyPr>
            <a:noAutofit/>
          </a:bodyPr>
          <a:lstStyle/>
          <a:p>
            <a:pPr marL="339725" indent="0">
              <a:lnSpc>
                <a:spcPct val="150000"/>
              </a:lnSpc>
              <a:buNone/>
              <a:defRPr/>
            </a:pPr>
            <a:r>
              <a:rPr lang="nl-NL" sz="3000" b="1" dirty="0">
                <a:solidFill>
                  <a:schemeClr val="tx1"/>
                </a:solidFill>
              </a:rPr>
              <a:t>Standaardtaal-ideologie</a:t>
            </a:r>
            <a:r>
              <a:rPr lang="nl-NL" sz="3000" dirty="0">
                <a:solidFill>
                  <a:schemeClr val="tx1"/>
                </a:solidFill>
              </a:rPr>
              <a:t> is nou verwant aan..</a:t>
            </a:r>
          </a:p>
          <a:p>
            <a:pPr marL="854075" indent="-514350">
              <a:lnSpc>
                <a:spcPct val="150000"/>
              </a:lnSpc>
              <a:buFont typeface="+mj-lt"/>
              <a:buAutoNum type="arabicPeriod" startAt="3"/>
              <a:defRPr/>
            </a:pPr>
            <a:r>
              <a:rPr lang="nl-NL" sz="3000" dirty="0">
                <a:solidFill>
                  <a:schemeClr val="tx1"/>
                </a:solidFill>
              </a:rPr>
              <a:t> ‘n Ideologie van taal purisme, wat bepaal wat 'goeie' en slegte' taalgebruik uitmaak, en dikwels verskyn in tye van vinnige sosiale verandering. </a:t>
            </a:r>
          </a:p>
          <a:p>
            <a:pPr marL="339725" indent="0">
              <a:lnSpc>
                <a:spcPct val="150000"/>
              </a:lnSpc>
              <a:buNone/>
              <a:defRPr/>
            </a:pPr>
            <a:endParaRPr lang="nl-NL" sz="3000" dirty="0">
              <a:solidFill>
                <a:schemeClr val="tx1"/>
              </a:solidFill>
            </a:endParaRPr>
          </a:p>
        </p:txBody>
      </p:sp>
    </p:spTree>
    <p:extLst>
      <p:ext uri="{BB962C8B-B14F-4D97-AF65-F5344CB8AC3E}">
        <p14:creationId xmlns:p14="http://schemas.microsoft.com/office/powerpoint/2010/main" val="1007316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199" y="156239"/>
            <a:ext cx="10646229" cy="857370"/>
          </a:xfrm>
        </p:spPr>
        <p:txBody>
          <a:bodyPr>
            <a:noAutofit/>
          </a:bodyPr>
          <a:lstStyle/>
          <a:p>
            <a:r>
              <a:rPr lang="en-ZA" dirty="0" err="1"/>
              <a:t>Dominante</a:t>
            </a:r>
            <a:r>
              <a:rPr lang="en-ZA" dirty="0"/>
              <a:t> </a:t>
            </a:r>
            <a:r>
              <a:rPr lang="en-ZA" dirty="0" err="1"/>
              <a:t>Taalideologieë</a:t>
            </a:r>
            <a:r>
              <a:rPr lang="en-ZA" dirty="0"/>
              <a:t>: </a:t>
            </a:r>
            <a:br>
              <a:rPr lang="en-ZA" dirty="0"/>
            </a:br>
            <a:r>
              <a:rPr lang="en-ZA" sz="3200" dirty="0"/>
              <a:t>(Weber and Horner, 2011) …</a:t>
            </a:r>
            <a:r>
              <a:rPr lang="en-ZA" sz="1800" i="1" dirty="0" err="1"/>
              <a:t>voortdurend</a:t>
            </a:r>
            <a:br>
              <a:rPr lang="en-ZA" dirty="0"/>
            </a:br>
            <a:endParaRPr lang="en-ZA" sz="1600" i="1"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173982" y="2026703"/>
            <a:ext cx="10417630" cy="5582411"/>
          </a:xfrm>
        </p:spPr>
        <p:txBody>
          <a:bodyPr>
            <a:noAutofit/>
          </a:bodyPr>
          <a:lstStyle/>
          <a:p>
            <a:pPr marL="854075" indent="-514350">
              <a:lnSpc>
                <a:spcPct val="150000"/>
              </a:lnSpc>
              <a:buFont typeface="+mj-lt"/>
              <a:buAutoNum type="arabicPeriod" startAt="4"/>
              <a:defRPr/>
            </a:pPr>
            <a:r>
              <a:rPr lang="nl-NL" sz="3000" dirty="0">
                <a:solidFill>
                  <a:schemeClr val="tx1"/>
                </a:solidFill>
              </a:rPr>
              <a:t>Die </a:t>
            </a:r>
            <a:r>
              <a:rPr lang="nl-NL" sz="3000" b="1" dirty="0">
                <a:solidFill>
                  <a:schemeClr val="tx1"/>
                </a:solidFill>
              </a:rPr>
              <a:t>een-nasie een-taal ideologie</a:t>
            </a:r>
            <a:r>
              <a:rPr lang="nl-NL" sz="3000" dirty="0">
                <a:solidFill>
                  <a:schemeClr val="tx1"/>
                </a:solidFill>
              </a:rPr>
              <a:t>, wat taal gelyk maak aan grondgebied en nasionale identiteit. Wat hiermee verband hou, is...</a:t>
            </a:r>
          </a:p>
          <a:p>
            <a:pPr marL="854075" indent="-514350">
              <a:lnSpc>
                <a:spcPct val="150000"/>
              </a:lnSpc>
              <a:buFont typeface="+mj-lt"/>
              <a:buAutoNum type="arabicPeriod" startAt="4"/>
              <a:defRPr/>
            </a:pPr>
            <a:r>
              <a:rPr lang="nl-NL" sz="3000" dirty="0">
                <a:solidFill>
                  <a:schemeClr val="tx1"/>
                </a:solidFill>
              </a:rPr>
              <a:t>Die </a:t>
            </a:r>
            <a:r>
              <a:rPr lang="nl-NL" sz="3000" b="1" dirty="0">
                <a:solidFill>
                  <a:schemeClr val="tx1"/>
                </a:solidFill>
              </a:rPr>
              <a:t>moedertaal-ideologie</a:t>
            </a:r>
            <a:r>
              <a:rPr lang="nl-NL" sz="3000" dirty="0">
                <a:solidFill>
                  <a:schemeClr val="tx1"/>
                </a:solidFill>
              </a:rPr>
              <a:t>, wat glo dat sprekers net een moedertaal het of kan hê.</a:t>
            </a:r>
          </a:p>
          <a:p>
            <a:pPr marL="854075" indent="-514350">
              <a:lnSpc>
                <a:spcPct val="150000"/>
              </a:lnSpc>
              <a:buFont typeface="+mj-lt"/>
              <a:buAutoNum type="arabicPeriod" startAt="4"/>
              <a:defRPr/>
            </a:pPr>
            <a:endParaRPr lang="nl-NL" sz="3000" dirty="0">
              <a:solidFill>
                <a:schemeClr val="tx1"/>
              </a:solidFill>
            </a:endParaRPr>
          </a:p>
        </p:txBody>
      </p:sp>
    </p:spTree>
    <p:extLst>
      <p:ext uri="{BB962C8B-B14F-4D97-AF65-F5344CB8AC3E}">
        <p14:creationId xmlns:p14="http://schemas.microsoft.com/office/powerpoint/2010/main" val="61085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8C007-F397-4064-94D5-18437840D79D}"/>
              </a:ext>
            </a:extLst>
          </p:cNvPr>
          <p:cNvSpPr>
            <a:spLocks noGrp="1"/>
          </p:cNvSpPr>
          <p:nvPr>
            <p:ph type="title"/>
          </p:nvPr>
        </p:nvSpPr>
        <p:spPr>
          <a:xfrm>
            <a:off x="254573" y="149231"/>
            <a:ext cx="9442189" cy="635876"/>
          </a:xfrm>
        </p:spPr>
        <p:txBody>
          <a:bodyPr>
            <a:normAutofit fontScale="90000"/>
          </a:bodyPr>
          <a:lstStyle/>
          <a:p>
            <a:r>
              <a:rPr lang="en-ZA" b="1" dirty="0" err="1"/>
              <a:t>Herhaling</a:t>
            </a:r>
            <a:r>
              <a:rPr lang="en-ZA" b="1" dirty="0"/>
              <a:t>: Lesing 5 </a:t>
            </a:r>
            <a:r>
              <a:rPr lang="en-ZA" b="1" dirty="0" err="1"/>
              <a:t>Tipologie</a:t>
            </a:r>
            <a:r>
              <a:rPr lang="en-ZA" b="1" dirty="0"/>
              <a:t> van </a:t>
            </a:r>
            <a:r>
              <a:rPr lang="en-ZA" b="1" dirty="0" err="1"/>
              <a:t>meertaligheid</a:t>
            </a:r>
            <a:endParaRPr lang="en-ZA" b="1" dirty="0"/>
          </a:p>
        </p:txBody>
      </p:sp>
      <p:sp>
        <p:nvSpPr>
          <p:cNvPr id="3" name="Content Placeholder 2">
            <a:extLst>
              <a:ext uri="{FF2B5EF4-FFF2-40B4-BE49-F238E27FC236}">
                <a16:creationId xmlns:a16="http://schemas.microsoft.com/office/drawing/2014/main" id="{4D676ADE-DD73-4852-9430-E78FFF5A44DB}"/>
              </a:ext>
            </a:extLst>
          </p:cNvPr>
          <p:cNvSpPr>
            <a:spLocks noGrp="1"/>
          </p:cNvSpPr>
          <p:nvPr>
            <p:ph idx="1"/>
          </p:nvPr>
        </p:nvSpPr>
        <p:spPr>
          <a:xfrm>
            <a:off x="440851" y="785107"/>
            <a:ext cx="8596668" cy="4795886"/>
          </a:xfrm>
        </p:spPr>
        <p:txBody>
          <a:bodyPr>
            <a:normAutofit fontScale="77500" lnSpcReduction="20000"/>
          </a:bodyPr>
          <a:lstStyle/>
          <a:p>
            <a:pPr marL="371475" lvl="1" indent="-285115" eaLnBrk="1" fontAlgn="auto" hangingPunct="1">
              <a:spcAft>
                <a:spcPts val="0"/>
              </a:spcAft>
              <a:buFont typeface="Wingdings" panose="05000000000000000000" charset="0"/>
              <a:buChar char="§"/>
              <a:defRPr/>
            </a:pPr>
            <a:endParaRPr lang="nl-NL" altLang="en-ZA" sz="2400" dirty="0"/>
          </a:p>
          <a:p>
            <a:pPr marL="86360" lvl="1" indent="0" eaLnBrk="1" fontAlgn="auto" hangingPunct="1">
              <a:spcAft>
                <a:spcPts val="0"/>
              </a:spcAft>
              <a:buNone/>
              <a:defRPr/>
            </a:pPr>
            <a:r>
              <a:rPr lang="nl-NL" altLang="en-ZA" sz="2400" dirty="0"/>
              <a:t>Ons het gekyk na:</a:t>
            </a:r>
          </a:p>
          <a:p>
            <a:pPr marL="371475" lvl="1" indent="-285115" eaLnBrk="1" fontAlgn="auto" hangingPunct="1">
              <a:spcAft>
                <a:spcPts val="0"/>
              </a:spcAft>
              <a:buFont typeface="Wingdings" panose="05000000000000000000" charset="0"/>
              <a:buChar char="§"/>
              <a:defRPr/>
            </a:pPr>
            <a:r>
              <a:rPr lang="nl-NL" altLang="en-ZA" sz="2400" dirty="0">
                <a:solidFill>
                  <a:srgbClr val="FF0000"/>
                </a:solidFill>
              </a:rPr>
              <a:t>verskillende soorte meertaligheid </a:t>
            </a:r>
            <a:r>
              <a:rPr lang="nl-NL" altLang="en-ZA" sz="2400" dirty="0"/>
              <a:t>wat in die meeste samelewings manifesteer.</a:t>
            </a:r>
          </a:p>
          <a:p>
            <a:pPr marL="371475" lvl="1" indent="-285115" eaLnBrk="1" fontAlgn="auto" hangingPunct="1">
              <a:spcAft>
                <a:spcPts val="0"/>
              </a:spcAft>
              <a:buFont typeface="Wingdings" panose="05000000000000000000" charset="0"/>
              <a:buChar char="§"/>
              <a:defRPr/>
            </a:pPr>
            <a:endParaRPr lang="nl-NL" altLang="en-ZA" sz="2400" dirty="0"/>
          </a:p>
          <a:p>
            <a:pPr marL="86360" lvl="1" indent="0" eaLnBrk="1" fontAlgn="auto" hangingPunct="1">
              <a:spcAft>
                <a:spcPts val="0"/>
              </a:spcAft>
              <a:buNone/>
              <a:defRPr/>
            </a:pPr>
            <a:r>
              <a:rPr lang="nl-NL" altLang="en-ZA" sz="2400" dirty="0"/>
              <a:t>Dit het die volgende ingesluit: </a:t>
            </a:r>
          </a:p>
          <a:p>
            <a:pPr marL="371475" lvl="1" indent="-285115" eaLnBrk="1" fontAlgn="auto" hangingPunct="1">
              <a:spcAft>
                <a:spcPts val="0"/>
              </a:spcAft>
              <a:buFont typeface="Wingdings" panose="05000000000000000000" charset="0"/>
              <a:buChar char="§"/>
              <a:defRPr/>
            </a:pPr>
            <a:endParaRPr lang="nl-NL" altLang="en-ZA" sz="2400" dirty="0"/>
          </a:p>
          <a:p>
            <a:pPr marL="371475" lvl="1" indent="-285115" eaLnBrk="1" fontAlgn="auto" hangingPunct="1">
              <a:spcAft>
                <a:spcPts val="0"/>
              </a:spcAft>
              <a:buFont typeface="Wingdings" panose="05000000000000000000" charset="0"/>
              <a:buChar char="§"/>
              <a:defRPr/>
            </a:pPr>
            <a:r>
              <a:rPr lang="nl-NL" altLang="en-ZA" sz="2400" dirty="0">
                <a:solidFill>
                  <a:srgbClr val="0070C0"/>
                </a:solidFill>
              </a:rPr>
              <a:t>Horisontale</a:t>
            </a:r>
            <a:r>
              <a:rPr lang="nl-NL" altLang="en-ZA" sz="2400" dirty="0"/>
              <a:t> meertaligheid</a:t>
            </a:r>
          </a:p>
          <a:p>
            <a:pPr marL="371475" lvl="1" indent="-285115" eaLnBrk="1" fontAlgn="auto" hangingPunct="1">
              <a:spcAft>
                <a:spcPts val="0"/>
              </a:spcAft>
              <a:buFont typeface="Wingdings" panose="05000000000000000000" charset="0"/>
              <a:buChar char="§"/>
              <a:defRPr/>
            </a:pPr>
            <a:r>
              <a:rPr lang="nl-NL" altLang="en-ZA" sz="2400" dirty="0">
                <a:solidFill>
                  <a:srgbClr val="0070C0"/>
                </a:solidFill>
              </a:rPr>
              <a:t>Vertikale</a:t>
            </a:r>
            <a:r>
              <a:rPr lang="nl-NL" altLang="en-ZA" sz="2400" dirty="0"/>
              <a:t> meertaligheid</a:t>
            </a:r>
          </a:p>
          <a:p>
            <a:pPr marL="371475" lvl="1" indent="-285115" eaLnBrk="1" fontAlgn="auto" hangingPunct="1">
              <a:spcAft>
                <a:spcPts val="0"/>
              </a:spcAft>
              <a:buFont typeface="Wingdings" panose="05000000000000000000" charset="0"/>
              <a:buChar char="§"/>
              <a:defRPr/>
            </a:pPr>
            <a:r>
              <a:rPr lang="nl-NL" altLang="en-ZA" sz="2400" dirty="0">
                <a:solidFill>
                  <a:srgbClr val="0070C0"/>
                </a:solidFill>
              </a:rPr>
              <a:t>Onderhandelde</a:t>
            </a:r>
            <a:r>
              <a:rPr lang="nl-NL" altLang="en-ZA" sz="2400" dirty="0"/>
              <a:t> meertaligheid</a:t>
            </a:r>
          </a:p>
          <a:p>
            <a:pPr marL="371475" lvl="1" indent="-285115" eaLnBrk="1" fontAlgn="auto" hangingPunct="1">
              <a:spcAft>
                <a:spcPts val="0"/>
              </a:spcAft>
              <a:buFont typeface="Wingdings" panose="05000000000000000000" charset="0"/>
              <a:buChar char="§"/>
              <a:defRPr/>
            </a:pPr>
            <a:r>
              <a:rPr lang="nl-NL" altLang="en-ZA" sz="2400" dirty="0">
                <a:solidFill>
                  <a:srgbClr val="0070C0"/>
                </a:solidFill>
              </a:rPr>
              <a:t>Afgekapte meertaligheid </a:t>
            </a:r>
            <a:r>
              <a:rPr lang="nl-NL" altLang="en-ZA" sz="2400" dirty="0"/>
              <a:t>(verwante konsepte: verspreide meertaligheid, metrolingualisme, languaging, taalrepertorium)</a:t>
            </a:r>
          </a:p>
          <a:p>
            <a:pPr marL="371475" lvl="1" indent="-285115" eaLnBrk="1" fontAlgn="auto" hangingPunct="1">
              <a:spcAft>
                <a:spcPts val="0"/>
              </a:spcAft>
              <a:buFont typeface="Wingdings" panose="05000000000000000000" charset="0"/>
              <a:buChar char="§"/>
              <a:defRPr/>
            </a:pPr>
            <a:r>
              <a:rPr lang="nl-NL" altLang="en-ZA" sz="2400" dirty="0">
                <a:solidFill>
                  <a:srgbClr val="0070C0"/>
                </a:solidFill>
              </a:rPr>
              <a:t>Opgelegde</a:t>
            </a:r>
            <a:r>
              <a:rPr lang="nl-NL" altLang="en-ZA" sz="2400" dirty="0"/>
              <a:t> meertaligheid</a:t>
            </a:r>
          </a:p>
          <a:p>
            <a:pPr marL="371475" lvl="1" indent="-285115" eaLnBrk="1" fontAlgn="auto" hangingPunct="1">
              <a:spcAft>
                <a:spcPts val="0"/>
              </a:spcAft>
              <a:buFont typeface="Wingdings" panose="05000000000000000000" charset="0"/>
              <a:buChar char="§"/>
              <a:defRPr/>
            </a:pPr>
            <a:r>
              <a:rPr lang="nl-NL" altLang="en-ZA" sz="2400" dirty="0">
                <a:solidFill>
                  <a:srgbClr val="0070C0"/>
                </a:solidFill>
              </a:rPr>
              <a:t>Transidiomatiese</a:t>
            </a:r>
            <a:r>
              <a:rPr lang="nl-NL" altLang="en-ZA" sz="2400" dirty="0"/>
              <a:t> praktyke.</a:t>
            </a:r>
          </a:p>
        </p:txBody>
      </p:sp>
    </p:spTree>
    <p:extLst>
      <p:ext uri="{BB962C8B-B14F-4D97-AF65-F5344CB8AC3E}">
        <p14:creationId xmlns:p14="http://schemas.microsoft.com/office/powerpoint/2010/main" val="1448606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0"/>
            <a:ext cx="9002110" cy="1105003"/>
          </a:xfrm>
        </p:spPr>
        <p:txBody>
          <a:bodyPr>
            <a:noAutofit/>
          </a:bodyPr>
          <a:lstStyle/>
          <a:p>
            <a:r>
              <a:rPr lang="en-ZA" dirty="0" err="1"/>
              <a:t>Besprekingsvrae</a:t>
            </a:r>
            <a:endParaRPr lang="en-ZA" dirty="0"/>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457200" y="1319382"/>
            <a:ext cx="9569669" cy="5224724"/>
          </a:xfrm>
        </p:spPr>
        <p:txBody>
          <a:bodyPr>
            <a:noAutofit/>
          </a:bodyPr>
          <a:lstStyle/>
          <a:p>
            <a:pPr marL="682625" eaLnBrk="1" fontAlgn="auto" hangingPunct="1">
              <a:spcAft>
                <a:spcPts val="0"/>
              </a:spcAft>
              <a:buFont typeface="+mj-lt"/>
              <a:buAutoNum type="arabicPeriod"/>
              <a:defRPr/>
            </a:pPr>
            <a:r>
              <a:rPr lang="en-US" altLang="en-US" sz="3000" dirty="0">
                <a:solidFill>
                  <a:schemeClr val="tx1"/>
                </a:solidFill>
              </a:rPr>
              <a:t> Hoe het </a:t>
            </a:r>
            <a:r>
              <a:rPr lang="en-US" altLang="en-US" sz="3000" dirty="0" err="1">
                <a:solidFill>
                  <a:schemeClr val="tx1"/>
                </a:solidFill>
              </a:rPr>
              <a:t>jou</a:t>
            </a:r>
            <a:r>
              <a:rPr lang="en-US" altLang="en-US" sz="3000" dirty="0">
                <a:solidFill>
                  <a:schemeClr val="tx1"/>
                </a:solidFill>
              </a:rPr>
              <a:t> </a:t>
            </a:r>
            <a:r>
              <a:rPr lang="en-US" altLang="en-US" sz="3000" dirty="0" err="1">
                <a:solidFill>
                  <a:schemeClr val="tx1"/>
                </a:solidFill>
              </a:rPr>
              <a:t>uitgebreide</a:t>
            </a:r>
            <a:r>
              <a:rPr lang="en-US" altLang="en-US" sz="3000" dirty="0">
                <a:solidFill>
                  <a:schemeClr val="tx1"/>
                </a:solidFill>
              </a:rPr>
              <a:t> </a:t>
            </a:r>
            <a:r>
              <a:rPr lang="en-US" altLang="en-US" sz="3000" dirty="0" err="1">
                <a:solidFill>
                  <a:schemeClr val="tx1"/>
                </a:solidFill>
              </a:rPr>
              <a:t>gesin</a:t>
            </a:r>
            <a:r>
              <a:rPr lang="en-US" altLang="en-US" sz="3000" dirty="0">
                <a:solidFill>
                  <a:schemeClr val="tx1"/>
                </a:solidFill>
              </a:rPr>
              <a:t> (</a:t>
            </a:r>
            <a:r>
              <a:rPr lang="en-US" altLang="en-US" sz="3000" dirty="0" err="1">
                <a:solidFill>
                  <a:schemeClr val="tx1"/>
                </a:solidFill>
              </a:rPr>
              <a:t>oupas</a:t>
            </a:r>
            <a:r>
              <a:rPr lang="en-US" altLang="en-US" sz="3000" dirty="0">
                <a:solidFill>
                  <a:schemeClr val="tx1"/>
                </a:solidFill>
              </a:rPr>
              <a:t> en </a:t>
            </a:r>
            <a:r>
              <a:rPr lang="en-US" altLang="en-US" sz="3000" dirty="0" err="1">
                <a:solidFill>
                  <a:schemeClr val="tx1"/>
                </a:solidFill>
              </a:rPr>
              <a:t>oumas</a:t>
            </a:r>
            <a:r>
              <a:rPr lang="en-US" altLang="en-US" sz="3000" dirty="0">
                <a:solidFill>
                  <a:schemeClr val="tx1"/>
                </a:solidFill>
              </a:rPr>
              <a:t>, </a:t>
            </a:r>
            <a:r>
              <a:rPr lang="en-US" altLang="en-US" sz="3000" dirty="0" err="1">
                <a:solidFill>
                  <a:schemeClr val="tx1"/>
                </a:solidFill>
              </a:rPr>
              <a:t>ooms</a:t>
            </a:r>
            <a:r>
              <a:rPr lang="en-US" altLang="en-US" sz="3000" dirty="0">
                <a:solidFill>
                  <a:schemeClr val="tx1"/>
                </a:solidFill>
              </a:rPr>
              <a:t> en </a:t>
            </a:r>
            <a:r>
              <a:rPr lang="en-US" altLang="en-US" sz="3000" dirty="0" err="1">
                <a:solidFill>
                  <a:schemeClr val="tx1"/>
                </a:solidFill>
              </a:rPr>
              <a:t>tantes</a:t>
            </a:r>
            <a:r>
              <a:rPr lang="en-US" altLang="en-US" sz="3000" dirty="0">
                <a:solidFill>
                  <a:schemeClr val="tx1"/>
                </a:solidFill>
              </a:rPr>
              <a:t>, </a:t>
            </a:r>
            <a:r>
              <a:rPr lang="en-US" altLang="en-US" sz="3000" dirty="0" err="1">
                <a:solidFill>
                  <a:schemeClr val="tx1"/>
                </a:solidFill>
              </a:rPr>
              <a:t>niggies</a:t>
            </a:r>
            <a:r>
              <a:rPr lang="en-US" altLang="en-US" sz="3000" dirty="0">
                <a:solidFill>
                  <a:schemeClr val="tx1"/>
                </a:solidFill>
              </a:rPr>
              <a:t> en </a:t>
            </a:r>
            <a:r>
              <a:rPr lang="en-US" altLang="en-US" sz="3000" dirty="0" err="1">
                <a:solidFill>
                  <a:schemeClr val="tx1"/>
                </a:solidFill>
              </a:rPr>
              <a:t>neefs</a:t>
            </a:r>
            <a:r>
              <a:rPr lang="en-US" altLang="en-US" sz="3000" dirty="0">
                <a:solidFill>
                  <a:schemeClr val="tx1"/>
                </a:solidFill>
              </a:rPr>
              <a:t>) </a:t>
            </a:r>
            <a:r>
              <a:rPr lang="en-US" altLang="en-US" sz="3000" dirty="0" err="1">
                <a:solidFill>
                  <a:schemeClr val="tx1"/>
                </a:solidFill>
              </a:rPr>
              <a:t>jou</a:t>
            </a:r>
            <a:r>
              <a:rPr lang="en-US" altLang="en-US" sz="3000" dirty="0">
                <a:solidFill>
                  <a:schemeClr val="tx1"/>
                </a:solidFill>
              </a:rPr>
              <a:t> </a:t>
            </a:r>
            <a:r>
              <a:rPr lang="en-US" altLang="en-US" sz="3000" dirty="0" err="1">
                <a:solidFill>
                  <a:schemeClr val="tx1"/>
                </a:solidFill>
              </a:rPr>
              <a:t>taalsosialisering</a:t>
            </a:r>
            <a:r>
              <a:rPr lang="en-US" altLang="en-US" sz="3000" dirty="0">
                <a:solidFill>
                  <a:schemeClr val="tx1"/>
                </a:solidFill>
              </a:rPr>
              <a:t> </a:t>
            </a:r>
            <a:r>
              <a:rPr lang="en-US" altLang="en-US" sz="3000" dirty="0" err="1">
                <a:solidFill>
                  <a:schemeClr val="tx1"/>
                </a:solidFill>
              </a:rPr>
              <a:t>beïnvloed</a:t>
            </a:r>
            <a:r>
              <a:rPr lang="en-US" altLang="en-US" sz="3000" dirty="0">
                <a:solidFill>
                  <a:schemeClr val="tx1"/>
                </a:solidFill>
              </a:rPr>
              <a:t>?</a:t>
            </a:r>
          </a:p>
          <a:p>
            <a:pPr marL="682625">
              <a:buFont typeface="+mj-lt"/>
              <a:buAutoNum type="arabicPeriod"/>
              <a:defRPr/>
            </a:pPr>
            <a:r>
              <a:rPr lang="en-US" altLang="en-US" sz="3200" dirty="0">
                <a:solidFill>
                  <a:schemeClr val="tx1"/>
                </a:solidFill>
              </a:rPr>
              <a:t>Sou </a:t>
            </a:r>
            <a:r>
              <a:rPr lang="en-US" altLang="en-US" sz="3200" dirty="0" err="1">
                <a:solidFill>
                  <a:schemeClr val="tx1"/>
                </a:solidFill>
              </a:rPr>
              <a:t>jy</a:t>
            </a:r>
            <a:r>
              <a:rPr lang="en-US" altLang="en-US" sz="3200" dirty="0">
                <a:solidFill>
                  <a:schemeClr val="tx1"/>
                </a:solidFill>
              </a:rPr>
              <a:t> </a:t>
            </a:r>
            <a:r>
              <a:rPr lang="en-US" altLang="en-US" sz="3200" dirty="0" err="1">
                <a:solidFill>
                  <a:schemeClr val="tx1"/>
                </a:solidFill>
              </a:rPr>
              <a:t>saamstem</a:t>
            </a:r>
            <a:r>
              <a:rPr lang="en-US" altLang="en-US" sz="3200" dirty="0">
                <a:solidFill>
                  <a:schemeClr val="tx1"/>
                </a:solidFill>
              </a:rPr>
              <a:t> </a:t>
            </a:r>
            <a:r>
              <a:rPr lang="en-US" altLang="en-US" sz="3200" dirty="0" err="1">
                <a:solidFill>
                  <a:schemeClr val="tx1"/>
                </a:solidFill>
              </a:rPr>
              <a:t>dat</a:t>
            </a:r>
            <a:r>
              <a:rPr lang="en-US" altLang="en-US" sz="3200" dirty="0">
                <a:solidFill>
                  <a:schemeClr val="tx1"/>
                </a:solidFill>
              </a:rPr>
              <a:t> </a:t>
            </a:r>
            <a:r>
              <a:rPr lang="en-US" altLang="en-US" sz="3200" dirty="0" err="1">
                <a:solidFill>
                  <a:schemeClr val="tx1"/>
                </a:solidFill>
              </a:rPr>
              <a:t>jy</a:t>
            </a:r>
            <a:r>
              <a:rPr lang="en-US" altLang="en-US" sz="3200" dirty="0">
                <a:solidFill>
                  <a:schemeClr val="tx1"/>
                </a:solidFill>
              </a:rPr>
              <a:t> en </a:t>
            </a:r>
            <a:r>
              <a:rPr lang="en-US" altLang="en-US" sz="3200" dirty="0" err="1">
                <a:solidFill>
                  <a:schemeClr val="tx1"/>
                </a:solidFill>
              </a:rPr>
              <a:t>jou</a:t>
            </a:r>
            <a:r>
              <a:rPr lang="en-US" altLang="en-US" sz="3200" dirty="0">
                <a:solidFill>
                  <a:schemeClr val="tx1"/>
                </a:solidFill>
              </a:rPr>
              <a:t> </a:t>
            </a:r>
            <a:r>
              <a:rPr lang="en-US" altLang="en-US" sz="3200" dirty="0" err="1">
                <a:solidFill>
                  <a:schemeClr val="tx1"/>
                </a:solidFill>
              </a:rPr>
              <a:t>naaste</a:t>
            </a:r>
            <a:r>
              <a:rPr lang="en-US" altLang="en-US" sz="3200" dirty="0">
                <a:solidFill>
                  <a:schemeClr val="tx1"/>
                </a:solidFill>
              </a:rPr>
              <a:t>  </a:t>
            </a:r>
            <a:r>
              <a:rPr lang="en-US" altLang="en-US" sz="3200" dirty="0" err="1">
                <a:solidFill>
                  <a:schemeClr val="tx1"/>
                </a:solidFill>
              </a:rPr>
              <a:t>portuurgroep</a:t>
            </a:r>
            <a:r>
              <a:rPr lang="en-US" altLang="en-US" sz="3200" dirty="0">
                <a:solidFill>
                  <a:schemeClr val="tx1"/>
                </a:solidFill>
              </a:rPr>
              <a:t> ‘n </a:t>
            </a:r>
            <a:r>
              <a:rPr lang="en-US" altLang="en-US" sz="3200" dirty="0" err="1">
                <a:solidFill>
                  <a:schemeClr val="tx1"/>
                </a:solidFill>
              </a:rPr>
              <a:t>gemeenskap</a:t>
            </a:r>
            <a:r>
              <a:rPr lang="en-US" altLang="en-US" sz="3200" dirty="0">
                <a:solidFill>
                  <a:schemeClr val="tx1"/>
                </a:solidFill>
              </a:rPr>
              <a:t> van </a:t>
            </a:r>
            <a:r>
              <a:rPr lang="en-US" altLang="en-US" sz="3200" dirty="0" err="1">
                <a:solidFill>
                  <a:schemeClr val="tx1"/>
                </a:solidFill>
              </a:rPr>
              <a:t>praktyk</a:t>
            </a:r>
            <a:r>
              <a:rPr lang="en-US" altLang="en-US" sz="3200" dirty="0">
                <a:solidFill>
                  <a:schemeClr val="tx1"/>
                </a:solidFill>
              </a:rPr>
              <a:t> </a:t>
            </a:r>
            <a:r>
              <a:rPr lang="en-US" altLang="en-US" sz="3200" dirty="0" err="1">
                <a:solidFill>
                  <a:schemeClr val="tx1"/>
                </a:solidFill>
              </a:rPr>
              <a:t>vorm</a:t>
            </a:r>
            <a:r>
              <a:rPr lang="en-US" altLang="en-US" sz="3200" dirty="0">
                <a:solidFill>
                  <a:schemeClr val="tx1"/>
                </a:solidFill>
              </a:rPr>
              <a:t> met ‘n </a:t>
            </a:r>
            <a:r>
              <a:rPr lang="en-US" altLang="en-US" sz="3200" dirty="0" err="1">
                <a:solidFill>
                  <a:schemeClr val="tx1"/>
                </a:solidFill>
              </a:rPr>
              <a:t>bepaalde</a:t>
            </a:r>
            <a:r>
              <a:rPr lang="en-US" altLang="en-US" sz="3200" dirty="0">
                <a:solidFill>
                  <a:schemeClr val="tx1"/>
                </a:solidFill>
              </a:rPr>
              <a:t> </a:t>
            </a:r>
            <a:r>
              <a:rPr lang="en-US" altLang="en-US" sz="3200" dirty="0" err="1">
                <a:solidFill>
                  <a:schemeClr val="tx1"/>
                </a:solidFill>
              </a:rPr>
              <a:t>manier</a:t>
            </a:r>
            <a:r>
              <a:rPr lang="en-US" altLang="en-US" sz="3200" dirty="0">
                <a:solidFill>
                  <a:schemeClr val="tx1"/>
                </a:solidFill>
              </a:rPr>
              <a:t> van </a:t>
            </a:r>
            <a:r>
              <a:rPr lang="en-US" altLang="en-US" sz="3200" dirty="0" err="1">
                <a:solidFill>
                  <a:schemeClr val="tx1"/>
                </a:solidFill>
              </a:rPr>
              <a:t>praat</a:t>
            </a:r>
            <a:r>
              <a:rPr lang="en-US" altLang="en-US" sz="3200" dirty="0">
                <a:solidFill>
                  <a:schemeClr val="tx1"/>
                </a:solidFill>
              </a:rPr>
              <a:t> wat </a:t>
            </a:r>
            <a:r>
              <a:rPr lang="en-US" altLang="en-US" sz="3200" dirty="0" err="1">
                <a:solidFill>
                  <a:schemeClr val="tx1"/>
                </a:solidFill>
              </a:rPr>
              <a:t>ander</a:t>
            </a:r>
            <a:r>
              <a:rPr lang="en-US" altLang="en-US" sz="3200" dirty="0">
                <a:solidFill>
                  <a:schemeClr val="tx1"/>
                </a:solidFill>
              </a:rPr>
              <a:t> </a:t>
            </a:r>
            <a:r>
              <a:rPr lang="en-US" altLang="en-US" sz="3200" dirty="0" err="1">
                <a:solidFill>
                  <a:schemeClr val="tx1"/>
                </a:solidFill>
              </a:rPr>
              <a:t>buitekant</a:t>
            </a:r>
            <a:r>
              <a:rPr lang="en-US" altLang="en-US" sz="3200" dirty="0">
                <a:solidFill>
                  <a:schemeClr val="tx1"/>
                </a:solidFill>
              </a:rPr>
              <a:t> die </a:t>
            </a:r>
            <a:r>
              <a:rPr lang="en-US" altLang="en-US" sz="3200" dirty="0" err="1">
                <a:solidFill>
                  <a:schemeClr val="tx1"/>
                </a:solidFill>
              </a:rPr>
              <a:t>groep</a:t>
            </a:r>
            <a:r>
              <a:rPr lang="en-US" altLang="en-US" sz="3200" dirty="0">
                <a:solidFill>
                  <a:schemeClr val="tx1"/>
                </a:solidFill>
              </a:rPr>
              <a:t> </a:t>
            </a:r>
            <a:r>
              <a:rPr lang="en-US" altLang="en-US" sz="3200" dirty="0" err="1">
                <a:solidFill>
                  <a:schemeClr val="tx1"/>
                </a:solidFill>
              </a:rPr>
              <a:t>dalk</a:t>
            </a:r>
            <a:r>
              <a:rPr lang="en-US" altLang="en-US" sz="3200" dirty="0">
                <a:solidFill>
                  <a:schemeClr val="tx1"/>
                </a:solidFill>
              </a:rPr>
              <a:t> </a:t>
            </a:r>
            <a:r>
              <a:rPr lang="en-US" altLang="en-US" sz="3200" dirty="0" err="1">
                <a:solidFill>
                  <a:schemeClr val="tx1"/>
                </a:solidFill>
              </a:rPr>
              <a:t>nie</a:t>
            </a:r>
            <a:r>
              <a:rPr lang="en-US" altLang="en-US" sz="3200" dirty="0">
                <a:solidFill>
                  <a:schemeClr val="tx1"/>
                </a:solidFill>
              </a:rPr>
              <a:t> </a:t>
            </a:r>
            <a:r>
              <a:rPr lang="en-US" altLang="en-US" sz="3200" dirty="0" err="1">
                <a:solidFill>
                  <a:schemeClr val="tx1"/>
                </a:solidFill>
              </a:rPr>
              <a:t>sal</a:t>
            </a:r>
            <a:r>
              <a:rPr lang="en-US" altLang="en-US" sz="3200" dirty="0">
                <a:solidFill>
                  <a:schemeClr val="tx1"/>
                </a:solidFill>
              </a:rPr>
              <a:t> </a:t>
            </a:r>
            <a:r>
              <a:rPr lang="en-US" altLang="en-US" sz="3200" dirty="0" err="1">
                <a:solidFill>
                  <a:schemeClr val="tx1"/>
                </a:solidFill>
              </a:rPr>
              <a:t>verstaan</a:t>
            </a:r>
            <a:r>
              <a:rPr lang="en-US" altLang="en-US" sz="3200" dirty="0">
                <a:solidFill>
                  <a:schemeClr val="tx1"/>
                </a:solidFill>
              </a:rPr>
              <a:t> </a:t>
            </a:r>
            <a:r>
              <a:rPr lang="en-US" altLang="en-US" sz="3200" dirty="0" err="1">
                <a:solidFill>
                  <a:schemeClr val="tx1"/>
                </a:solidFill>
              </a:rPr>
              <a:t>nie</a:t>
            </a:r>
            <a:r>
              <a:rPr lang="en-US" altLang="en-US" sz="3200" dirty="0">
                <a:solidFill>
                  <a:schemeClr val="tx1"/>
                </a:solidFill>
              </a:rPr>
              <a:t>? - Kan </a:t>
            </a:r>
            <a:r>
              <a:rPr lang="en-US" altLang="en-US" sz="3200" dirty="0" err="1">
                <a:solidFill>
                  <a:schemeClr val="tx1"/>
                </a:solidFill>
              </a:rPr>
              <a:t>jy</a:t>
            </a:r>
            <a:r>
              <a:rPr lang="en-US" altLang="en-US" sz="3200" dirty="0">
                <a:solidFill>
                  <a:schemeClr val="tx1"/>
                </a:solidFill>
              </a:rPr>
              <a:t> </a:t>
            </a:r>
            <a:r>
              <a:rPr lang="en-US" altLang="en-US" sz="3200" dirty="0" err="1">
                <a:solidFill>
                  <a:schemeClr val="tx1"/>
                </a:solidFill>
              </a:rPr>
              <a:t>aan</a:t>
            </a:r>
            <a:r>
              <a:rPr lang="en-US" altLang="en-US" sz="3200" dirty="0">
                <a:solidFill>
                  <a:schemeClr val="tx1"/>
                </a:solidFill>
              </a:rPr>
              <a:t> </a:t>
            </a:r>
            <a:r>
              <a:rPr lang="en-US" altLang="en-US" sz="3200" dirty="0" err="1">
                <a:solidFill>
                  <a:schemeClr val="tx1"/>
                </a:solidFill>
              </a:rPr>
              <a:t>ander</a:t>
            </a:r>
            <a:r>
              <a:rPr lang="en-US" altLang="en-US" sz="3200" dirty="0">
                <a:solidFill>
                  <a:schemeClr val="tx1"/>
                </a:solidFill>
              </a:rPr>
              <a:t> </a:t>
            </a:r>
            <a:r>
              <a:rPr lang="en-US" altLang="en-US" sz="3200" dirty="0" err="1">
                <a:solidFill>
                  <a:schemeClr val="tx1"/>
                </a:solidFill>
              </a:rPr>
              <a:t>voorbeelde</a:t>
            </a:r>
            <a:r>
              <a:rPr lang="en-US" altLang="en-US" sz="3200" dirty="0">
                <a:solidFill>
                  <a:schemeClr val="tx1"/>
                </a:solidFill>
              </a:rPr>
              <a:t> dink van </a:t>
            </a:r>
            <a:r>
              <a:rPr lang="en-US" altLang="en-US" sz="3200" dirty="0" err="1">
                <a:solidFill>
                  <a:schemeClr val="tx1"/>
                </a:solidFill>
              </a:rPr>
              <a:t>sulke</a:t>
            </a:r>
            <a:r>
              <a:rPr lang="en-US" altLang="en-US" sz="3200" dirty="0">
                <a:solidFill>
                  <a:schemeClr val="tx1"/>
                </a:solidFill>
              </a:rPr>
              <a:t> </a:t>
            </a:r>
            <a:r>
              <a:rPr lang="en-US" altLang="en-US" sz="3200" dirty="0" err="1">
                <a:solidFill>
                  <a:schemeClr val="tx1"/>
                </a:solidFill>
              </a:rPr>
              <a:t>klein</a:t>
            </a:r>
            <a:r>
              <a:rPr lang="en-US" altLang="en-US" sz="3200" dirty="0">
                <a:solidFill>
                  <a:schemeClr val="tx1"/>
                </a:solidFill>
              </a:rPr>
              <a:t> </a:t>
            </a:r>
            <a:r>
              <a:rPr lang="en-US" altLang="en-US" sz="3200" dirty="0" err="1">
                <a:solidFill>
                  <a:schemeClr val="tx1"/>
                </a:solidFill>
              </a:rPr>
              <a:t>gemeenskappe</a:t>
            </a:r>
            <a:r>
              <a:rPr lang="en-US" altLang="en-US" sz="3200" dirty="0">
                <a:solidFill>
                  <a:schemeClr val="tx1"/>
                </a:solidFill>
              </a:rPr>
              <a:t> van </a:t>
            </a:r>
            <a:r>
              <a:rPr lang="en-US" altLang="en-US" sz="3200" dirty="0" err="1">
                <a:solidFill>
                  <a:schemeClr val="tx1"/>
                </a:solidFill>
              </a:rPr>
              <a:t>praktyk</a:t>
            </a:r>
            <a:r>
              <a:rPr lang="en-US" altLang="en-US" sz="3200" dirty="0">
                <a:solidFill>
                  <a:schemeClr val="tx1"/>
                </a:solidFill>
              </a:rPr>
              <a:t>?</a:t>
            </a:r>
            <a:endParaRPr lang="en-ZA" altLang="en-US" sz="3200" dirty="0">
              <a:solidFill>
                <a:schemeClr val="tx1"/>
              </a:solidFill>
            </a:endParaRPr>
          </a:p>
          <a:p>
            <a:pPr marL="682625" eaLnBrk="1" fontAlgn="auto" hangingPunct="1">
              <a:spcAft>
                <a:spcPts val="0"/>
              </a:spcAft>
              <a:buFont typeface="+mj-lt"/>
              <a:buAutoNum type="arabicPeriod"/>
              <a:defRPr/>
            </a:pPr>
            <a:endParaRPr lang="en-US" sz="3000" dirty="0">
              <a:solidFill>
                <a:schemeClr val="tx1"/>
              </a:solidFill>
            </a:endParaRPr>
          </a:p>
        </p:txBody>
      </p:sp>
    </p:spTree>
    <p:extLst>
      <p:ext uri="{BB962C8B-B14F-4D97-AF65-F5344CB8AC3E}">
        <p14:creationId xmlns:p14="http://schemas.microsoft.com/office/powerpoint/2010/main" val="3832886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F813E-8D0F-480C-9EA1-F69DCE06D11E}"/>
              </a:ext>
            </a:extLst>
          </p:cNvPr>
          <p:cNvSpPr>
            <a:spLocks noGrp="1"/>
          </p:cNvSpPr>
          <p:nvPr>
            <p:ph type="title"/>
          </p:nvPr>
        </p:nvSpPr>
        <p:spPr>
          <a:xfrm>
            <a:off x="1117819" y="238782"/>
            <a:ext cx="8229600" cy="863600"/>
          </a:xfrm>
        </p:spPr>
        <p:txBody>
          <a:bodyPr rtlCol="0">
            <a:noAutofit/>
          </a:bodyPr>
          <a:lstStyle/>
          <a:p>
            <a:pPr marL="1722755" indent="-1722755">
              <a:defRPr/>
            </a:pPr>
            <a:r>
              <a:rPr lang="en-ZA" altLang="en-US" sz="5400" b="1" dirty="0">
                <a:solidFill>
                  <a:srgbClr val="FF0000"/>
                </a:solidFill>
              </a:rPr>
              <a:t>AANKONDIGINGS</a:t>
            </a:r>
            <a:endParaRPr lang="en-ZA" altLang="en-US" sz="5400" b="1" dirty="0">
              <a:solidFill>
                <a:srgbClr val="FF0000"/>
              </a:solidFill>
              <a:ea typeface="+mn-ea"/>
              <a:cs typeface="+mn-cs"/>
            </a:endParaRPr>
          </a:p>
        </p:txBody>
      </p:sp>
      <p:sp>
        <p:nvSpPr>
          <p:cNvPr id="12291" name="Content Placeholder 2">
            <a:extLst>
              <a:ext uri="{FF2B5EF4-FFF2-40B4-BE49-F238E27FC236}">
                <a16:creationId xmlns:a16="http://schemas.microsoft.com/office/drawing/2014/main" id="{74E8566E-009E-4FF8-A4DD-720B240FA12E}"/>
              </a:ext>
            </a:extLst>
          </p:cNvPr>
          <p:cNvSpPr>
            <a:spLocks noGrp="1"/>
          </p:cNvSpPr>
          <p:nvPr>
            <p:ph idx="1"/>
          </p:nvPr>
        </p:nvSpPr>
        <p:spPr>
          <a:xfrm>
            <a:off x="841429" y="1275584"/>
            <a:ext cx="9169673" cy="5184775"/>
          </a:xfrm>
        </p:spPr>
        <p:txBody>
          <a:bodyPr>
            <a:noAutofit/>
          </a:bodyPr>
          <a:lstStyle/>
          <a:p>
            <a:r>
              <a:rPr lang="en-ZA" altLang="en-ZA" sz="3000" b="1" dirty="0">
                <a:solidFill>
                  <a:schemeClr val="tx1"/>
                </a:solidFill>
              </a:rPr>
              <a:t>Neem </a:t>
            </a:r>
            <a:r>
              <a:rPr lang="en-ZA" altLang="en-ZA" sz="3000" b="1" dirty="0" err="1">
                <a:solidFill>
                  <a:schemeClr val="tx1"/>
                </a:solidFill>
              </a:rPr>
              <a:t>asseblief</a:t>
            </a:r>
            <a:r>
              <a:rPr lang="en-ZA" altLang="en-ZA" sz="3000" b="1" dirty="0">
                <a:solidFill>
                  <a:schemeClr val="tx1"/>
                </a:solidFill>
              </a:rPr>
              <a:t> </a:t>
            </a:r>
            <a:r>
              <a:rPr lang="en-ZA" altLang="en-ZA" sz="3000" b="1" dirty="0" err="1">
                <a:solidFill>
                  <a:schemeClr val="tx1"/>
                </a:solidFill>
              </a:rPr>
              <a:t>kennis</a:t>
            </a:r>
            <a:r>
              <a:rPr lang="en-ZA" altLang="en-ZA" sz="3000" b="1" dirty="0">
                <a:solidFill>
                  <a:schemeClr val="tx1"/>
                </a:solidFill>
              </a:rPr>
              <a:t> </a:t>
            </a:r>
            <a:r>
              <a:rPr lang="en-ZA" altLang="en-ZA" sz="3000" b="1" dirty="0" err="1">
                <a:solidFill>
                  <a:schemeClr val="tx1"/>
                </a:solidFill>
              </a:rPr>
              <a:t>dat</a:t>
            </a:r>
            <a:r>
              <a:rPr lang="en-ZA" altLang="en-ZA" sz="3000" b="1" dirty="0">
                <a:solidFill>
                  <a:schemeClr val="tx1"/>
                </a:solidFill>
              </a:rPr>
              <a:t> </a:t>
            </a:r>
            <a:r>
              <a:rPr lang="en-ZA" altLang="en-ZA" sz="3000" b="1" dirty="0" err="1">
                <a:solidFill>
                  <a:srgbClr val="FF0000"/>
                </a:solidFill>
              </a:rPr>
              <a:t>Opstel</a:t>
            </a:r>
            <a:r>
              <a:rPr lang="en-ZA" altLang="en-ZA" sz="3000" b="1" dirty="0">
                <a:solidFill>
                  <a:srgbClr val="FF0000"/>
                </a:solidFill>
              </a:rPr>
              <a:t> 1 </a:t>
            </a:r>
            <a:r>
              <a:rPr lang="en-ZA" altLang="en-ZA" sz="3000" b="1" dirty="0">
                <a:solidFill>
                  <a:schemeClr val="tx1"/>
                </a:solidFill>
              </a:rPr>
              <a:t>op </a:t>
            </a:r>
            <a:r>
              <a:rPr lang="en-ZA" altLang="en-ZA" sz="3000" b="1" dirty="0" err="1">
                <a:solidFill>
                  <a:schemeClr val="tx1"/>
                </a:solidFill>
              </a:rPr>
              <a:t>Dinsadag</a:t>
            </a:r>
            <a:r>
              <a:rPr lang="en-ZA" altLang="en-ZA" sz="3000" b="1" dirty="0">
                <a:solidFill>
                  <a:schemeClr val="tx1"/>
                </a:solidFill>
              </a:rPr>
              <a:t> </a:t>
            </a:r>
            <a:r>
              <a:rPr lang="en-ZA" altLang="en-ZA" sz="3000" b="1" dirty="0">
                <a:solidFill>
                  <a:srgbClr val="FF0000"/>
                </a:solidFill>
              </a:rPr>
              <a:t>22 </a:t>
            </a:r>
            <a:r>
              <a:rPr lang="en-ZA" altLang="en-ZA" sz="3000" b="1" dirty="0" err="1">
                <a:solidFill>
                  <a:srgbClr val="FF0000"/>
                </a:solidFill>
              </a:rPr>
              <a:t>Maart</a:t>
            </a:r>
            <a:r>
              <a:rPr lang="en-ZA" altLang="en-ZA" sz="3000" b="1" dirty="0">
                <a:solidFill>
                  <a:srgbClr val="FF0000"/>
                </a:solidFill>
              </a:rPr>
              <a:t> 2022 om 11h50pm </a:t>
            </a:r>
            <a:r>
              <a:rPr lang="en-ZA" altLang="en-ZA" sz="3000" b="1" dirty="0" err="1">
                <a:solidFill>
                  <a:schemeClr val="tx1"/>
                </a:solidFill>
              </a:rPr>
              <a:t>ingehandig</a:t>
            </a:r>
            <a:r>
              <a:rPr lang="en-ZA" altLang="en-ZA" sz="3000" b="1" dirty="0">
                <a:solidFill>
                  <a:schemeClr val="tx1"/>
                </a:solidFill>
              </a:rPr>
              <a:t> </a:t>
            </a:r>
            <a:r>
              <a:rPr lang="en-ZA" altLang="en-ZA" sz="3000" b="1" dirty="0" err="1">
                <a:solidFill>
                  <a:schemeClr val="tx1"/>
                </a:solidFill>
              </a:rPr>
              <a:t>moet</a:t>
            </a:r>
            <a:r>
              <a:rPr lang="en-ZA" altLang="en-ZA" sz="3000" b="1" dirty="0">
                <a:solidFill>
                  <a:schemeClr val="tx1"/>
                </a:solidFill>
              </a:rPr>
              <a:t> word.</a:t>
            </a:r>
          </a:p>
          <a:p>
            <a:r>
              <a:rPr lang="en-ZA" altLang="en-ZA" sz="3000" b="1" dirty="0" err="1">
                <a:solidFill>
                  <a:srgbClr val="FF0000"/>
                </a:solidFill>
              </a:rPr>
              <a:t>Kwartaal</a:t>
            </a:r>
            <a:r>
              <a:rPr lang="en-ZA" altLang="en-ZA" sz="3000" b="1" dirty="0">
                <a:solidFill>
                  <a:srgbClr val="FF0000"/>
                </a:solidFill>
              </a:rPr>
              <a:t> </a:t>
            </a:r>
            <a:r>
              <a:rPr lang="en-ZA" altLang="en-ZA" sz="3000" b="1" dirty="0" err="1">
                <a:solidFill>
                  <a:srgbClr val="FF0000"/>
                </a:solidFill>
              </a:rPr>
              <a:t>toets</a:t>
            </a:r>
            <a:r>
              <a:rPr lang="en-ZA" altLang="en-ZA" sz="3000" b="1" dirty="0">
                <a:solidFill>
                  <a:srgbClr val="FF0000"/>
                </a:solidFill>
              </a:rPr>
              <a:t> </a:t>
            </a:r>
            <a:r>
              <a:rPr lang="en-ZA" altLang="en-ZA" sz="3000" b="1" dirty="0">
                <a:solidFill>
                  <a:schemeClr val="tx1"/>
                </a:solidFill>
              </a:rPr>
              <a:t>open op Ikamva om 09h00 op </a:t>
            </a:r>
          </a:p>
          <a:p>
            <a:pPr marL="0" indent="0">
              <a:buNone/>
            </a:pPr>
            <a:r>
              <a:rPr lang="en-ZA" altLang="en-ZA" sz="3000" b="1" dirty="0">
                <a:solidFill>
                  <a:schemeClr val="tx1"/>
                </a:solidFill>
              </a:rPr>
              <a:t>   18 </a:t>
            </a:r>
            <a:r>
              <a:rPr lang="en-ZA" altLang="en-ZA" sz="3000" b="1" dirty="0" err="1">
                <a:solidFill>
                  <a:schemeClr val="tx1"/>
                </a:solidFill>
              </a:rPr>
              <a:t>Maart</a:t>
            </a:r>
            <a:r>
              <a:rPr lang="en-ZA" altLang="en-ZA" sz="3000" b="1" dirty="0">
                <a:solidFill>
                  <a:schemeClr val="tx1"/>
                </a:solidFill>
              </a:rPr>
              <a:t> 2022 en sluit op 21 </a:t>
            </a:r>
            <a:r>
              <a:rPr lang="en-ZA" altLang="en-ZA" sz="3000" b="1" dirty="0" err="1">
                <a:solidFill>
                  <a:schemeClr val="tx1"/>
                </a:solidFill>
              </a:rPr>
              <a:t>Maart</a:t>
            </a:r>
            <a:r>
              <a:rPr lang="en-ZA" altLang="en-ZA" sz="3000" b="1" dirty="0">
                <a:solidFill>
                  <a:schemeClr val="tx1"/>
                </a:solidFill>
              </a:rPr>
              <a:t> 2022 om</a:t>
            </a:r>
          </a:p>
          <a:p>
            <a:pPr marL="0" indent="0">
              <a:buNone/>
            </a:pPr>
            <a:r>
              <a:rPr lang="en-ZA" altLang="en-ZA" sz="3000" b="1" dirty="0">
                <a:solidFill>
                  <a:schemeClr val="tx1"/>
                </a:solidFill>
              </a:rPr>
              <a:t>    11h50.</a:t>
            </a:r>
          </a:p>
          <a:p>
            <a:endParaRPr lang="en-US" altLang="zh-CN" sz="3000"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9242EDC1-FC39-4314-A132-90C5AEFA6583}"/>
              </a:ext>
            </a:extLst>
          </p:cNvPr>
          <p:cNvSpPr>
            <a:spLocks noGrp="1" noChangeArrowheads="1"/>
          </p:cNvSpPr>
          <p:nvPr>
            <p:ph type="title"/>
          </p:nvPr>
        </p:nvSpPr>
        <p:spPr>
          <a:xfrm>
            <a:off x="1981200" y="274639"/>
            <a:ext cx="8229600" cy="5457825"/>
          </a:xfrm>
        </p:spPr>
        <p:txBody>
          <a:bodyPr/>
          <a:lstStyle/>
          <a:p>
            <a:pPr algn="ctr"/>
            <a:endParaRPr lang="en-ZA" altLang="en-US" sz="4600" b="1" dirty="0">
              <a:solidFill>
                <a:srgbClr val="C00000"/>
              </a:solidFill>
              <a:latin typeface="Agency FB" panose="020B0503020202020204" pitchFamily="34" charset="0"/>
            </a:endParaRPr>
          </a:p>
        </p:txBody>
      </p:sp>
      <p:pic>
        <p:nvPicPr>
          <p:cNvPr id="3" name="Picture 2" descr="Thank You - South Africa - Home | Facebook">
            <a:extLst>
              <a:ext uri="{FF2B5EF4-FFF2-40B4-BE49-F238E27FC236}">
                <a16:creationId xmlns:a16="http://schemas.microsoft.com/office/drawing/2014/main" id="{C4DB6F0F-3130-4387-A949-829ADBE907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0789" y="274639"/>
            <a:ext cx="5993405" cy="54578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057D6-FB71-4B38-B9D2-AE646E304494}"/>
              </a:ext>
            </a:extLst>
          </p:cNvPr>
          <p:cNvSpPr>
            <a:spLocks noGrp="1"/>
          </p:cNvSpPr>
          <p:nvPr>
            <p:ph type="title"/>
          </p:nvPr>
        </p:nvSpPr>
        <p:spPr>
          <a:xfrm>
            <a:off x="677334" y="609600"/>
            <a:ext cx="8596668" cy="698938"/>
          </a:xfrm>
        </p:spPr>
        <p:txBody>
          <a:bodyPr>
            <a:normAutofit/>
          </a:bodyPr>
          <a:lstStyle/>
          <a:p>
            <a:r>
              <a:rPr lang="nl-NL" b="1" dirty="0"/>
              <a:t>Lesing 2: Doelwitte</a:t>
            </a:r>
            <a:endParaRPr lang="en-ZA" dirty="0"/>
          </a:p>
        </p:txBody>
      </p:sp>
      <p:sp>
        <p:nvSpPr>
          <p:cNvPr id="4" name="TextBox 3">
            <a:extLst>
              <a:ext uri="{FF2B5EF4-FFF2-40B4-BE49-F238E27FC236}">
                <a16:creationId xmlns:a16="http://schemas.microsoft.com/office/drawing/2014/main" id="{C9DBEBF2-9FA4-482B-9ADD-B8D31854C0AF}"/>
              </a:ext>
            </a:extLst>
          </p:cNvPr>
          <p:cNvSpPr txBox="1"/>
          <p:nvPr/>
        </p:nvSpPr>
        <p:spPr>
          <a:xfrm>
            <a:off x="677333" y="1477863"/>
            <a:ext cx="8750445" cy="8402300"/>
          </a:xfrm>
          <a:prstGeom prst="rect">
            <a:avLst/>
          </a:prstGeom>
          <a:noFill/>
        </p:spPr>
        <p:txBody>
          <a:bodyPr wrap="square">
            <a:spAutoFit/>
          </a:bodyPr>
          <a:lstStyle/>
          <a:p>
            <a:r>
              <a:rPr lang="nl-NL" sz="3000" dirty="0"/>
              <a:t>Hierdie lesing sal kyk na:</a:t>
            </a:r>
          </a:p>
          <a:p>
            <a:pPr marL="457200" indent="-457200">
              <a:buFont typeface="Arial" panose="020B0604020202020204" pitchFamily="34" charset="0"/>
              <a:buChar char="•"/>
            </a:pPr>
            <a:r>
              <a:rPr lang="nl-NL" sz="3000" dirty="0"/>
              <a:t>Die gesin as 'n </a:t>
            </a:r>
            <a:r>
              <a:rPr lang="nl-NL" sz="3000" dirty="0">
                <a:solidFill>
                  <a:srgbClr val="0070C0"/>
                </a:solidFill>
              </a:rPr>
              <a:t>gemeenskap van praktyk </a:t>
            </a:r>
            <a:r>
              <a:rPr lang="nl-NL" sz="3000" dirty="0"/>
              <a:t>en plek </a:t>
            </a:r>
            <a:r>
              <a:rPr lang="nl-NL" sz="3000" dirty="0">
                <a:solidFill>
                  <a:srgbClr val="0070C0"/>
                </a:solidFill>
              </a:rPr>
              <a:t>van taalsosialisering. </a:t>
            </a:r>
          </a:p>
          <a:p>
            <a:pPr marL="457200" indent="-457200" eaLnBrk="1" fontAlgn="auto" hangingPunct="1">
              <a:spcAft>
                <a:spcPts val="0"/>
              </a:spcAft>
              <a:buFont typeface="Arial" panose="020B0604020202020204" pitchFamily="34" charset="0"/>
              <a:buChar char="•"/>
              <a:defRPr/>
            </a:pPr>
            <a:endParaRPr lang="en-ZA" sz="3000" dirty="0"/>
          </a:p>
          <a:p>
            <a:r>
              <a:rPr lang="nl-NL" sz="3000" dirty="0"/>
              <a:t>Ons sal leer oor:</a:t>
            </a:r>
          </a:p>
          <a:p>
            <a:pPr marL="457200" indent="-457200">
              <a:buFont typeface="Arial" panose="020B0604020202020204" pitchFamily="34" charset="0"/>
              <a:buChar char="•"/>
            </a:pPr>
            <a:r>
              <a:rPr lang="nl-NL" sz="3000" dirty="0">
                <a:solidFill>
                  <a:srgbClr val="0070C0"/>
                </a:solidFill>
              </a:rPr>
              <a:t>Taal ideologieë </a:t>
            </a:r>
            <a:r>
              <a:rPr lang="nl-NL" sz="3000" dirty="0"/>
              <a:t>en </a:t>
            </a:r>
            <a:r>
              <a:rPr lang="nl-NL" sz="3000" dirty="0">
                <a:solidFill>
                  <a:srgbClr val="0070C0"/>
                </a:solidFill>
              </a:rPr>
              <a:t>Taal houdings.</a:t>
            </a:r>
          </a:p>
          <a:p>
            <a:pPr marL="457200" indent="-457200">
              <a:buFont typeface="Arial" panose="020B0604020202020204" pitchFamily="34" charset="0"/>
              <a:buChar char="•"/>
            </a:pPr>
            <a:r>
              <a:rPr lang="nl-NL" sz="3000" dirty="0"/>
              <a:t>Dominante taal ideologieë</a:t>
            </a:r>
          </a:p>
          <a:p>
            <a:pPr marL="457200" indent="-457200" eaLnBrk="1" fontAlgn="auto" hangingPunct="1">
              <a:spcAft>
                <a:spcPts val="0"/>
              </a:spcAft>
              <a:buFont typeface="Arial" panose="020B0604020202020204" pitchFamily="34" charset="0"/>
              <a:buChar char="•"/>
              <a:defRPr/>
            </a:pPr>
            <a:endParaRPr lang="en-ZA" sz="3000" dirty="0"/>
          </a:p>
          <a:p>
            <a:pPr marL="171450" indent="-171450" eaLnBrk="1" fontAlgn="auto" hangingPunct="1">
              <a:spcAft>
                <a:spcPts val="0"/>
              </a:spcAft>
              <a:buFont typeface="Arial" panose="020B0604020202020204" pitchFamily="34" charset="0"/>
              <a:buChar char="•"/>
              <a:defRPr/>
            </a:pPr>
            <a:endParaRPr lang="en-ZA" sz="3000" dirty="0"/>
          </a:p>
          <a:p>
            <a:pPr marL="171450" indent="-171450" eaLnBrk="1" fontAlgn="auto" hangingPunct="1">
              <a:spcAft>
                <a:spcPts val="0"/>
              </a:spcAft>
              <a:buFont typeface="Arial" panose="020B0604020202020204" pitchFamily="34" charset="0"/>
              <a:buChar char="•"/>
              <a:defRPr/>
            </a:pPr>
            <a:endParaRPr lang="en-ZA" sz="3000" dirty="0"/>
          </a:p>
          <a:p>
            <a:pPr marL="171450" indent="-171450" eaLnBrk="1" fontAlgn="auto" hangingPunct="1">
              <a:spcAft>
                <a:spcPts val="0"/>
              </a:spcAft>
              <a:buFont typeface="Arial" panose="020B0604020202020204" pitchFamily="34" charset="0"/>
              <a:buChar char="•"/>
              <a:defRPr/>
            </a:pPr>
            <a:endParaRPr lang="en-ZA" sz="3000" dirty="0"/>
          </a:p>
          <a:p>
            <a:pPr marL="171450" indent="-171450" eaLnBrk="1" fontAlgn="auto" hangingPunct="1">
              <a:spcAft>
                <a:spcPts val="0"/>
              </a:spcAft>
              <a:buFont typeface="Arial" panose="020B0604020202020204" pitchFamily="34" charset="0"/>
              <a:buChar char="•"/>
              <a:defRPr/>
            </a:pPr>
            <a:endParaRPr lang="en-ZA" sz="3000" dirty="0"/>
          </a:p>
          <a:p>
            <a:pPr marL="171450" indent="-171450" eaLnBrk="1" fontAlgn="auto" hangingPunct="1">
              <a:spcAft>
                <a:spcPts val="0"/>
              </a:spcAft>
              <a:buFont typeface="Arial" panose="020B0604020202020204" pitchFamily="34" charset="0"/>
              <a:buChar char="•"/>
              <a:defRPr/>
            </a:pPr>
            <a:endParaRPr lang="en-ZA" sz="3000" dirty="0"/>
          </a:p>
          <a:p>
            <a:pPr marL="171450" indent="-171450" eaLnBrk="1" fontAlgn="auto" hangingPunct="1">
              <a:spcAft>
                <a:spcPts val="0"/>
              </a:spcAft>
              <a:buFont typeface="Arial" panose="020B0604020202020204" pitchFamily="34" charset="0"/>
              <a:buChar char="•"/>
              <a:defRPr/>
            </a:pPr>
            <a:endParaRPr lang="en-ZA" sz="3000" dirty="0"/>
          </a:p>
          <a:p>
            <a:pPr eaLnBrk="1" fontAlgn="auto" hangingPunct="1">
              <a:spcAft>
                <a:spcPts val="0"/>
              </a:spcAft>
              <a:defRPr/>
            </a:pPr>
            <a:r>
              <a:rPr lang="en-ZA" sz="3000" dirty="0"/>
              <a:t>We will learn about:</a:t>
            </a:r>
          </a:p>
          <a:p>
            <a:pPr marL="457200" indent="-457200" eaLnBrk="1" fontAlgn="auto" hangingPunct="1">
              <a:spcAft>
                <a:spcPts val="0"/>
              </a:spcAft>
              <a:buFont typeface="Arial" panose="020B0604020202020204" pitchFamily="34" charset="0"/>
              <a:buChar char="•"/>
              <a:defRPr/>
            </a:pPr>
            <a:r>
              <a:rPr lang="en-ZA" sz="3000" dirty="0">
                <a:solidFill>
                  <a:srgbClr val="0070C0"/>
                </a:solidFill>
              </a:rPr>
              <a:t>Language ideologies </a:t>
            </a:r>
            <a:r>
              <a:rPr lang="en-ZA" sz="3000" dirty="0"/>
              <a:t>and </a:t>
            </a:r>
            <a:r>
              <a:rPr lang="en-ZA" sz="3000" dirty="0">
                <a:solidFill>
                  <a:srgbClr val="0070C0"/>
                </a:solidFill>
              </a:rPr>
              <a:t>Language attitudes</a:t>
            </a:r>
            <a:r>
              <a:rPr lang="en-ZA" sz="3000" dirty="0"/>
              <a:t>.</a:t>
            </a:r>
          </a:p>
          <a:p>
            <a:pPr marL="457200" indent="-457200">
              <a:buFont typeface="Arial" panose="020B0604020202020204" pitchFamily="34" charset="0"/>
              <a:buChar char="•"/>
              <a:defRPr/>
            </a:pPr>
            <a:r>
              <a:rPr lang="en-ZA" altLang="en-US" sz="3000" dirty="0">
                <a:solidFill>
                  <a:srgbClr val="000000"/>
                </a:solidFill>
              </a:rPr>
              <a:t>Dominant language ideologies</a:t>
            </a:r>
          </a:p>
          <a:p>
            <a:pPr marL="457200" indent="-457200" eaLnBrk="1" fontAlgn="auto" hangingPunct="1">
              <a:spcAft>
                <a:spcPts val="0"/>
              </a:spcAft>
              <a:buFont typeface="Arial" panose="020B0604020202020204" pitchFamily="34" charset="0"/>
              <a:buChar char="•"/>
              <a:defRPr/>
            </a:pPr>
            <a:endParaRPr lang="en-ZA" sz="3000" dirty="0"/>
          </a:p>
        </p:txBody>
      </p:sp>
    </p:spTree>
    <p:extLst>
      <p:ext uri="{BB962C8B-B14F-4D97-AF65-F5344CB8AC3E}">
        <p14:creationId xmlns:p14="http://schemas.microsoft.com/office/powerpoint/2010/main" val="888886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057D6-FB71-4B38-B9D2-AE646E304494}"/>
              </a:ext>
            </a:extLst>
          </p:cNvPr>
          <p:cNvSpPr>
            <a:spLocks noGrp="1"/>
          </p:cNvSpPr>
          <p:nvPr>
            <p:ph type="title"/>
          </p:nvPr>
        </p:nvSpPr>
        <p:spPr>
          <a:xfrm>
            <a:off x="236461" y="247820"/>
            <a:ext cx="9560681" cy="1009480"/>
          </a:xfrm>
        </p:spPr>
        <p:txBody>
          <a:bodyPr>
            <a:normAutofit fontScale="90000"/>
          </a:bodyPr>
          <a:lstStyle/>
          <a:p>
            <a:r>
              <a:rPr lang="nl-NL" altLang="en-US" sz="3600" b="1" i="1" dirty="0"/>
              <a:t>Herbesoek van familie- en individuele meertaligheid ...</a:t>
            </a:r>
            <a:br>
              <a:rPr lang="en-ZA" sz="3600" dirty="0">
                <a:latin typeface="Cambria" panose="02040503050406030204" pitchFamily="18" charset="0"/>
                <a:ea typeface="Cambria" panose="02040503050406030204" pitchFamily="18" charset="0"/>
              </a:rPr>
            </a:br>
            <a:endParaRPr lang="en-ZA" dirty="0"/>
          </a:p>
        </p:txBody>
      </p:sp>
      <p:sp>
        <p:nvSpPr>
          <p:cNvPr id="4" name="TextBox 3">
            <a:extLst>
              <a:ext uri="{FF2B5EF4-FFF2-40B4-BE49-F238E27FC236}">
                <a16:creationId xmlns:a16="http://schemas.microsoft.com/office/drawing/2014/main" id="{C9DBEBF2-9FA4-482B-9ADD-B8D31854C0AF}"/>
              </a:ext>
            </a:extLst>
          </p:cNvPr>
          <p:cNvSpPr txBox="1"/>
          <p:nvPr/>
        </p:nvSpPr>
        <p:spPr>
          <a:xfrm>
            <a:off x="236461" y="1490008"/>
            <a:ext cx="9919910" cy="3008388"/>
          </a:xfrm>
          <a:prstGeom prst="rect">
            <a:avLst/>
          </a:prstGeom>
          <a:noFill/>
        </p:spPr>
        <p:txBody>
          <a:bodyPr wrap="square">
            <a:spAutoFit/>
          </a:bodyPr>
          <a:lstStyle/>
          <a:p>
            <a:pPr marL="457200" eaLnBrk="1" hangingPunct="1"/>
            <a:r>
              <a:rPr lang="nl-NL" altLang="en-US" sz="3000" b="1" noProof="1"/>
              <a:t>Taak:</a:t>
            </a:r>
          </a:p>
          <a:p>
            <a:pPr marL="457200" eaLnBrk="1" hangingPunct="1"/>
            <a:endParaRPr lang="nl-NL" altLang="en-US" sz="3000" b="1" noProof="1"/>
          </a:p>
          <a:p>
            <a:pPr marL="914400" indent="-457200" eaLnBrk="1" hangingPunct="1">
              <a:lnSpc>
                <a:spcPct val="150000"/>
              </a:lnSpc>
              <a:buFont typeface="Arial" panose="020B0604020202020204" pitchFamily="34" charset="0"/>
              <a:buChar char="•"/>
            </a:pPr>
            <a:r>
              <a:rPr lang="nl-NL" altLang="en-US" sz="3000" noProof="1"/>
              <a:t>Watter groot verskuiwings en veranderinge het die afgelope 10-15 jaar in terme van taalgebruik tussen die generasies in jou familie plaasgevind?</a:t>
            </a:r>
            <a:endParaRPr lang="en-ZA" altLang="en-US" sz="2800" noProof="1"/>
          </a:p>
        </p:txBody>
      </p:sp>
    </p:spTree>
    <p:extLst>
      <p:ext uri="{BB962C8B-B14F-4D97-AF65-F5344CB8AC3E}">
        <p14:creationId xmlns:p14="http://schemas.microsoft.com/office/powerpoint/2010/main" val="2405746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6A6AE-63F0-44AB-9F1E-88E75994105D}"/>
              </a:ext>
            </a:extLst>
          </p:cNvPr>
          <p:cNvSpPr>
            <a:spLocks noGrp="1"/>
          </p:cNvSpPr>
          <p:nvPr>
            <p:ph type="title"/>
          </p:nvPr>
        </p:nvSpPr>
        <p:spPr>
          <a:xfrm>
            <a:off x="693662" y="708886"/>
            <a:ext cx="8596668" cy="714703"/>
          </a:xfrm>
        </p:spPr>
        <p:txBody>
          <a:bodyPr/>
          <a:lstStyle/>
          <a:p>
            <a:r>
              <a:rPr lang="en-ZA" dirty="0"/>
              <a:t>Die </a:t>
            </a:r>
            <a:r>
              <a:rPr lang="en-ZA" dirty="0" err="1"/>
              <a:t>gesin</a:t>
            </a:r>
            <a:r>
              <a:rPr lang="en-ZA" dirty="0"/>
              <a:t> as n </a:t>
            </a:r>
            <a:r>
              <a:rPr lang="en-ZA" dirty="0" err="1"/>
              <a:t>gemeenskap</a:t>
            </a:r>
            <a:r>
              <a:rPr lang="en-ZA" dirty="0"/>
              <a:t> van </a:t>
            </a:r>
            <a:r>
              <a:rPr lang="en-ZA" dirty="0" err="1"/>
              <a:t>praktyk</a:t>
            </a:r>
            <a:endParaRPr lang="en-ZA" dirty="0"/>
          </a:p>
        </p:txBody>
      </p:sp>
      <p:sp>
        <p:nvSpPr>
          <p:cNvPr id="3" name="Content Placeholder 2">
            <a:extLst>
              <a:ext uri="{FF2B5EF4-FFF2-40B4-BE49-F238E27FC236}">
                <a16:creationId xmlns:a16="http://schemas.microsoft.com/office/drawing/2014/main" id="{F2F3C177-AD1D-4712-B1AD-0FD354C18F80}"/>
              </a:ext>
            </a:extLst>
          </p:cNvPr>
          <p:cNvSpPr>
            <a:spLocks noGrp="1"/>
          </p:cNvSpPr>
          <p:nvPr>
            <p:ph idx="1"/>
          </p:nvPr>
        </p:nvSpPr>
        <p:spPr>
          <a:xfrm>
            <a:off x="563033" y="2239454"/>
            <a:ext cx="9160349" cy="5607269"/>
          </a:xfrm>
        </p:spPr>
        <p:txBody>
          <a:bodyPr>
            <a:noAutofit/>
          </a:bodyPr>
          <a:lstStyle/>
          <a:p>
            <a:pPr>
              <a:lnSpc>
                <a:spcPct val="150000"/>
              </a:lnSpc>
            </a:pPr>
            <a:r>
              <a:rPr lang="en-US" altLang="en-US" sz="3000" dirty="0" err="1">
                <a:solidFill>
                  <a:srgbClr val="CC00FF"/>
                </a:solidFill>
              </a:rPr>
              <a:t>Gemeenskap</a:t>
            </a:r>
            <a:r>
              <a:rPr lang="en-US" altLang="en-US" sz="3000" dirty="0">
                <a:solidFill>
                  <a:srgbClr val="CC00FF"/>
                </a:solidFill>
              </a:rPr>
              <a:t> van </a:t>
            </a:r>
            <a:r>
              <a:rPr lang="en-US" altLang="en-US" sz="3000" dirty="0" err="1">
                <a:solidFill>
                  <a:srgbClr val="CC00FF"/>
                </a:solidFill>
              </a:rPr>
              <a:t>praktyk</a:t>
            </a:r>
            <a:r>
              <a:rPr lang="en-US" altLang="en-US" sz="3000" dirty="0">
                <a:solidFill>
                  <a:srgbClr val="0000FF"/>
                </a:solidFill>
              </a:rPr>
              <a:t>: Klein </a:t>
            </a:r>
            <a:r>
              <a:rPr lang="en-US" altLang="en-US" sz="3000" dirty="0" err="1">
                <a:solidFill>
                  <a:srgbClr val="0000FF"/>
                </a:solidFill>
              </a:rPr>
              <a:t>sosiale</a:t>
            </a:r>
            <a:r>
              <a:rPr lang="en-US" altLang="en-US" sz="3000" dirty="0">
                <a:solidFill>
                  <a:srgbClr val="0000FF"/>
                </a:solidFill>
              </a:rPr>
              <a:t> </a:t>
            </a:r>
            <a:r>
              <a:rPr lang="en-US" altLang="en-US" sz="3000" dirty="0" err="1">
                <a:solidFill>
                  <a:srgbClr val="0000FF"/>
                </a:solidFill>
              </a:rPr>
              <a:t>eenheid</a:t>
            </a:r>
            <a:r>
              <a:rPr lang="en-US" altLang="en-US" sz="3000" dirty="0">
                <a:solidFill>
                  <a:srgbClr val="0000FF"/>
                </a:solidFill>
              </a:rPr>
              <a:t> met </a:t>
            </a:r>
            <a:r>
              <a:rPr lang="en-US" altLang="en-US" sz="3000" dirty="0" err="1">
                <a:solidFill>
                  <a:srgbClr val="0000FF"/>
                </a:solidFill>
              </a:rPr>
              <a:t>sy</a:t>
            </a:r>
            <a:r>
              <a:rPr lang="en-US" altLang="en-US" sz="3000" dirty="0">
                <a:solidFill>
                  <a:srgbClr val="0000FF"/>
                </a:solidFill>
              </a:rPr>
              <a:t> </a:t>
            </a:r>
            <a:r>
              <a:rPr lang="en-US" altLang="en-US" sz="3000" dirty="0" err="1">
                <a:solidFill>
                  <a:srgbClr val="0000FF"/>
                </a:solidFill>
              </a:rPr>
              <a:t>eie</a:t>
            </a:r>
            <a:r>
              <a:rPr lang="en-US" altLang="en-US" sz="3000" dirty="0">
                <a:solidFill>
                  <a:srgbClr val="0000FF"/>
                </a:solidFill>
              </a:rPr>
              <a:t> </a:t>
            </a:r>
            <a:r>
              <a:rPr lang="en-US" altLang="en-US" sz="3000" dirty="0" err="1">
                <a:solidFill>
                  <a:srgbClr val="0000FF"/>
                </a:solidFill>
              </a:rPr>
              <a:t>maniere</a:t>
            </a:r>
            <a:r>
              <a:rPr lang="en-US" altLang="en-US" sz="3000" dirty="0">
                <a:solidFill>
                  <a:srgbClr val="0000FF"/>
                </a:solidFill>
              </a:rPr>
              <a:t> van </a:t>
            </a:r>
            <a:r>
              <a:rPr lang="en-US" altLang="en-US" sz="3000" dirty="0" err="1">
                <a:solidFill>
                  <a:srgbClr val="0000FF"/>
                </a:solidFill>
              </a:rPr>
              <a:t>praat</a:t>
            </a:r>
            <a:r>
              <a:rPr lang="en-US" altLang="en-US" sz="3000" dirty="0">
                <a:solidFill>
                  <a:srgbClr val="0000FF"/>
                </a:solidFill>
              </a:rPr>
              <a:t>, </a:t>
            </a:r>
            <a:r>
              <a:rPr lang="en-US" altLang="en-US" sz="3000" dirty="0" err="1">
                <a:solidFill>
                  <a:srgbClr val="0000FF"/>
                </a:solidFill>
              </a:rPr>
              <a:t>optree</a:t>
            </a:r>
            <a:r>
              <a:rPr lang="en-US" altLang="en-US" sz="3000" dirty="0">
                <a:solidFill>
                  <a:srgbClr val="0000FF"/>
                </a:solidFill>
              </a:rPr>
              <a:t> en </a:t>
            </a:r>
            <a:r>
              <a:rPr lang="en-US" altLang="en-US" sz="3000" dirty="0" err="1">
                <a:solidFill>
                  <a:srgbClr val="0000FF"/>
                </a:solidFill>
              </a:rPr>
              <a:t>geloof</a:t>
            </a:r>
            <a:r>
              <a:rPr lang="en-US" altLang="en-US" sz="3000" dirty="0">
                <a:solidFill>
                  <a:srgbClr val="0000FF"/>
                </a:solidFill>
              </a:rPr>
              <a:t>/glo, </a:t>
            </a:r>
            <a:r>
              <a:rPr lang="en-US" altLang="en-US" sz="3000" dirty="0" err="1">
                <a:solidFill>
                  <a:srgbClr val="0000FF"/>
                </a:solidFill>
              </a:rPr>
              <a:t>selfs</a:t>
            </a:r>
            <a:r>
              <a:rPr lang="en-US" altLang="en-US" sz="3000" dirty="0">
                <a:solidFill>
                  <a:srgbClr val="0000FF"/>
                </a:solidFill>
              </a:rPr>
              <a:t> </a:t>
            </a:r>
            <a:r>
              <a:rPr lang="en-US" altLang="en-US" sz="3000" dirty="0" err="1">
                <a:solidFill>
                  <a:srgbClr val="0000FF"/>
                </a:solidFill>
              </a:rPr>
              <a:t>taalhoudings</a:t>
            </a:r>
            <a:r>
              <a:rPr lang="en-US" altLang="en-US" sz="3000" dirty="0">
                <a:solidFill>
                  <a:srgbClr val="0000FF"/>
                </a:solidFill>
              </a:rPr>
              <a:t>.</a:t>
            </a:r>
          </a:p>
          <a:p>
            <a:pPr>
              <a:lnSpc>
                <a:spcPct val="150000"/>
              </a:lnSpc>
            </a:pPr>
            <a:endParaRPr lang="en-ZA" sz="3000" dirty="0"/>
          </a:p>
        </p:txBody>
      </p:sp>
    </p:spTree>
    <p:extLst>
      <p:ext uri="{BB962C8B-B14F-4D97-AF65-F5344CB8AC3E}">
        <p14:creationId xmlns:p14="http://schemas.microsoft.com/office/powerpoint/2010/main" val="1425436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6A6AE-63F0-44AB-9F1E-88E75994105D}"/>
              </a:ext>
            </a:extLst>
          </p:cNvPr>
          <p:cNvSpPr>
            <a:spLocks noGrp="1"/>
          </p:cNvSpPr>
          <p:nvPr>
            <p:ph type="title"/>
          </p:nvPr>
        </p:nvSpPr>
        <p:spPr>
          <a:xfrm>
            <a:off x="579361" y="398643"/>
            <a:ext cx="9054495" cy="714703"/>
          </a:xfrm>
        </p:spPr>
        <p:txBody>
          <a:bodyPr>
            <a:normAutofit fontScale="90000"/>
          </a:bodyPr>
          <a:lstStyle/>
          <a:p>
            <a:r>
              <a:rPr lang="en-ZA" dirty="0"/>
              <a:t>Die </a:t>
            </a:r>
            <a:r>
              <a:rPr lang="en-ZA" dirty="0" err="1"/>
              <a:t>gesin</a:t>
            </a:r>
            <a:r>
              <a:rPr lang="en-ZA" dirty="0"/>
              <a:t> as n </a:t>
            </a:r>
            <a:r>
              <a:rPr lang="en-ZA" dirty="0" err="1"/>
              <a:t>gemeenskap</a:t>
            </a:r>
            <a:r>
              <a:rPr lang="en-ZA" dirty="0"/>
              <a:t> van </a:t>
            </a:r>
            <a:r>
              <a:rPr lang="en-ZA" dirty="0" err="1"/>
              <a:t>praktyk</a:t>
            </a:r>
            <a:r>
              <a:rPr lang="en-ZA" dirty="0"/>
              <a:t> …</a:t>
            </a:r>
            <a:r>
              <a:rPr lang="en-ZA" i="1" dirty="0" err="1"/>
              <a:t>voordurend</a:t>
            </a:r>
            <a:endParaRPr lang="en-ZA" i="1" dirty="0"/>
          </a:p>
        </p:txBody>
      </p:sp>
      <p:sp>
        <p:nvSpPr>
          <p:cNvPr id="3" name="Content Placeholder 2">
            <a:extLst>
              <a:ext uri="{FF2B5EF4-FFF2-40B4-BE49-F238E27FC236}">
                <a16:creationId xmlns:a16="http://schemas.microsoft.com/office/drawing/2014/main" id="{F2F3C177-AD1D-4712-B1AD-0FD354C18F80}"/>
              </a:ext>
            </a:extLst>
          </p:cNvPr>
          <p:cNvSpPr>
            <a:spLocks noGrp="1"/>
          </p:cNvSpPr>
          <p:nvPr>
            <p:ph idx="1"/>
          </p:nvPr>
        </p:nvSpPr>
        <p:spPr>
          <a:xfrm>
            <a:off x="411821" y="1423589"/>
            <a:ext cx="10152765" cy="5607269"/>
          </a:xfrm>
        </p:spPr>
        <p:txBody>
          <a:bodyPr>
            <a:noAutofit/>
          </a:bodyPr>
          <a:lstStyle/>
          <a:p>
            <a:pPr marL="0" indent="0">
              <a:lnSpc>
                <a:spcPct val="150000"/>
              </a:lnSpc>
              <a:buNone/>
            </a:pPr>
            <a:r>
              <a:rPr lang="en-US" altLang="en-US" sz="3000" dirty="0" err="1">
                <a:solidFill>
                  <a:srgbClr val="FF0000"/>
                </a:solidFill>
              </a:rPr>
              <a:t>Vraag</a:t>
            </a:r>
            <a:r>
              <a:rPr lang="en-US" altLang="en-US" sz="3000" dirty="0">
                <a:solidFill>
                  <a:srgbClr val="FF0000"/>
                </a:solidFill>
              </a:rPr>
              <a:t>: </a:t>
            </a:r>
          </a:p>
          <a:p>
            <a:pPr>
              <a:lnSpc>
                <a:spcPct val="150000"/>
              </a:lnSpc>
            </a:pPr>
            <a:r>
              <a:rPr lang="en-US" altLang="en-US" sz="3000" dirty="0">
                <a:solidFill>
                  <a:schemeClr val="tx1"/>
                </a:solidFill>
              </a:rPr>
              <a:t>In </a:t>
            </a:r>
            <a:r>
              <a:rPr lang="en-US" altLang="en-US" sz="3000" dirty="0" err="1">
                <a:solidFill>
                  <a:schemeClr val="tx1"/>
                </a:solidFill>
              </a:rPr>
              <a:t>watter</a:t>
            </a:r>
            <a:r>
              <a:rPr lang="en-US" altLang="en-US" sz="3000" dirty="0">
                <a:solidFill>
                  <a:schemeClr val="tx1"/>
                </a:solidFill>
              </a:rPr>
              <a:t> mate </a:t>
            </a:r>
            <a:r>
              <a:rPr lang="en-US" altLang="en-US" sz="3000" dirty="0" err="1">
                <a:solidFill>
                  <a:schemeClr val="tx1"/>
                </a:solidFill>
              </a:rPr>
              <a:t>beskou</a:t>
            </a:r>
            <a:r>
              <a:rPr lang="en-US" altLang="en-US" sz="3000" dirty="0">
                <a:solidFill>
                  <a:schemeClr val="tx1"/>
                </a:solidFill>
              </a:rPr>
              <a:t> </a:t>
            </a:r>
            <a:r>
              <a:rPr lang="en-US" altLang="en-US" sz="3000" dirty="0" err="1">
                <a:solidFill>
                  <a:schemeClr val="tx1"/>
                </a:solidFill>
              </a:rPr>
              <a:t>jy</a:t>
            </a:r>
            <a:r>
              <a:rPr lang="en-US" altLang="en-US" sz="3000" dirty="0">
                <a:solidFill>
                  <a:schemeClr val="tx1"/>
                </a:solidFill>
              </a:rPr>
              <a:t> </a:t>
            </a:r>
            <a:r>
              <a:rPr lang="en-US" altLang="en-US" sz="3000" dirty="0" err="1">
                <a:solidFill>
                  <a:schemeClr val="tx1"/>
                </a:solidFill>
              </a:rPr>
              <a:t>jou</a:t>
            </a:r>
            <a:r>
              <a:rPr lang="en-US" altLang="en-US" sz="3000" dirty="0">
                <a:solidFill>
                  <a:schemeClr val="tx1"/>
                </a:solidFill>
              </a:rPr>
              <a:t> </a:t>
            </a:r>
            <a:r>
              <a:rPr lang="en-US" altLang="en-US" sz="3000" dirty="0" err="1">
                <a:solidFill>
                  <a:schemeClr val="tx1"/>
                </a:solidFill>
              </a:rPr>
              <a:t>gesin</a:t>
            </a:r>
            <a:r>
              <a:rPr lang="en-US" altLang="en-US" sz="3000" dirty="0">
                <a:solidFill>
                  <a:schemeClr val="tx1"/>
                </a:solidFill>
              </a:rPr>
              <a:t> as ' n </a:t>
            </a:r>
            <a:r>
              <a:rPr lang="en-US" altLang="en-US" sz="3000" dirty="0" err="1">
                <a:solidFill>
                  <a:schemeClr val="tx1"/>
                </a:solidFill>
              </a:rPr>
              <a:t>praktykgemeenskap</a:t>
            </a:r>
            <a:r>
              <a:rPr lang="en-US" altLang="en-US" sz="3000" dirty="0">
                <a:solidFill>
                  <a:schemeClr val="tx1"/>
                </a:solidFill>
              </a:rPr>
              <a:t> wat die tale </a:t>
            </a:r>
            <a:r>
              <a:rPr lang="en-US" altLang="en-US" sz="3000" dirty="0" err="1">
                <a:solidFill>
                  <a:schemeClr val="tx1"/>
                </a:solidFill>
              </a:rPr>
              <a:t>gevorm</a:t>
            </a:r>
            <a:r>
              <a:rPr lang="en-US" altLang="en-US" sz="3000" dirty="0">
                <a:solidFill>
                  <a:schemeClr val="tx1"/>
                </a:solidFill>
              </a:rPr>
              <a:t> het </a:t>
            </a:r>
            <a:r>
              <a:rPr lang="en-US" altLang="en-US" sz="3000" dirty="0" err="1">
                <a:solidFill>
                  <a:schemeClr val="tx1"/>
                </a:solidFill>
              </a:rPr>
              <a:t>waaraan</a:t>
            </a:r>
            <a:r>
              <a:rPr lang="en-US" altLang="en-US" sz="3000" dirty="0">
                <a:solidFill>
                  <a:schemeClr val="tx1"/>
                </a:solidFill>
              </a:rPr>
              <a:t> </a:t>
            </a:r>
            <a:r>
              <a:rPr lang="en-US" altLang="en-US" sz="3000" dirty="0" err="1">
                <a:solidFill>
                  <a:schemeClr val="tx1"/>
                </a:solidFill>
              </a:rPr>
              <a:t>jy</a:t>
            </a:r>
            <a:r>
              <a:rPr lang="en-US" altLang="en-US" sz="3000" dirty="0">
                <a:solidFill>
                  <a:schemeClr val="tx1"/>
                </a:solidFill>
              </a:rPr>
              <a:t> </a:t>
            </a:r>
            <a:r>
              <a:rPr lang="en-US" altLang="en-US" sz="3000" dirty="0" err="1">
                <a:solidFill>
                  <a:schemeClr val="tx1"/>
                </a:solidFill>
              </a:rPr>
              <a:t>blootgestel</a:t>
            </a:r>
            <a:r>
              <a:rPr lang="en-US" altLang="en-US" sz="3000" dirty="0">
                <a:solidFill>
                  <a:schemeClr val="tx1"/>
                </a:solidFill>
              </a:rPr>
              <a:t> of </a:t>
            </a:r>
            <a:r>
              <a:rPr lang="en-US" altLang="en-US" sz="3000" dirty="0" err="1">
                <a:solidFill>
                  <a:schemeClr val="tx1"/>
                </a:solidFill>
              </a:rPr>
              <a:t>verkry</a:t>
            </a:r>
            <a:r>
              <a:rPr lang="en-US" altLang="en-US" sz="3000" dirty="0">
                <a:solidFill>
                  <a:schemeClr val="tx1"/>
                </a:solidFill>
              </a:rPr>
              <a:t> is en </a:t>
            </a:r>
            <a:r>
              <a:rPr lang="en-US" altLang="en-US" sz="3000" dirty="0" err="1">
                <a:solidFill>
                  <a:schemeClr val="tx1"/>
                </a:solidFill>
              </a:rPr>
              <a:t>jou</a:t>
            </a:r>
            <a:r>
              <a:rPr lang="en-US" altLang="en-US" sz="3000" dirty="0">
                <a:solidFill>
                  <a:schemeClr val="tx1"/>
                </a:solidFill>
              </a:rPr>
              <a:t> </a:t>
            </a:r>
            <a:r>
              <a:rPr lang="en-US" altLang="en-US" sz="3000" dirty="0" err="1">
                <a:solidFill>
                  <a:schemeClr val="tx1"/>
                </a:solidFill>
              </a:rPr>
              <a:t>gesindhede</a:t>
            </a:r>
            <a:r>
              <a:rPr lang="en-US" altLang="en-US" sz="3000" dirty="0">
                <a:solidFill>
                  <a:schemeClr val="tx1"/>
                </a:solidFill>
              </a:rPr>
              <a:t> </a:t>
            </a:r>
            <a:r>
              <a:rPr lang="en-US" altLang="en-US" sz="3000" dirty="0" err="1">
                <a:solidFill>
                  <a:schemeClr val="tx1"/>
                </a:solidFill>
              </a:rPr>
              <a:t>teenoor</a:t>
            </a:r>
            <a:r>
              <a:rPr lang="en-US" altLang="en-US" sz="3000" dirty="0">
                <a:solidFill>
                  <a:schemeClr val="tx1"/>
                </a:solidFill>
              </a:rPr>
              <a:t> </a:t>
            </a:r>
            <a:r>
              <a:rPr lang="en-US" altLang="en-US" sz="3000" dirty="0" err="1">
                <a:solidFill>
                  <a:schemeClr val="tx1"/>
                </a:solidFill>
              </a:rPr>
              <a:t>verskillende</a:t>
            </a:r>
            <a:r>
              <a:rPr lang="en-US" altLang="en-US" sz="3000" dirty="0">
                <a:solidFill>
                  <a:schemeClr val="tx1"/>
                </a:solidFill>
              </a:rPr>
              <a:t> tale? </a:t>
            </a:r>
          </a:p>
        </p:txBody>
      </p:sp>
    </p:spTree>
    <p:extLst>
      <p:ext uri="{BB962C8B-B14F-4D97-AF65-F5344CB8AC3E}">
        <p14:creationId xmlns:p14="http://schemas.microsoft.com/office/powerpoint/2010/main" val="743480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8"/>
            <a:ext cx="9002110" cy="1105003"/>
          </a:xfrm>
        </p:spPr>
        <p:txBody>
          <a:bodyPr>
            <a:noAutofit/>
          </a:bodyPr>
          <a:lstStyle/>
          <a:p>
            <a:r>
              <a:rPr lang="en-ZA" dirty="0" err="1"/>
              <a:t>Taalsosialisering</a:t>
            </a:r>
            <a:r>
              <a:rPr lang="en-ZA" dirty="0"/>
              <a:t> </a:t>
            </a:r>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457200" y="1633276"/>
            <a:ext cx="9364717" cy="5224724"/>
          </a:xfrm>
        </p:spPr>
        <p:txBody>
          <a:bodyPr>
            <a:noAutofit/>
          </a:bodyPr>
          <a:lstStyle/>
          <a:p>
            <a:pPr>
              <a:defRPr/>
            </a:pPr>
            <a:r>
              <a:rPr lang="en-US" sz="3000" dirty="0" err="1"/>
              <a:t>Familie</a:t>
            </a:r>
            <a:r>
              <a:rPr lang="en-US" sz="3000" dirty="0"/>
              <a:t> </a:t>
            </a:r>
            <a:r>
              <a:rPr lang="en-US" sz="3000" dirty="0" err="1"/>
              <a:t>speel</a:t>
            </a:r>
            <a:r>
              <a:rPr lang="en-US" sz="3000" dirty="0"/>
              <a:t> 'n </a:t>
            </a:r>
            <a:r>
              <a:rPr lang="en-US" sz="3000" dirty="0" err="1">
                <a:solidFill>
                  <a:srgbClr val="FF0000"/>
                </a:solidFill>
              </a:rPr>
              <a:t>primêre</a:t>
            </a:r>
            <a:r>
              <a:rPr lang="en-US" sz="3000" dirty="0"/>
              <a:t> </a:t>
            </a:r>
            <a:r>
              <a:rPr lang="en-US" sz="3000" dirty="0" err="1"/>
              <a:t>rol</a:t>
            </a:r>
            <a:r>
              <a:rPr lang="en-US" sz="3000" dirty="0"/>
              <a:t> in </a:t>
            </a:r>
            <a:r>
              <a:rPr lang="en-US" sz="3000" dirty="0" err="1"/>
              <a:t>taalsosialisering</a:t>
            </a:r>
            <a:r>
              <a:rPr lang="en-US" sz="3000" dirty="0"/>
              <a:t> van 'n kind </a:t>
            </a:r>
          </a:p>
          <a:p>
            <a:pPr>
              <a:defRPr/>
            </a:pPr>
            <a:endParaRPr lang="en-US" sz="3000" dirty="0"/>
          </a:p>
          <a:p>
            <a:pPr>
              <a:defRPr/>
            </a:pPr>
            <a:r>
              <a:rPr lang="en-US" sz="3000" dirty="0"/>
              <a:t>(</a:t>
            </a:r>
            <a:r>
              <a:rPr lang="en-US" sz="3000" dirty="0" err="1">
                <a:solidFill>
                  <a:srgbClr val="FF0000"/>
                </a:solidFill>
              </a:rPr>
              <a:t>Sosialisering</a:t>
            </a:r>
            <a:r>
              <a:rPr lang="en-US" sz="3000" dirty="0"/>
              <a:t> = </a:t>
            </a:r>
            <a:r>
              <a:rPr lang="en-US" sz="3000" dirty="0" err="1"/>
              <a:t>lewenslange</a:t>
            </a:r>
            <a:r>
              <a:rPr lang="en-US" sz="3000" dirty="0"/>
              <a:t> proses van die </a:t>
            </a:r>
            <a:r>
              <a:rPr lang="en-US" sz="3000" dirty="0" err="1"/>
              <a:t>verkryging</a:t>
            </a:r>
            <a:r>
              <a:rPr lang="en-US" sz="3000" dirty="0"/>
              <a:t> en </a:t>
            </a:r>
            <a:r>
              <a:rPr lang="en-US" sz="3000" dirty="0" err="1"/>
              <a:t>oordra</a:t>
            </a:r>
            <a:r>
              <a:rPr lang="en-US" sz="3000" dirty="0"/>
              <a:t> van </a:t>
            </a:r>
            <a:r>
              <a:rPr lang="en-US" sz="3000" dirty="0" err="1"/>
              <a:t>kulturele</a:t>
            </a:r>
            <a:r>
              <a:rPr lang="en-US" sz="3000" dirty="0"/>
              <a:t> </a:t>
            </a:r>
            <a:r>
              <a:rPr lang="en-US" sz="3000" dirty="0" err="1"/>
              <a:t>waardes</a:t>
            </a:r>
            <a:r>
              <a:rPr lang="en-US" sz="3000" dirty="0"/>
              <a:t>, </a:t>
            </a:r>
            <a:r>
              <a:rPr lang="en-US" sz="3000" dirty="0" err="1"/>
              <a:t>tradisies</a:t>
            </a:r>
            <a:r>
              <a:rPr lang="en-US" sz="3000" dirty="0"/>
              <a:t>, tale, ens.)</a:t>
            </a:r>
          </a:p>
          <a:p>
            <a:pPr marL="0" indent="0">
              <a:buNone/>
              <a:defRPr/>
            </a:pPr>
            <a:endParaRPr lang="en-US" sz="3000" dirty="0"/>
          </a:p>
          <a:p>
            <a:pPr marL="0" indent="0">
              <a:buNone/>
              <a:defRPr/>
            </a:pPr>
            <a:endParaRPr lang="en-US" sz="3000" dirty="0"/>
          </a:p>
        </p:txBody>
      </p:sp>
    </p:spTree>
    <p:extLst>
      <p:ext uri="{BB962C8B-B14F-4D97-AF65-F5344CB8AC3E}">
        <p14:creationId xmlns:p14="http://schemas.microsoft.com/office/powerpoint/2010/main" val="102445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8"/>
            <a:ext cx="9002110" cy="1105003"/>
          </a:xfrm>
        </p:spPr>
        <p:txBody>
          <a:bodyPr>
            <a:noAutofit/>
          </a:bodyPr>
          <a:lstStyle/>
          <a:p>
            <a:r>
              <a:rPr lang="en-ZA" dirty="0" err="1"/>
              <a:t>Taalsosialisering</a:t>
            </a:r>
            <a:r>
              <a:rPr lang="en-ZA" dirty="0"/>
              <a:t> …</a:t>
            </a:r>
            <a:r>
              <a:rPr lang="en-ZA" sz="2000" i="1" dirty="0" err="1"/>
              <a:t>voordurend</a:t>
            </a:r>
            <a:r>
              <a:rPr lang="en-ZA" sz="2000" i="1" dirty="0"/>
              <a:t> </a:t>
            </a:r>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457200" y="1633276"/>
            <a:ext cx="9364717" cy="5224724"/>
          </a:xfrm>
        </p:spPr>
        <p:txBody>
          <a:bodyPr>
            <a:noAutofit/>
          </a:bodyPr>
          <a:lstStyle/>
          <a:p>
            <a:pPr>
              <a:lnSpc>
                <a:spcPct val="150000"/>
              </a:lnSpc>
              <a:defRPr/>
            </a:pPr>
            <a:r>
              <a:rPr lang="nl-NL" sz="3000" dirty="0"/>
              <a:t>Taalkeuse en die aanleer daarvan word beïnvloed deur die gesin se </a:t>
            </a:r>
            <a:r>
              <a:rPr lang="nl-NL" sz="3000" b="1" dirty="0">
                <a:solidFill>
                  <a:schemeClr val="tx1"/>
                </a:solidFill>
              </a:rPr>
              <a:t>taalhoudings en ideologie</a:t>
            </a:r>
            <a:r>
              <a:rPr lang="en-US" altLang="en-US" sz="3000" b="1" dirty="0">
                <a:solidFill>
                  <a:schemeClr val="tx1"/>
                </a:solidFill>
              </a:rPr>
              <a:t>ë</a:t>
            </a:r>
            <a:r>
              <a:rPr lang="nl-NL" sz="3000" b="1" dirty="0">
                <a:solidFill>
                  <a:schemeClr val="tx1"/>
                </a:solidFill>
              </a:rPr>
              <a:t> </a:t>
            </a:r>
            <a:r>
              <a:rPr lang="nl-NL" sz="3000" dirty="0"/>
              <a:t>–en dit word weerspieël in die </a:t>
            </a:r>
            <a:r>
              <a:rPr lang="nl-NL" sz="3000" dirty="0">
                <a:solidFill>
                  <a:srgbClr val="FF0000"/>
                </a:solidFill>
              </a:rPr>
              <a:t>werklike taalkundige praktyke </a:t>
            </a:r>
            <a:r>
              <a:rPr lang="nl-NL" sz="3000" dirty="0"/>
              <a:t>van die gesin</a:t>
            </a:r>
          </a:p>
          <a:p>
            <a:pPr marL="0" indent="0">
              <a:buNone/>
              <a:defRPr/>
            </a:pPr>
            <a:endParaRPr lang="en-US" sz="3000" dirty="0"/>
          </a:p>
          <a:p>
            <a:pPr marL="0" indent="0">
              <a:buNone/>
              <a:defRPr/>
            </a:pPr>
            <a:endParaRPr lang="en-US" sz="3000" dirty="0"/>
          </a:p>
        </p:txBody>
      </p:sp>
    </p:spTree>
    <p:extLst>
      <p:ext uri="{BB962C8B-B14F-4D97-AF65-F5344CB8AC3E}">
        <p14:creationId xmlns:p14="http://schemas.microsoft.com/office/powerpoint/2010/main" val="1894648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9"/>
            <a:ext cx="9002110" cy="857370"/>
          </a:xfrm>
        </p:spPr>
        <p:txBody>
          <a:bodyPr>
            <a:noAutofit/>
          </a:bodyPr>
          <a:lstStyle/>
          <a:p>
            <a:r>
              <a:rPr lang="en-ZA" dirty="0" err="1"/>
              <a:t>Taalideologieë</a:t>
            </a:r>
            <a:r>
              <a:rPr lang="en-ZA" dirty="0"/>
              <a:t> en </a:t>
            </a:r>
            <a:r>
              <a:rPr lang="en-ZA" dirty="0" err="1"/>
              <a:t>Taalhoudings</a:t>
            </a:r>
            <a:r>
              <a:rPr lang="en-ZA" dirty="0"/>
              <a:t> (1)</a:t>
            </a:r>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228601" y="1119350"/>
            <a:ext cx="10417630" cy="5582411"/>
          </a:xfrm>
        </p:spPr>
        <p:txBody>
          <a:bodyPr>
            <a:noAutofit/>
          </a:bodyPr>
          <a:lstStyle/>
          <a:p>
            <a:pPr marL="796925" indent="-457200">
              <a:lnSpc>
                <a:spcPct val="150000"/>
              </a:lnSpc>
              <a:defRPr/>
            </a:pPr>
            <a:r>
              <a:rPr lang="nl-NL" sz="3000" b="1" dirty="0">
                <a:solidFill>
                  <a:schemeClr val="tx1"/>
                </a:solidFill>
              </a:rPr>
              <a:t>Taal ideologieë </a:t>
            </a:r>
            <a:r>
              <a:rPr lang="nl-NL" sz="3000" dirty="0"/>
              <a:t>is “gedeelde oortuigings/ beskouinge oor die aard van taal in die wêreld” (Rumsey 1990) </a:t>
            </a:r>
          </a:p>
          <a:p>
            <a:pPr marL="796925" indent="-457200">
              <a:lnSpc>
                <a:spcPct val="150000"/>
              </a:lnSpc>
              <a:defRPr/>
            </a:pPr>
            <a:endParaRPr lang="nl-NL" sz="3000" dirty="0"/>
          </a:p>
          <a:p>
            <a:pPr marL="796925" indent="-457200">
              <a:lnSpc>
                <a:spcPct val="150000"/>
              </a:lnSpc>
              <a:defRPr/>
            </a:pPr>
            <a:r>
              <a:rPr lang="nl-NL" sz="3000" dirty="0"/>
              <a:t>Ideologieë funksioneer dus grootliks op 'n </a:t>
            </a:r>
            <a:r>
              <a:rPr lang="nl-NL" sz="3000" dirty="0">
                <a:solidFill>
                  <a:srgbClr val="FF0000"/>
                </a:solidFill>
              </a:rPr>
              <a:t>maatskaplike vlak </a:t>
            </a:r>
            <a:r>
              <a:rPr lang="nl-NL" sz="3000" dirty="0"/>
              <a:t>en weerspieël dikwels die krag en belange van dominante groepe.</a:t>
            </a:r>
          </a:p>
          <a:p>
            <a:pPr marL="796925" indent="-457200">
              <a:lnSpc>
                <a:spcPct val="150000"/>
              </a:lnSpc>
              <a:defRPr/>
            </a:pPr>
            <a:endParaRPr lang="nl-NL" sz="3000" dirty="0"/>
          </a:p>
          <a:p>
            <a:pPr>
              <a:lnSpc>
                <a:spcPct val="150000"/>
              </a:lnSpc>
              <a:defRPr/>
            </a:pPr>
            <a:endParaRPr lang="en-ZA" altLang="en-US" sz="3000" dirty="0"/>
          </a:p>
          <a:p>
            <a:pPr>
              <a:lnSpc>
                <a:spcPct val="150000"/>
              </a:lnSpc>
              <a:defRPr/>
            </a:pPr>
            <a:endParaRPr lang="en-ZA" altLang="en-US" sz="3000" dirty="0"/>
          </a:p>
          <a:p>
            <a:pPr>
              <a:lnSpc>
                <a:spcPct val="150000"/>
              </a:lnSpc>
              <a:defRPr/>
            </a:pPr>
            <a:endParaRPr lang="en-ZA" altLang="en-US" sz="3000" dirty="0"/>
          </a:p>
          <a:p>
            <a:pPr>
              <a:lnSpc>
                <a:spcPct val="150000"/>
              </a:lnSpc>
              <a:defRPr/>
            </a:pPr>
            <a:endParaRPr lang="en-ZA" altLang="en-US" sz="3000" dirty="0"/>
          </a:p>
          <a:p>
            <a:pPr marL="796925" indent="-457200">
              <a:lnSpc>
                <a:spcPct val="150000"/>
              </a:lnSpc>
              <a:defRPr/>
            </a:pPr>
            <a:endParaRPr lang="nl-NL" sz="3000" dirty="0"/>
          </a:p>
        </p:txBody>
      </p:sp>
    </p:spTree>
    <p:extLst>
      <p:ext uri="{BB962C8B-B14F-4D97-AF65-F5344CB8AC3E}">
        <p14:creationId xmlns:p14="http://schemas.microsoft.com/office/powerpoint/2010/main" val="438543120"/>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1524</TotalTime>
  <Words>1089</Words>
  <Application>Microsoft Office PowerPoint</Application>
  <PresentationFormat>Widescreen</PresentationFormat>
  <Paragraphs>110</Paragraphs>
  <Slides>22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Agency FB</vt:lpstr>
      <vt:lpstr>Arial</vt:lpstr>
      <vt:lpstr>Calibri</vt:lpstr>
      <vt:lpstr>Cambria</vt:lpstr>
      <vt:lpstr>Trebuchet MS</vt:lpstr>
      <vt:lpstr>Wingdings</vt:lpstr>
      <vt:lpstr>Wingdings 3</vt:lpstr>
      <vt:lpstr>Facet</vt:lpstr>
      <vt:lpstr>LCS 311  Meertaligheid in die Samelewing en Opvoeding</vt:lpstr>
      <vt:lpstr>Herhaling: Lesing 5 Tipologie van meertaligheid</vt:lpstr>
      <vt:lpstr>Lesing 2: Doelwitte</vt:lpstr>
      <vt:lpstr>Herbesoek van familie- en individuele meertaligheid ... </vt:lpstr>
      <vt:lpstr>Die gesin as n gemeenskap van praktyk</vt:lpstr>
      <vt:lpstr>Die gesin as n gemeenskap van praktyk …voordurend</vt:lpstr>
      <vt:lpstr>Taalsosialisering </vt:lpstr>
      <vt:lpstr>Taalsosialisering …voordurend </vt:lpstr>
      <vt:lpstr>Taalideologieë en Taalhoudings (1)</vt:lpstr>
      <vt:lpstr>Taalideologieë en Taalhoudings (1)…voortdurend</vt:lpstr>
      <vt:lpstr>Taalideologieë en Taalhoudings (2)</vt:lpstr>
      <vt:lpstr>Taalideologieë en Taalhoudings (2)…voortdurend</vt:lpstr>
      <vt:lpstr>Taalideologieë en Taalhoudings (3): Opsomming van ooreenkomste en verskille    </vt:lpstr>
      <vt:lpstr>Taalideologieë en Taalhoudings (3):  Opsomming van ooreenkomste en verskille… voortdurend    </vt:lpstr>
      <vt:lpstr>Dominante Taalideologieë:  (Weber and Horner, 2011)  </vt:lpstr>
      <vt:lpstr>Dominante Taalideologieë:  (Weber and Horner, 2011)  </vt:lpstr>
      <vt:lpstr>Standaard- Taalideologie </vt:lpstr>
      <vt:lpstr>Dominante Taalideologieë:  (Weber and Horner, 2011) …voortdurend </vt:lpstr>
      <vt:lpstr>Dominante Taalideologieë:  (Weber and Horner, 2011) …voortdurend </vt:lpstr>
      <vt:lpstr>Besprekingsvrae</vt:lpstr>
      <vt:lpstr>AANKONDIGINGS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LCS 311  Multilingualism</dc:title>
  <dc:creator>Geraldine Guene Lindole Hartman</dc:creator>
  <cp:lastModifiedBy>Geraldine Guene Lindole Hartman</cp:lastModifiedBy>
  <cp:revision>6</cp:revision>
  <dcterms:created xsi:type="dcterms:W3CDTF">2022-01-25T09:17:40Z</dcterms:created>
  <dcterms:modified xsi:type="dcterms:W3CDTF">2022-03-12T15:13:03Z</dcterms:modified>
</cp:coreProperties>
</file>