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notesMasterIdLst>
    <p:notesMasterId r:id="rId33"/>
  </p:notesMasterIdLst>
  <p:handoutMasterIdLst>
    <p:handoutMasterId r:id="rId34"/>
  </p:handoutMasterIdLst>
  <p:sldIdLst>
    <p:sldId id="340" r:id="rId5"/>
    <p:sldId id="314" r:id="rId6"/>
    <p:sldId id="304" r:id="rId7"/>
    <p:sldId id="278" r:id="rId8"/>
    <p:sldId id="315" r:id="rId9"/>
    <p:sldId id="310" r:id="rId10"/>
    <p:sldId id="311" r:id="rId11"/>
    <p:sldId id="281" r:id="rId12"/>
    <p:sldId id="292" r:id="rId13"/>
    <p:sldId id="341" r:id="rId14"/>
    <p:sldId id="342" r:id="rId15"/>
    <p:sldId id="279" r:id="rId16"/>
    <p:sldId id="290" r:id="rId17"/>
    <p:sldId id="273" r:id="rId18"/>
    <p:sldId id="274" r:id="rId19"/>
    <p:sldId id="275" r:id="rId20"/>
    <p:sldId id="276" r:id="rId21"/>
    <p:sldId id="277" r:id="rId22"/>
    <p:sldId id="280" r:id="rId23"/>
    <p:sldId id="294" r:id="rId24"/>
    <p:sldId id="305" r:id="rId25"/>
    <p:sldId id="309" r:id="rId26"/>
    <p:sldId id="306" r:id="rId27"/>
    <p:sldId id="258" r:id="rId28"/>
    <p:sldId id="291" r:id="rId29"/>
    <p:sldId id="260" r:id="rId30"/>
    <p:sldId id="259" r:id="rId31"/>
    <p:sldId id="285" r:id="rId32"/>
  </p:sldIdLst>
  <p:sldSz cx="9144000" cy="6858000" type="screen4x3"/>
  <p:notesSz cx="6669088" cy="9753600"/>
  <p:defaultTextStyle>
    <a:defPPr>
      <a:defRPr lang="en-GB"/>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0C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78"/>
    <p:restoredTop sz="94635"/>
  </p:normalViewPr>
  <p:slideViewPr>
    <p:cSldViewPr showGuides="1">
      <p:cViewPr varScale="1">
        <p:scale>
          <a:sx n="62" d="100"/>
          <a:sy n="62" d="100"/>
        </p:scale>
        <p:origin x="1572" y="66"/>
      </p:cViewPr>
      <p:guideLst>
        <p:guide orient="horz" pos="2160"/>
        <p:guide pos="2880"/>
      </p:guideLst>
    </p:cSldViewPr>
  </p:slideViewPr>
  <p:notesTextViewPr>
    <p:cViewPr>
      <p:scale>
        <a:sx n="100" d="100"/>
        <a:sy n="100" d="100"/>
      </p:scale>
      <p:origin x="0" y="0"/>
    </p:cViewPr>
  </p:notesTextViewPr>
  <p:sorterViewPr showFormatting="0">
    <p:cViewPr>
      <p:scale>
        <a:sx n="100" d="100"/>
        <a:sy n="100" d="100"/>
      </p:scale>
      <p:origin x="0" y="29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87363"/>
          </a:xfrm>
          <a:prstGeom prst="rect">
            <a:avLst/>
          </a:prstGeom>
        </p:spPr>
        <p:txBody>
          <a:bodyPr vert="horz" lIns="91440" tIns="45720" rIns="91440" bIns="45720" rtlCol="0"/>
          <a:lstStyle>
            <a:lvl1pPr algn="l"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ZA"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Date Placeholder 2"/>
          <p:cNvSpPr>
            <a:spLocks noGrp="1"/>
          </p:cNvSpPr>
          <p:nvPr>
            <p:ph type="dt" sz="quarter" idx="1"/>
          </p:nvPr>
        </p:nvSpPr>
        <p:spPr>
          <a:xfrm>
            <a:off x="3778250" y="0"/>
            <a:ext cx="2889250" cy="487363"/>
          </a:xfrm>
          <a:prstGeom prst="rect">
            <a:avLst/>
          </a:prstGeom>
        </p:spPr>
        <p:txBody>
          <a:bodyPr vert="horz" lIns="91440" tIns="45720" rIns="91440" bIns="45720" rtlCol="0"/>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4A1A9AF-D94F-479A-A1D9-3F609D847288}" type="datetimeFigureOut">
              <a:rPr kumimoji="0" lang="en-ZA"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2022/04/25</a:t>
            </a:fld>
            <a:endParaRPr kumimoji="0" lang="en-ZA"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2"/>
          </p:nvPr>
        </p:nvSpPr>
        <p:spPr>
          <a:xfrm>
            <a:off x="0" y="9264650"/>
            <a:ext cx="2889250" cy="487363"/>
          </a:xfrm>
          <a:prstGeom prst="rect">
            <a:avLst/>
          </a:prstGeom>
        </p:spPr>
        <p:txBody>
          <a:bodyPr vert="horz" lIns="91440" tIns="45720" rIns="91440" bIns="45720" rtlCol="0" anchor="b"/>
          <a:lstStyle>
            <a:lvl1pPr algn="l"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ZA"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3"/>
          </p:nvPr>
        </p:nvSpPr>
        <p:spPr>
          <a:xfrm>
            <a:off x="3778250" y="9264650"/>
            <a:ext cx="2889250" cy="487363"/>
          </a:xfrm>
          <a:prstGeom prst="rect">
            <a:avLst/>
          </a:prstGeom>
        </p:spPr>
        <p:txBody>
          <a:bodyPr vert="horz" wrap="square" lIns="91440" tIns="45720" rIns="91440" bIns="45720" numCol="1" anchor="b" anchorCtr="0" compatLnSpc="1"/>
          <a:lstStyle/>
          <a:p>
            <a:pPr lvl="0" algn="r" eaLnBrk="1" hangingPunct="1"/>
            <a:fld id="{9A0DB2DC-4C9A-4742-B13C-FB6460FD3503}" type="slidenum">
              <a:rPr lang="en-ZA" altLang="en-US" sz="1200">
                <a:solidFill>
                  <a:srgbClr val="000000"/>
                </a:solidFill>
              </a:rPr>
              <a:t>‹#›</a:t>
            </a:fld>
            <a:endParaRPr lang="en-ZA" altLang="en-US" sz="1200">
              <a:solidFill>
                <a:srgbClr val="000000"/>
              </a:solidFill>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88950"/>
          </a:xfrm>
          <a:prstGeom prst="rect">
            <a:avLst/>
          </a:prstGeom>
        </p:spPr>
        <p:txBody>
          <a:bodyPr vert="horz" lIns="91440" tIns="45720" rIns="91440" bIns="45720" rtlCol="0"/>
          <a:lstStyle>
            <a:lvl1pPr algn="l" eaLnBrk="0" hangingPunct="0">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ZA"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Date Placeholder 2"/>
          <p:cNvSpPr>
            <a:spLocks noGrp="1"/>
          </p:cNvSpPr>
          <p:nvPr>
            <p:ph type="dt" idx="1"/>
          </p:nvPr>
        </p:nvSpPr>
        <p:spPr>
          <a:xfrm>
            <a:off x="3778250" y="0"/>
            <a:ext cx="2889250" cy="488950"/>
          </a:xfrm>
          <a:prstGeom prst="rect">
            <a:avLst/>
          </a:prstGeom>
        </p:spPr>
        <p:txBody>
          <a:bodyPr vert="horz" lIns="91440" tIns="45720" rIns="91440" bIns="45720" rtlCol="0"/>
          <a:lstStyle>
            <a:lvl1pPr algn="r" eaLnBrk="0" hangingPunct="0">
              <a:defRPr sz="1200">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F80AF10A-A303-4E78-A3D1-16B6541715C9}" type="datetimeFigureOut">
              <a:rPr kumimoji="0" lang="en-ZA"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2022/04/25</a:t>
            </a:fld>
            <a:endParaRPr kumimoji="0" lang="en-ZA"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Image Placeholder 3"/>
          <p:cNvSpPr>
            <a:spLocks noGrp="1" noRot="1" noChangeAspect="1"/>
          </p:cNvSpPr>
          <p:nvPr>
            <p:ph type="sldImg" idx="2"/>
          </p:nvPr>
        </p:nvSpPr>
        <p:spPr>
          <a:xfrm>
            <a:off x="1139825" y="1219200"/>
            <a:ext cx="4389438" cy="3292475"/>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ZA"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66750" y="4694238"/>
            <a:ext cx="5335588" cy="3840163"/>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en-ZA"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9264650"/>
            <a:ext cx="2889250" cy="488950"/>
          </a:xfrm>
          <a:prstGeom prst="rect">
            <a:avLst/>
          </a:prstGeom>
        </p:spPr>
        <p:txBody>
          <a:bodyPr vert="horz" lIns="91440" tIns="45720" rIns="91440" bIns="45720" rtlCol="0" anchor="b"/>
          <a:lstStyle>
            <a:lvl1pPr algn="l" eaLnBrk="0" hangingPunct="0">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ZA"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5"/>
          </p:nvPr>
        </p:nvSpPr>
        <p:spPr>
          <a:xfrm>
            <a:off x="3778250" y="9264650"/>
            <a:ext cx="2889250" cy="488950"/>
          </a:xfrm>
          <a:prstGeom prst="rect">
            <a:avLst/>
          </a:prstGeom>
        </p:spPr>
        <p:txBody>
          <a:bodyPr vert="horz" wrap="square" lIns="91440" tIns="45720" rIns="91440" bIns="45720" numCol="1" anchor="b" anchorCtr="0" compatLnSpc="1"/>
          <a:lstStyle/>
          <a:p>
            <a:pPr lvl="0" algn="r"/>
            <a:fld id="{9A0DB2DC-4C9A-4742-B13C-FB6460FD3503}" type="slidenum">
              <a:rPr lang="en-ZA" altLang="en-US" sz="1200"/>
              <a:t>‹#›</a:t>
            </a:fld>
            <a:endParaRPr lang="en-ZA" altLang="en-US" sz="120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ln>
            <a:solidFill>
              <a:srgbClr val="000000">
                <a:alpha val="100000"/>
              </a:srgbClr>
            </a:solidFill>
            <a:miter lim="800000"/>
          </a:ln>
        </p:spPr>
      </p:sp>
      <p:sp>
        <p:nvSpPr>
          <p:cNvPr id="60418" name="Notes Placeholder 2"/>
          <p:cNvSpPr>
            <a:spLocks noGrp="1"/>
          </p:cNvSpPr>
          <p:nvPr>
            <p:ph type="body"/>
          </p:nvPr>
        </p:nvSpPr>
        <p:spPr>
          <a:xfrm>
            <a:off x="666750" y="4694238"/>
            <a:ext cx="5335588" cy="3840162"/>
          </a:xfrm>
          <a:noFill/>
          <a:ln>
            <a:noFill/>
          </a:ln>
        </p:spPr>
        <p:txBody>
          <a:bodyPr wrap="square" lIns="91440" tIns="45720" rIns="91440" bIns="45720" anchor="t" anchorCtr="0"/>
          <a:lstStyle/>
          <a:p>
            <a:pPr lvl="0"/>
            <a:endParaRPr lang="en-US" altLang="en-US"/>
          </a:p>
        </p:txBody>
      </p:sp>
      <p:sp>
        <p:nvSpPr>
          <p:cNvPr id="60419" name="Slide Number Placeholder 3"/>
          <p:cNvSpPr txBox="1">
            <a:spLocks noGrp="1"/>
          </p:cNvSpPr>
          <p:nvPr>
            <p:ph type="sldNum" sz="quarter"/>
          </p:nvPr>
        </p:nvSpPr>
        <p:spPr>
          <a:xfrm>
            <a:off x="3778250" y="9264650"/>
            <a:ext cx="2889250" cy="488950"/>
          </a:xfrm>
          <a:prstGeom prst="rect">
            <a:avLst/>
          </a:prstGeom>
          <a:noFill/>
          <a:ln w="9525">
            <a:noFill/>
          </a:ln>
        </p:spPr>
        <p:txBody>
          <a:bodyPr anchor="b" anchorCtr="0"/>
          <a:lstStyle/>
          <a:p>
            <a:pPr lvl="0" algn="r"/>
            <a:fld id="{9A0DB2DC-4C9A-4742-B13C-FB6460FD3503}" type="slidenum">
              <a:rPr lang="en-ZA" altLang="en-US" sz="1200"/>
              <a:t>8</a:t>
            </a:fld>
            <a:endParaRPr lang="en-ZA"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a:solidFill>
              <a:srgbClr val="000000">
                <a:alpha val="100000"/>
              </a:srgbClr>
            </a:solidFill>
            <a:miter lim="800000"/>
          </a:ln>
        </p:spPr>
      </p:sp>
      <p:sp>
        <p:nvSpPr>
          <p:cNvPr id="62466" name="Notes Placeholder 2"/>
          <p:cNvSpPr>
            <a:spLocks noGrp="1"/>
          </p:cNvSpPr>
          <p:nvPr>
            <p:ph type="body"/>
          </p:nvPr>
        </p:nvSpPr>
        <p:spPr>
          <a:xfrm>
            <a:off x="666750" y="4694238"/>
            <a:ext cx="5335588" cy="3840162"/>
          </a:xfrm>
          <a:noFill/>
          <a:ln>
            <a:noFill/>
          </a:ln>
        </p:spPr>
        <p:txBody>
          <a:bodyPr wrap="square" lIns="91440" tIns="45720" rIns="91440" bIns="45720" anchor="t" anchorCtr="0"/>
          <a:lstStyle/>
          <a:p>
            <a:pPr lvl="0"/>
            <a:endParaRPr lang="en-US" altLang="en-US"/>
          </a:p>
        </p:txBody>
      </p:sp>
      <p:sp>
        <p:nvSpPr>
          <p:cNvPr id="62467" name="Slide Number Placeholder 3"/>
          <p:cNvSpPr txBox="1">
            <a:spLocks noGrp="1"/>
          </p:cNvSpPr>
          <p:nvPr>
            <p:ph type="sldNum" sz="quarter"/>
          </p:nvPr>
        </p:nvSpPr>
        <p:spPr>
          <a:xfrm>
            <a:off x="3778250" y="9264650"/>
            <a:ext cx="2889250" cy="488950"/>
          </a:xfrm>
          <a:prstGeom prst="rect">
            <a:avLst/>
          </a:prstGeom>
          <a:noFill/>
          <a:ln w="9525">
            <a:noFill/>
          </a:ln>
        </p:spPr>
        <p:txBody>
          <a:bodyPr anchor="b" anchorCtr="0"/>
          <a:lstStyle/>
          <a:p>
            <a:pPr lvl="0" algn="r"/>
            <a:fld id="{9A0DB2DC-4C9A-4742-B13C-FB6460FD3503}" type="slidenum">
              <a:rPr lang="en-ZA" altLang="en-US" sz="1200"/>
              <a:t>9</a:t>
            </a:fld>
            <a:endParaRPr lang="en-ZA"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a:ln>
            <a:solidFill>
              <a:srgbClr val="000000">
                <a:alpha val="100000"/>
              </a:srgbClr>
            </a:solidFill>
            <a:miter lim="800000"/>
          </a:ln>
        </p:spPr>
      </p:sp>
      <p:sp>
        <p:nvSpPr>
          <p:cNvPr id="96258" name="Notes Placeholder 2"/>
          <p:cNvSpPr>
            <a:spLocks noGrp="1"/>
          </p:cNvSpPr>
          <p:nvPr>
            <p:ph type="body"/>
          </p:nvPr>
        </p:nvSpPr>
        <p:spPr>
          <a:xfrm>
            <a:off x="666750" y="4694238"/>
            <a:ext cx="5335588" cy="3840162"/>
          </a:xfrm>
          <a:noFill/>
          <a:ln>
            <a:noFill/>
          </a:ln>
        </p:spPr>
        <p:txBody>
          <a:bodyPr wrap="square" lIns="91440" tIns="45720" rIns="91440" bIns="45720" anchor="t" anchorCtr="0"/>
          <a:lstStyle/>
          <a:p>
            <a:pPr lvl="0"/>
            <a:endParaRPr lang="en-US" altLang="en-US"/>
          </a:p>
        </p:txBody>
      </p:sp>
      <p:sp>
        <p:nvSpPr>
          <p:cNvPr id="96259" name="Slide Number Placeholder 3"/>
          <p:cNvSpPr txBox="1">
            <a:spLocks noGrp="1"/>
          </p:cNvSpPr>
          <p:nvPr>
            <p:ph type="sldNum" sz="quarter"/>
          </p:nvPr>
        </p:nvSpPr>
        <p:spPr>
          <a:xfrm>
            <a:off x="3778250" y="9264650"/>
            <a:ext cx="2889250" cy="488950"/>
          </a:xfrm>
          <a:prstGeom prst="rect">
            <a:avLst/>
          </a:prstGeom>
          <a:noFill/>
          <a:ln w="9525">
            <a:noFill/>
          </a:ln>
        </p:spPr>
        <p:txBody>
          <a:bodyPr anchor="b" anchorCtr="0"/>
          <a:lstStyle/>
          <a:p>
            <a:pPr lvl="0" algn="r">
              <a:buNone/>
            </a:pPr>
            <a:fld id="{9A0DB2DC-4C9A-4742-B13C-FB6460FD3503}" type="slidenum">
              <a:rPr lang="en-ZA" altLang="en-US" sz="1200"/>
              <a:t>10</a:t>
            </a:fld>
            <a:endParaRPr lang="en-ZA"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a:solidFill>
              <a:srgbClr val="000000">
                <a:alpha val="100000"/>
              </a:srgbClr>
            </a:solidFill>
            <a:miter lim="800000"/>
          </a:ln>
        </p:spPr>
      </p:sp>
      <p:sp>
        <p:nvSpPr>
          <p:cNvPr id="97282" name="Notes Placeholder 2"/>
          <p:cNvSpPr>
            <a:spLocks noGrp="1"/>
          </p:cNvSpPr>
          <p:nvPr>
            <p:ph type="body"/>
          </p:nvPr>
        </p:nvSpPr>
        <p:spPr>
          <a:xfrm>
            <a:off x="666750" y="4694238"/>
            <a:ext cx="5335588" cy="3840162"/>
          </a:xfrm>
          <a:noFill/>
          <a:ln>
            <a:noFill/>
          </a:ln>
        </p:spPr>
        <p:txBody>
          <a:bodyPr wrap="square" lIns="91440" tIns="45720" rIns="91440" bIns="45720" anchor="t" anchorCtr="0"/>
          <a:lstStyle/>
          <a:p>
            <a:pPr lvl="0"/>
            <a:endParaRPr lang="en-US" altLang="en-US"/>
          </a:p>
        </p:txBody>
      </p:sp>
      <p:sp>
        <p:nvSpPr>
          <p:cNvPr id="97283" name="Slide Number Placeholder 3"/>
          <p:cNvSpPr txBox="1">
            <a:spLocks noGrp="1"/>
          </p:cNvSpPr>
          <p:nvPr>
            <p:ph type="sldNum" sz="quarter"/>
          </p:nvPr>
        </p:nvSpPr>
        <p:spPr>
          <a:xfrm>
            <a:off x="3778250" y="9264650"/>
            <a:ext cx="2889250" cy="488950"/>
          </a:xfrm>
          <a:prstGeom prst="rect">
            <a:avLst/>
          </a:prstGeom>
          <a:noFill/>
          <a:ln w="9525">
            <a:noFill/>
          </a:ln>
        </p:spPr>
        <p:txBody>
          <a:bodyPr anchor="b" anchorCtr="0"/>
          <a:lstStyle/>
          <a:p>
            <a:pPr lvl="0" algn="r">
              <a:buNone/>
            </a:pPr>
            <a:fld id="{9A0DB2DC-4C9A-4742-B13C-FB6460FD3503}" type="slidenum">
              <a:rPr lang="en-ZA" altLang="en-US" sz="1200"/>
              <a:t>11</a:t>
            </a:fld>
            <a:endParaRPr lang="en-ZA"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a:ln>
            <a:solidFill>
              <a:srgbClr val="000000">
                <a:alpha val="100000"/>
              </a:srgbClr>
            </a:solidFill>
            <a:miter lim="800000"/>
          </a:ln>
        </p:spPr>
      </p:sp>
      <p:sp>
        <p:nvSpPr>
          <p:cNvPr id="74754" name="Notes Placeholder 2"/>
          <p:cNvSpPr>
            <a:spLocks noGrp="1"/>
          </p:cNvSpPr>
          <p:nvPr>
            <p:ph type="body"/>
          </p:nvPr>
        </p:nvSpPr>
        <p:spPr>
          <a:xfrm>
            <a:off x="666750" y="4694238"/>
            <a:ext cx="5335588" cy="3840162"/>
          </a:xfrm>
          <a:noFill/>
          <a:ln>
            <a:noFill/>
          </a:ln>
        </p:spPr>
        <p:txBody>
          <a:bodyPr wrap="square" lIns="91440" tIns="45720" rIns="91440" bIns="45720" anchor="t" anchorCtr="0"/>
          <a:lstStyle/>
          <a:p>
            <a:pPr lvl="0"/>
            <a:endParaRPr lang="en-ZA" altLang="en-US"/>
          </a:p>
        </p:txBody>
      </p:sp>
      <p:sp>
        <p:nvSpPr>
          <p:cNvPr id="74755" name="Slide Number Placeholder 3"/>
          <p:cNvSpPr txBox="1">
            <a:spLocks noGrp="1"/>
          </p:cNvSpPr>
          <p:nvPr>
            <p:ph type="sldNum" sz="quarter"/>
          </p:nvPr>
        </p:nvSpPr>
        <p:spPr>
          <a:xfrm>
            <a:off x="3778250" y="9264650"/>
            <a:ext cx="2889250" cy="488950"/>
          </a:xfrm>
          <a:prstGeom prst="rect">
            <a:avLst/>
          </a:prstGeom>
          <a:noFill/>
          <a:ln w="9525">
            <a:noFill/>
          </a:ln>
        </p:spPr>
        <p:txBody>
          <a:bodyPr anchor="b" anchorCtr="0"/>
          <a:lstStyle/>
          <a:p>
            <a:pPr lvl="0" algn="r"/>
            <a:fld id="{9A0DB2DC-4C9A-4742-B13C-FB6460FD3503}" type="slidenum">
              <a:rPr lang="en-ZA" altLang="en-US" sz="1200"/>
              <a:t>20</a:t>
            </a:fld>
            <a:endParaRPr lang="en-ZA"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a:ln>
            <a:solidFill>
              <a:srgbClr val="000000">
                <a:alpha val="100000"/>
              </a:srgbClr>
            </a:solidFill>
            <a:miter lim="800000"/>
          </a:ln>
        </p:spPr>
      </p:sp>
      <p:sp>
        <p:nvSpPr>
          <p:cNvPr id="76802" name="Notes Placeholder 2"/>
          <p:cNvSpPr>
            <a:spLocks noGrp="1"/>
          </p:cNvSpPr>
          <p:nvPr>
            <p:ph type="body"/>
          </p:nvPr>
        </p:nvSpPr>
        <p:spPr>
          <a:xfrm>
            <a:off x="666750" y="4694238"/>
            <a:ext cx="5335588" cy="3840162"/>
          </a:xfrm>
          <a:noFill/>
          <a:ln>
            <a:noFill/>
          </a:ln>
        </p:spPr>
        <p:txBody>
          <a:bodyPr wrap="square" lIns="91440" tIns="45720" rIns="91440" bIns="45720" anchor="t" anchorCtr="0"/>
          <a:lstStyle/>
          <a:p>
            <a:pPr lvl="0" eaLnBrk="1" hangingPunct="1">
              <a:spcBef>
                <a:spcPct val="0"/>
              </a:spcBef>
            </a:pPr>
            <a:endParaRPr lang="en-ZA" altLang="en-US"/>
          </a:p>
        </p:txBody>
      </p:sp>
      <p:sp>
        <p:nvSpPr>
          <p:cNvPr id="76803" name="Slide Number Placeholder 3"/>
          <p:cNvSpPr txBox="1">
            <a:spLocks noGrp="1"/>
          </p:cNvSpPr>
          <p:nvPr>
            <p:ph type="sldNum" sz="quarter"/>
          </p:nvPr>
        </p:nvSpPr>
        <p:spPr>
          <a:xfrm>
            <a:off x="3778250" y="9264650"/>
            <a:ext cx="2889250" cy="488950"/>
          </a:xfrm>
          <a:prstGeom prst="rect">
            <a:avLst/>
          </a:prstGeom>
          <a:noFill/>
          <a:ln w="9525">
            <a:noFill/>
          </a:ln>
        </p:spPr>
        <p:txBody>
          <a:bodyPr anchor="b" anchorCtr="0"/>
          <a:lstStyle/>
          <a:p>
            <a:pPr lvl="0" algn="r"/>
            <a:fld id="{9A0DB2DC-4C9A-4742-B13C-FB6460FD3503}" type="slidenum">
              <a:rPr lang="en-ZA" altLang="en-US" sz="1200">
                <a:solidFill>
                  <a:srgbClr val="000000"/>
                </a:solidFill>
                <a:latin typeface="Calibri" panose="020F0502020204030204" pitchFamily="34" charset="0"/>
              </a:rPr>
              <a:t>21</a:t>
            </a:fld>
            <a:endParaRPr lang="en-ZA" altLang="en-US" sz="1200">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1"/>
              <a:t>Click to edit Master title style</a:t>
            </a:r>
            <a:endParaRPr lang="en-ZA" noProof="1"/>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a:t>Click to edit Master subtitle style</a:t>
            </a:r>
            <a:endParaRPr lang="en-ZA" noProof="1"/>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GB" altLang="en-US">
                <a:latin typeface="Arial" panose="020B0604020202020204" pitchFamily="34" charset="0"/>
              </a:rPr>
              <a:t>‹#›</a:t>
            </a:fld>
            <a:endParaRPr lang="en-GB" altLang="en-US">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en-ZA" noProof="1"/>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ZA" noProof="1"/>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GB" altLang="en-US">
                <a:latin typeface="Arial" panose="020B0604020202020204" pitchFamily="34" charset="0"/>
              </a:rPr>
              <a:t>‹#›</a:t>
            </a:fld>
            <a:endParaRPr lang="en-GB" altLang="en-US">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a:t>Click to edit Master title style</a:t>
            </a:r>
            <a:endParaRPr lang="en-ZA"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ZA" noProof="1"/>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GB" altLang="en-US">
                <a:latin typeface="Arial" panose="020B0604020202020204" pitchFamily="34" charset="0"/>
              </a:rPr>
              <a:t>‹#›</a:t>
            </a:fld>
            <a:endParaRPr lang="en-GB" altLang="en-US">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1"/>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EA58B00-7A0B-4DAF-8307-4318E2201BF6}" type="datetimeFigureOut">
              <a:rPr kumimoji="0" lang="en-US" sz="1200" b="0" i="0" u="none" strike="noStrike" kern="1200" cap="none" spc="0" normalizeH="0" baseline="0" noProof="0">
                <a:ln>
                  <a:noFill/>
                </a:ln>
                <a:solidFill>
                  <a:prstClr val="black">
                    <a:tint val="75000"/>
                  </a:prstClr>
                </a:solidFill>
                <a:effectLst/>
                <a:uLnTx/>
                <a:uFillTx/>
                <a:latin typeface="+mn-lt"/>
                <a:ea typeface="+mn-ea"/>
                <a:cs typeface="+mn-cs"/>
              </a:rPr>
              <a:t>4/25/2022</a:t>
            </a:fld>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a:t>‹#›</a:t>
            </a:fld>
            <a:endParaRPr lang="en-US" altLang="en-US">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EA58B00-7A0B-4DAF-8307-4318E2201BF6}" type="datetimeFigureOut">
              <a:rPr kumimoji="0" lang="en-US" sz="1200" b="0" i="0" u="none" strike="noStrike" kern="1200" cap="none" spc="0" normalizeH="0" baseline="0" noProof="0">
                <a:ln>
                  <a:noFill/>
                </a:ln>
                <a:solidFill>
                  <a:prstClr val="black">
                    <a:tint val="75000"/>
                  </a:prstClr>
                </a:solidFill>
                <a:effectLst/>
                <a:uLnTx/>
                <a:uFillTx/>
                <a:latin typeface="+mn-lt"/>
                <a:ea typeface="+mn-ea"/>
                <a:cs typeface="+mn-cs"/>
              </a:rPr>
              <a:t>4/25/2022</a:t>
            </a:fld>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a:t>‹#›</a:t>
            </a:fld>
            <a:endParaRPr lang="en-US" altLang="en-US">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EA58B00-7A0B-4DAF-8307-4318E2201BF6}" type="datetimeFigureOut">
              <a:rPr kumimoji="0" lang="en-US" sz="1200" b="0" i="0" u="none" strike="noStrike" kern="1200" cap="none" spc="0" normalizeH="0" baseline="0" noProof="0">
                <a:ln>
                  <a:noFill/>
                </a:ln>
                <a:solidFill>
                  <a:prstClr val="black">
                    <a:tint val="75000"/>
                  </a:prstClr>
                </a:solidFill>
                <a:effectLst/>
                <a:uLnTx/>
                <a:uFillTx/>
                <a:latin typeface="+mn-lt"/>
                <a:ea typeface="+mn-ea"/>
                <a:cs typeface="+mn-cs"/>
              </a:rPr>
              <a:t>4/25/2022</a:t>
            </a:fld>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a:t>‹#›</a:t>
            </a:fld>
            <a:endParaRPr lang="en-US" altLang="en-US">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EA58B00-7A0B-4DAF-8307-4318E2201BF6}" type="datetimeFigureOut">
              <a:rPr kumimoji="0" lang="en-US" sz="1200" b="0" i="0" u="none" strike="noStrike" kern="1200" cap="none" spc="0" normalizeH="0" baseline="0" noProof="0">
                <a:ln>
                  <a:noFill/>
                </a:ln>
                <a:solidFill>
                  <a:prstClr val="black">
                    <a:tint val="75000"/>
                  </a:prstClr>
                </a:solidFill>
                <a:effectLst/>
                <a:uLnTx/>
                <a:uFillTx/>
                <a:latin typeface="+mn-lt"/>
                <a:ea typeface="+mn-ea"/>
                <a:cs typeface="+mn-cs"/>
              </a:rPr>
              <a:t>4/25/2022</a:t>
            </a:fld>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en-US"/>
              <a:t>‹#›</a:t>
            </a:fld>
            <a:endParaRPr lang="en-US" altLang="en-US">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EA58B00-7A0B-4DAF-8307-4318E2201BF6}" type="datetimeFigureOut">
              <a:rPr kumimoji="0" lang="en-US" sz="1200" b="0" i="0" u="none" strike="noStrike" kern="1200" cap="none" spc="0" normalizeH="0" baseline="0" noProof="0">
                <a:ln>
                  <a:noFill/>
                </a:ln>
                <a:solidFill>
                  <a:prstClr val="black">
                    <a:tint val="75000"/>
                  </a:prstClr>
                </a:solidFill>
                <a:effectLst/>
                <a:uLnTx/>
                <a:uFillTx/>
                <a:latin typeface="+mn-lt"/>
                <a:ea typeface="+mn-ea"/>
                <a:cs typeface="+mn-cs"/>
              </a:rPr>
              <a:t>4/25/2022</a:t>
            </a:fld>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en-US" altLang="en-US"/>
              <a:t>‹#›</a:t>
            </a:fld>
            <a:endParaRPr lang="en-US" altLang="en-US">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EA58B00-7A0B-4DAF-8307-4318E2201BF6}" type="datetimeFigureOut">
              <a:rPr kumimoji="0" lang="en-US" sz="1200" b="0" i="0" u="none" strike="noStrike" kern="1200" cap="none" spc="0" normalizeH="0" baseline="0" noProof="0">
                <a:ln>
                  <a:noFill/>
                </a:ln>
                <a:solidFill>
                  <a:prstClr val="black">
                    <a:tint val="75000"/>
                  </a:prstClr>
                </a:solidFill>
                <a:effectLst/>
                <a:uLnTx/>
                <a:uFillTx/>
                <a:latin typeface="+mn-lt"/>
                <a:ea typeface="+mn-ea"/>
                <a:cs typeface="+mn-cs"/>
              </a:rPr>
              <a:t>4/25/2022</a:t>
            </a:fld>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US" altLang="en-US"/>
              <a:t>‹#›</a:t>
            </a:fld>
            <a:endParaRPr lang="en-US" altLang="en-US">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EA58B00-7A0B-4DAF-8307-4318E2201BF6}" type="datetimeFigureOut">
              <a:rPr kumimoji="0" lang="en-US" sz="1200" b="0" i="0" u="none" strike="noStrike" kern="1200" cap="none" spc="0" normalizeH="0" baseline="0" noProof="0">
                <a:ln>
                  <a:noFill/>
                </a:ln>
                <a:solidFill>
                  <a:prstClr val="black">
                    <a:tint val="75000"/>
                  </a:prstClr>
                </a:solidFill>
                <a:effectLst/>
                <a:uLnTx/>
                <a:uFillTx/>
                <a:latin typeface="+mn-lt"/>
                <a:ea typeface="+mn-ea"/>
                <a:cs typeface="+mn-cs"/>
              </a:rPr>
              <a:t>4/25/2022</a:t>
            </a:fld>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en-US" altLang="en-US"/>
              <a:t>‹#›</a:t>
            </a:fld>
            <a:endParaRPr lang="en-US" altLang="en-US">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EA58B00-7A0B-4DAF-8307-4318E2201BF6}" type="datetimeFigureOut">
              <a:rPr kumimoji="0" lang="en-US" sz="1200" b="0" i="0" u="none" strike="noStrike" kern="1200" cap="none" spc="0" normalizeH="0" baseline="0" noProof="0">
                <a:ln>
                  <a:noFill/>
                </a:ln>
                <a:solidFill>
                  <a:prstClr val="black">
                    <a:tint val="75000"/>
                  </a:prstClr>
                </a:solidFill>
                <a:effectLst/>
                <a:uLnTx/>
                <a:uFillTx/>
                <a:latin typeface="+mn-lt"/>
                <a:ea typeface="+mn-ea"/>
                <a:cs typeface="+mn-cs"/>
              </a:rPr>
              <a:t>4/25/2022</a:t>
            </a:fld>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en-US"/>
              <a:t>‹#›</a:t>
            </a:fld>
            <a:endParaRPr lang="en-US" altLang="en-US">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en-ZA" noProof="1"/>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ZA" noProof="1"/>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GB" altLang="en-US">
                <a:latin typeface="Arial" panose="020B0604020202020204" pitchFamily="34" charset="0"/>
              </a:rPr>
              <a:t>‹#›</a:t>
            </a:fld>
            <a:endParaRPr lang="en-GB" altLang="en-US">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EA58B00-7A0B-4DAF-8307-4318E2201BF6}" type="datetimeFigureOut">
              <a:rPr kumimoji="0" lang="en-US" sz="1200" b="0" i="0" u="none" strike="noStrike" kern="1200" cap="none" spc="0" normalizeH="0" baseline="0" noProof="0">
                <a:ln>
                  <a:noFill/>
                </a:ln>
                <a:solidFill>
                  <a:prstClr val="black">
                    <a:tint val="75000"/>
                  </a:prstClr>
                </a:solidFill>
                <a:effectLst/>
                <a:uLnTx/>
                <a:uFillTx/>
                <a:latin typeface="+mn-lt"/>
                <a:ea typeface="+mn-ea"/>
                <a:cs typeface="+mn-cs"/>
              </a:rPr>
              <a:t>4/25/2022</a:t>
            </a:fld>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en-US"/>
              <a:t>‹#›</a:t>
            </a:fld>
            <a:endParaRPr lang="en-US" altLang="en-US">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EA58B00-7A0B-4DAF-8307-4318E2201BF6}" type="datetimeFigureOut">
              <a:rPr kumimoji="0" lang="en-US" sz="1200" b="0" i="0" u="none" strike="noStrike" kern="1200" cap="none" spc="0" normalizeH="0" baseline="0" noProof="0">
                <a:ln>
                  <a:noFill/>
                </a:ln>
                <a:solidFill>
                  <a:prstClr val="black">
                    <a:tint val="75000"/>
                  </a:prstClr>
                </a:solidFill>
                <a:effectLst/>
                <a:uLnTx/>
                <a:uFillTx/>
                <a:latin typeface="+mn-lt"/>
                <a:ea typeface="+mn-ea"/>
                <a:cs typeface="+mn-cs"/>
              </a:rPr>
              <a:t>4/25/2022</a:t>
            </a:fld>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a:t>‹#›</a:t>
            </a:fld>
            <a:endParaRPr lang="en-US" altLang="en-US">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EA58B00-7A0B-4DAF-8307-4318E2201BF6}" type="datetimeFigureOut">
              <a:rPr kumimoji="0" lang="en-US" sz="1200" b="0" i="0" u="none" strike="noStrike" kern="1200" cap="none" spc="0" normalizeH="0" baseline="0" noProof="0">
                <a:ln>
                  <a:noFill/>
                </a:ln>
                <a:solidFill>
                  <a:prstClr val="black">
                    <a:tint val="75000"/>
                  </a:prstClr>
                </a:solidFill>
                <a:effectLst/>
                <a:uLnTx/>
                <a:uFillTx/>
                <a:latin typeface="+mn-lt"/>
                <a:ea typeface="+mn-ea"/>
                <a:cs typeface="+mn-cs"/>
              </a:rPr>
              <a:t>4/25/2022</a:t>
            </a:fld>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a:t>‹#›</a:t>
            </a:fld>
            <a:endParaRPr lang="en-US" altLang="en-US">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1"/>
              <a:t>Click to edit Master title style</a:t>
            </a:r>
            <a:endParaRPr lang="en-ZA" noProof="1"/>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a:t>Click to edit Master subtitle style</a:t>
            </a:r>
            <a:endParaRPr lang="en-ZA" noProof="1"/>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GB" altLang="en-US">
                <a:latin typeface="Arial" panose="020B0604020202020204" pitchFamily="34" charset="0"/>
              </a:rPr>
              <a:t>‹#›</a:t>
            </a:fld>
            <a:endParaRPr lang="en-GB" altLang="en-US">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en-ZA" noProof="1"/>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ZA" noProof="1"/>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GB" altLang="en-US">
                <a:latin typeface="Arial" panose="020B0604020202020204" pitchFamily="34" charset="0"/>
              </a:rPr>
              <a:t>‹#›</a:t>
            </a:fld>
            <a:endParaRPr lang="en-GB" altLang="en-US">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noProof="1"/>
              <a:t>Click to edit Master title style</a:t>
            </a:r>
            <a:endParaRPr lang="en-ZA"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GB" altLang="en-US">
                <a:latin typeface="Arial" panose="020B0604020202020204" pitchFamily="34" charset="0"/>
              </a:rPr>
              <a:t>‹#›</a:t>
            </a:fld>
            <a:endParaRPr lang="en-GB" altLang="en-US">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en-ZA" noProof="1"/>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ZA" noProof="1"/>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ZA" noProof="1"/>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GB" altLang="en-US">
                <a:latin typeface="Arial" panose="020B0604020202020204" pitchFamily="34" charset="0"/>
              </a:rPr>
              <a:t>‹#›</a:t>
            </a:fld>
            <a:endParaRPr lang="en-GB" altLang="en-US">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endParaRPr lang="en-ZA"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ZA"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ZA" noProof="1"/>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en-GB" altLang="en-US">
                <a:latin typeface="Arial" panose="020B0604020202020204" pitchFamily="34" charset="0"/>
              </a:rPr>
              <a:t>‹#›</a:t>
            </a:fld>
            <a:endParaRPr lang="en-GB" altLang="en-US">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en-ZA" noProof="1"/>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GB" altLang="en-US">
                <a:latin typeface="Arial" panose="020B0604020202020204" pitchFamily="34" charset="0"/>
              </a:rPr>
              <a:t>‹#›</a:t>
            </a:fld>
            <a:endParaRPr lang="en-GB" altLang="en-US">
              <a:latin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en-GB" altLang="en-US">
                <a:latin typeface="Arial" panose="020B0604020202020204" pitchFamily="34" charset="0"/>
              </a:rPr>
              <a:t>‹#›</a:t>
            </a:fld>
            <a:endParaRPr lang="en-GB" altLang="en-US">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noProof="1"/>
              <a:t>Click to edit Master title style</a:t>
            </a:r>
            <a:endParaRPr lang="en-ZA"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GB" altLang="en-US">
                <a:latin typeface="Arial" panose="020B0604020202020204" pitchFamily="34" charset="0"/>
              </a:rPr>
              <a:t>‹#›</a:t>
            </a:fld>
            <a:endParaRPr lang="en-GB" altLang="en-US">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a:t>Click to edit Master title style</a:t>
            </a:r>
            <a:endParaRPr lang="en-ZA"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ZA"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GB" altLang="en-US">
                <a:latin typeface="Arial" panose="020B0604020202020204" pitchFamily="34" charset="0"/>
              </a:rPr>
              <a:t>‹#›</a:t>
            </a:fld>
            <a:endParaRPr lang="en-GB" altLang="en-US">
              <a:latin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endParaRPr lang="en-ZA" noProof="1"/>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ZA"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GB" altLang="en-US">
                <a:latin typeface="Arial" panose="020B0604020202020204" pitchFamily="34" charset="0"/>
              </a:rPr>
              <a:t>‹#›</a:t>
            </a:fld>
            <a:endParaRPr lang="en-GB" altLang="en-US">
              <a:latin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en-ZA" noProof="1"/>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ZA" noProof="1"/>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GB" altLang="en-US">
                <a:latin typeface="Arial" panose="020B0604020202020204" pitchFamily="34" charset="0"/>
              </a:rPr>
              <a:t>‹#›</a:t>
            </a:fld>
            <a:endParaRPr lang="en-GB" altLang="en-US">
              <a:latin typeface="Arial" panose="020B0604020202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a:t>Click to edit Master title style</a:t>
            </a:r>
            <a:endParaRPr lang="en-ZA"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ZA" noProof="1"/>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GB" altLang="en-US">
                <a:latin typeface="Arial" panose="020B0604020202020204" pitchFamily="34" charset="0"/>
              </a:rPr>
              <a:t>‹#›</a:t>
            </a:fld>
            <a:endParaRPr lang="en-GB" altLang="en-US">
              <a:latin typeface="Arial" panose="020B060402020202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1"/>
              <a:t>Click to edit Master title style</a:t>
            </a:r>
            <a:endParaRPr lang="en-ZA" noProof="1"/>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a:t>Click to edit Master subtitle style</a:t>
            </a:r>
            <a:endParaRPr lang="en-ZA" noProof="1"/>
          </a:p>
        </p:txBody>
      </p:sp>
      <p:sp>
        <p:nvSpPr>
          <p:cNvPr id="7" name="Rectangle 4"/>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t" anchorCtr="0" compatLnSpc="1"/>
          <a:lstStyle/>
          <a:p>
            <a:pPr algn="r" eaLnBrk="1" hangingPunct="1"/>
            <a:fld id="{9A0DB2DC-4C9A-4742-B13C-FB6460FD3503}" type="slidenum">
              <a:rPr lang="en-GB" altLang="en-US">
                <a:latin typeface="Calibri" panose="020F0502020204030204" pitchFamily="34" charset="0"/>
              </a:rPr>
              <a:t>‹#›</a:t>
            </a:fld>
            <a:endParaRPr lang="en-GB" altLang="en-US">
              <a:latin typeface="Calibri" panose="020F0502020204030204"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en-ZA" noProof="1"/>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ZA" noProof="1"/>
          </a:p>
        </p:txBody>
      </p:sp>
      <p:sp>
        <p:nvSpPr>
          <p:cNvPr id="7" name="Rectangle 4"/>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t" anchorCtr="0" compatLnSpc="1"/>
          <a:lstStyle/>
          <a:p>
            <a:pPr algn="r" eaLnBrk="1" hangingPunct="1"/>
            <a:fld id="{9A0DB2DC-4C9A-4742-B13C-FB6460FD3503}" type="slidenum">
              <a:rPr lang="en-GB" altLang="en-US">
                <a:latin typeface="Calibri" panose="020F0502020204030204" pitchFamily="34" charset="0"/>
              </a:rPr>
              <a:t>‹#›</a:t>
            </a:fld>
            <a:endParaRPr lang="en-GB" altLang="en-US">
              <a:latin typeface="Calibri" panose="020F0502020204030204"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noProof="1"/>
              <a:t>Click to edit Master title style</a:t>
            </a:r>
            <a:endParaRPr lang="en-ZA"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7" name="Rectangle 4"/>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t" anchorCtr="0" compatLnSpc="1"/>
          <a:lstStyle/>
          <a:p>
            <a:pPr algn="r" eaLnBrk="1" hangingPunct="1"/>
            <a:fld id="{9A0DB2DC-4C9A-4742-B13C-FB6460FD3503}" type="slidenum">
              <a:rPr lang="en-GB" altLang="en-US">
                <a:latin typeface="Calibri" panose="020F0502020204030204" pitchFamily="34" charset="0"/>
              </a:rPr>
              <a:t>‹#›</a:t>
            </a:fld>
            <a:endParaRPr lang="en-GB" altLang="en-US">
              <a:latin typeface="Calibri" panose="020F0502020204030204"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en-ZA" noProof="1"/>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ZA" noProof="1"/>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ZA" noProof="1"/>
          </a:p>
        </p:txBody>
      </p:sp>
      <p:sp>
        <p:nvSpPr>
          <p:cNvPr id="7" name="Date Placeholder 4"/>
          <p:cNvSpPr>
            <a:spLocks noGrp="1" noChangeArrowheads="1"/>
          </p:cNvSpPr>
          <p:nvPr>
            <p:ph type="dt" sz="half" idx="12"/>
          </p:nvPr>
        </p:nvSpPr>
        <p:spPr bwMode="auto">
          <a:xfrm>
            <a:off x="457200" y="6245225"/>
            <a:ext cx="2133600" cy="476250"/>
          </a:xfrm>
          <a:prstGeom prst="rect">
            <a:avLst/>
          </a:prstGeom>
          <a:ln>
            <a:miter lim="800000"/>
          </a:ln>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Footer Placeholder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Slide Number Placeholder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t" anchorCtr="0" compatLnSpc="1"/>
          <a:lstStyle/>
          <a:p>
            <a:pPr algn="r" eaLnBrk="1" hangingPunct="1"/>
            <a:fld id="{9A0DB2DC-4C9A-4742-B13C-FB6460FD3503}" type="slidenum">
              <a:rPr lang="en-GB" altLang="en-US">
                <a:latin typeface="Calibri" panose="020F0502020204030204" pitchFamily="34" charset="0"/>
              </a:rPr>
              <a:t>‹#›</a:t>
            </a:fld>
            <a:endParaRPr lang="en-GB" altLang="en-US">
              <a:latin typeface="Calibri" panose="020F0502020204030204"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endParaRPr lang="en-ZA"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ZA"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ZA" noProof="1"/>
          </a:p>
        </p:txBody>
      </p:sp>
      <p:sp>
        <p:nvSpPr>
          <p:cNvPr id="7" name="Rectangle 4"/>
          <p:cNvSpPr>
            <a:spLocks noGrp="1" noChangeArrowheads="1"/>
          </p:cNvSpPr>
          <p:nvPr>
            <p:ph type="dt" sz="half" idx="12"/>
          </p:nvPr>
        </p:nvSpPr>
        <p:spPr bwMode="auto">
          <a:xfrm>
            <a:off x="457200" y="6245225"/>
            <a:ext cx="2133600" cy="476250"/>
          </a:xfrm>
          <a:prstGeom prst="rect">
            <a:avLst/>
          </a:prstGeom>
          <a:ln>
            <a:miter lim="800000"/>
          </a:ln>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ctangle 5"/>
          <p:cNvSpPr>
            <a:spLocks noGrp="1" noChangeArrowheads="1"/>
          </p:cNvSpPr>
          <p:nvPr>
            <p:ph type="ftr" sz="quarter" idx="13"/>
          </p:nvPr>
        </p:nvSpPr>
        <p:spPr bwMode="auto">
          <a:xfrm>
            <a:off x="3124200" y="6245225"/>
            <a:ext cx="2895600" cy="476250"/>
          </a:xfrm>
          <a:prstGeom prst="rect">
            <a:avLst/>
          </a:prstGeom>
          <a:ln>
            <a:miter lim="800000"/>
          </a:ln>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6"/>
          <p:cNvSpPr>
            <a:spLocks noGrp="1" noChangeArrowheads="1"/>
          </p:cNvSpPr>
          <p:nvPr>
            <p:ph type="sldNum" sz="quarter" idx="14"/>
          </p:nvPr>
        </p:nvSpPr>
        <p:spPr bwMode="auto">
          <a:xfrm>
            <a:off x="6553200" y="6245225"/>
            <a:ext cx="2133600" cy="476250"/>
          </a:xfrm>
          <a:prstGeom prst="rect">
            <a:avLst/>
          </a:prstGeom>
          <a:ln>
            <a:miter lim="800000"/>
          </a:ln>
        </p:spPr>
        <p:txBody>
          <a:bodyPr vert="horz" wrap="square" lIns="91440" tIns="45720" rIns="91440" bIns="45720" numCol="1" anchor="t" anchorCtr="0" compatLnSpc="1"/>
          <a:lstStyle/>
          <a:p>
            <a:pPr algn="r" eaLnBrk="1" hangingPunct="1"/>
            <a:fld id="{9A0DB2DC-4C9A-4742-B13C-FB6460FD3503}" type="slidenum">
              <a:rPr lang="en-GB" altLang="en-US">
                <a:latin typeface="Calibri" panose="020F0502020204030204" pitchFamily="34" charset="0"/>
              </a:rPr>
              <a:t>‹#›</a:t>
            </a:fld>
            <a:endParaRPr lang="en-GB" altLang="en-US">
              <a:latin typeface="Calibri" panose="020F0502020204030204" pitchFamily="3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en-ZA" noProof="1"/>
          </a:p>
        </p:txBody>
      </p:sp>
      <p:sp>
        <p:nvSpPr>
          <p:cNvPr id="7" name="Rectangle 4"/>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t" anchorCtr="0" compatLnSpc="1"/>
          <a:lstStyle/>
          <a:p>
            <a:pPr algn="r" eaLnBrk="1" hangingPunct="1"/>
            <a:fld id="{9A0DB2DC-4C9A-4742-B13C-FB6460FD3503}" type="slidenum">
              <a:rPr lang="en-GB" altLang="en-US">
                <a:latin typeface="Calibri" panose="020F0502020204030204" pitchFamily="34" charset="0"/>
              </a:rPr>
              <a:t>‹#›</a:t>
            </a:fld>
            <a:endParaRPr lang="en-GB" altLang="en-US">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en-ZA" noProof="1"/>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ZA" noProof="1"/>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ZA" noProof="1"/>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GB" altLang="en-US">
                <a:latin typeface="Arial" panose="020B0604020202020204" pitchFamily="34" charset="0"/>
              </a:rPr>
              <a:t>‹#›</a:t>
            </a:fld>
            <a:endParaRPr lang="en-GB" altLang="en-US">
              <a:latin typeface="Arial" panose="020B060402020202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Rectangle 4"/>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t" anchorCtr="0" compatLnSpc="1"/>
          <a:lstStyle/>
          <a:p>
            <a:pPr algn="r" eaLnBrk="1" hangingPunct="1"/>
            <a:fld id="{9A0DB2DC-4C9A-4742-B13C-FB6460FD3503}" type="slidenum">
              <a:rPr lang="en-GB" altLang="en-US">
                <a:latin typeface="Calibri" panose="020F0502020204030204" pitchFamily="34" charset="0"/>
              </a:rPr>
              <a:t>‹#›</a:t>
            </a:fld>
            <a:endParaRPr lang="en-GB" altLang="en-US">
              <a:latin typeface="Calibri" panose="020F0502020204030204"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a:t>Click to edit Master title style</a:t>
            </a:r>
            <a:endParaRPr lang="en-ZA"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ZA"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7" name="Date Placeholder 4"/>
          <p:cNvSpPr>
            <a:spLocks noGrp="1" noChangeArrowheads="1"/>
          </p:cNvSpPr>
          <p:nvPr>
            <p:ph type="dt" sz="half" idx="12"/>
          </p:nvPr>
        </p:nvSpPr>
        <p:spPr bwMode="auto">
          <a:xfrm>
            <a:off x="457200" y="6245225"/>
            <a:ext cx="2133600" cy="476250"/>
          </a:xfrm>
          <a:prstGeom prst="rect">
            <a:avLst/>
          </a:prstGeom>
          <a:ln>
            <a:miter lim="800000"/>
          </a:ln>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Footer Placeholder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Slide Number Placeholder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t" anchorCtr="0" compatLnSpc="1"/>
          <a:lstStyle/>
          <a:p>
            <a:pPr algn="r" eaLnBrk="1" hangingPunct="1"/>
            <a:fld id="{9A0DB2DC-4C9A-4742-B13C-FB6460FD3503}" type="slidenum">
              <a:rPr lang="en-GB" altLang="en-US">
                <a:latin typeface="Calibri" panose="020F0502020204030204" pitchFamily="34" charset="0"/>
              </a:rPr>
              <a:t>‹#›</a:t>
            </a:fld>
            <a:endParaRPr lang="en-GB" altLang="en-US">
              <a:latin typeface="Calibri" panose="020F0502020204030204"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endParaRPr lang="en-ZA" noProof="1"/>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ZA"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7" name="Date Placeholder 4"/>
          <p:cNvSpPr>
            <a:spLocks noGrp="1" noChangeArrowheads="1"/>
          </p:cNvSpPr>
          <p:nvPr>
            <p:ph type="dt" sz="half" idx="12"/>
          </p:nvPr>
        </p:nvSpPr>
        <p:spPr bwMode="auto">
          <a:xfrm>
            <a:off x="457200" y="6245225"/>
            <a:ext cx="2133600" cy="476250"/>
          </a:xfrm>
          <a:prstGeom prst="rect">
            <a:avLst/>
          </a:prstGeom>
          <a:ln>
            <a:miter lim="800000"/>
          </a:ln>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Footer Placeholder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Slide Number Placeholder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t" anchorCtr="0" compatLnSpc="1"/>
          <a:lstStyle/>
          <a:p>
            <a:pPr algn="r" eaLnBrk="1" hangingPunct="1"/>
            <a:fld id="{9A0DB2DC-4C9A-4742-B13C-FB6460FD3503}" type="slidenum">
              <a:rPr lang="en-GB" altLang="en-US">
                <a:latin typeface="Calibri" panose="020F0502020204030204" pitchFamily="34" charset="0"/>
              </a:rPr>
              <a:t>‹#›</a:t>
            </a:fld>
            <a:endParaRPr lang="en-GB" altLang="en-US">
              <a:latin typeface="Calibri" panose="020F0502020204030204"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en-ZA" noProof="1"/>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ZA" noProof="1"/>
          </a:p>
        </p:txBody>
      </p:sp>
      <p:sp>
        <p:nvSpPr>
          <p:cNvPr id="7" name="Rectangle 4"/>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t" anchorCtr="0" compatLnSpc="1"/>
          <a:lstStyle/>
          <a:p>
            <a:pPr algn="r" eaLnBrk="1" hangingPunct="1"/>
            <a:fld id="{9A0DB2DC-4C9A-4742-B13C-FB6460FD3503}" type="slidenum">
              <a:rPr lang="en-GB" altLang="en-US">
                <a:latin typeface="Calibri" panose="020F0502020204030204" pitchFamily="34" charset="0"/>
              </a:rPr>
              <a:t>‹#›</a:t>
            </a:fld>
            <a:endParaRPr lang="en-GB" altLang="en-US">
              <a:latin typeface="Calibri" panose="020F0502020204030204"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a:t>Click to edit Master title style</a:t>
            </a:r>
            <a:endParaRPr lang="en-ZA"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ZA" noProof="1"/>
          </a:p>
        </p:txBody>
      </p:sp>
      <p:sp>
        <p:nvSpPr>
          <p:cNvPr id="7" name="Rectangle 4"/>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t" anchorCtr="0" compatLnSpc="1"/>
          <a:lstStyle/>
          <a:p>
            <a:pPr algn="r" eaLnBrk="1" hangingPunct="1"/>
            <a:fld id="{9A0DB2DC-4C9A-4742-B13C-FB6460FD3503}" type="slidenum">
              <a:rPr lang="en-GB" altLang="en-US">
                <a:latin typeface="Calibri" panose="020F0502020204030204" pitchFamily="34" charset="0"/>
              </a:rPr>
              <a:t>‹#›</a:t>
            </a:fld>
            <a:endParaRPr lang="en-GB" altLang="en-US">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endParaRPr lang="en-ZA"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ZA"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ZA" noProof="1"/>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en-GB" altLang="en-US">
                <a:latin typeface="Arial" panose="020B0604020202020204" pitchFamily="34" charset="0"/>
              </a:rPr>
              <a:t>‹#›</a:t>
            </a:fld>
            <a:endParaRPr lang="en-GB" altLang="en-US">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en-ZA" noProof="1"/>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GB" altLang="en-US">
                <a:latin typeface="Arial" panose="020B0604020202020204" pitchFamily="34" charset="0"/>
              </a:rPr>
              <a:t>‹#›</a:t>
            </a:fld>
            <a:endParaRPr lang="en-GB" altLang="en-US">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en-GB" altLang="en-US">
                <a:latin typeface="Arial" panose="020B0604020202020204" pitchFamily="34" charset="0"/>
              </a:rPr>
              <a:t>‹#›</a:t>
            </a:fld>
            <a:endParaRPr lang="en-GB" altLang="en-US">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a:t>Click to edit Master title style</a:t>
            </a:r>
            <a:endParaRPr lang="en-ZA"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ZA"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GB" altLang="en-US">
                <a:latin typeface="Arial" panose="020B0604020202020204" pitchFamily="34" charset="0"/>
              </a:rPr>
              <a:t>‹#›</a:t>
            </a:fld>
            <a:endParaRPr lang="en-GB" altLang="en-US">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endParaRPr lang="en-ZA" noProof="1"/>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ZA"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GB" altLang="en-US">
                <a:latin typeface="Arial" panose="020B0604020202020204" pitchFamily="34" charset="0"/>
              </a:rPr>
              <a:t>‹#›</a:t>
            </a:fld>
            <a:endParaRPr lang="en-GB" altLang="en-US">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lang="en-GB" altLang="en-US"/>
              <a:t>Click to edit Master title style</a:t>
            </a:r>
          </a:p>
        </p:txBody>
      </p:sp>
      <p:sp>
        <p:nvSpPr>
          <p:cNvPr id="1027" name="Rectangle 3"/>
          <p:cNvSpPr>
            <a:spLocks noGrp="1"/>
          </p:cNvSpPr>
          <p:nvPr>
            <p:ph type="body"/>
          </p:nvPr>
        </p:nvSpPr>
        <p:spPr>
          <a:xfrm>
            <a:off x="457200" y="1600200"/>
            <a:ext cx="8229600" cy="4525963"/>
          </a:xfrm>
          <a:prstGeom prst="rect">
            <a:avLst/>
          </a:prstGeom>
          <a:noFill/>
          <a:ln w="9525">
            <a:noFill/>
          </a:ln>
        </p:spPr>
        <p:txBody>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fld id="{9A0DB2DC-4C9A-4742-B13C-FB6460FD3503}" type="slidenum">
              <a:rPr lang="en-GB" altLang="en-US">
                <a:latin typeface="Arial" panose="020B0604020202020204" pitchFamily="34" charset="0"/>
              </a:rPr>
              <a:t>‹#›</a:t>
            </a:fld>
            <a:endParaRPr lang="en-GB"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en-US"/>
              <a:t>Click to edit Master title style</a:t>
            </a:r>
          </a:p>
        </p:txBody>
      </p:sp>
      <p:sp>
        <p:nvSpPr>
          <p:cNvPr id="13315" name="Text Placeholder 2"/>
          <p:cNvSpPr>
            <a:spLocks noGrp="1"/>
          </p:cNvSpPr>
          <p:nvPr>
            <p:ph type="body"/>
          </p:nvPr>
        </p:nvSpPr>
        <p:spPr>
          <a:xfrm>
            <a:off x="457200" y="1600200"/>
            <a:ext cx="8229600" cy="4525963"/>
          </a:xfrm>
          <a:prstGeom prst="rect">
            <a:avLst/>
          </a:prstGeom>
          <a:noFill/>
          <a:ln w="9525">
            <a:noFill/>
          </a:ln>
        </p:spPr>
        <p:txBody>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6EA58B00-7A0B-4DAF-8307-4318E2201BF6}" type="datetimeFigureOut">
              <a:rPr kumimoji="0" lang="en-US" sz="1200" b="0" i="0" u="none" strike="noStrike" kern="1200" cap="none" spc="0" normalizeH="0" baseline="0" noProof="0">
                <a:ln>
                  <a:noFill/>
                </a:ln>
                <a:solidFill>
                  <a:prstClr val="black">
                    <a:tint val="75000"/>
                  </a:prstClr>
                </a:solidFill>
                <a:effectLst/>
                <a:uLnTx/>
                <a:uFillTx/>
                <a:latin typeface="+mn-lt"/>
                <a:ea typeface="+mn-ea"/>
                <a:cs typeface="+mn-cs"/>
              </a:rPr>
              <a:t>4/25/2022</a:t>
            </a:fld>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pPr lvl="0" eaLnBrk="1" hangingPunct="1"/>
            <a:fld id="{9A0DB2DC-4C9A-4742-B13C-FB6460FD3503}" type="slidenum">
              <a:rPr lang="en-US" altLang="en-US"/>
              <a:t>‹#›</a:t>
            </a:fld>
            <a:endParaRPr lang="en-US"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lang="en-GB" altLang="en-US"/>
              <a:t>Click to edit Master title style</a:t>
            </a:r>
          </a:p>
        </p:txBody>
      </p:sp>
      <p:sp>
        <p:nvSpPr>
          <p:cNvPr id="25603" name="Rectangle 3"/>
          <p:cNvSpPr>
            <a:spLocks noGrp="1"/>
          </p:cNvSpPr>
          <p:nvPr>
            <p:ph type="body"/>
          </p:nvPr>
        </p:nvSpPr>
        <p:spPr>
          <a:xfrm>
            <a:off x="457200" y="1600200"/>
            <a:ext cx="8229600" cy="4525963"/>
          </a:xfrm>
          <a:prstGeom prst="rect">
            <a:avLst/>
          </a:prstGeom>
          <a:noFill/>
          <a:ln w="9525">
            <a:noFill/>
          </a:ln>
        </p:spPr>
        <p:txBody>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solidFill>
                  <a:srgbClr val="000000"/>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solidFill>
                  <a:srgbClr val="000000"/>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solidFill>
                  <a:srgbClr val="000000"/>
                </a:solidFill>
              </a:defRPr>
            </a:lvl1pPr>
          </a:lstStyle>
          <a:p>
            <a:pPr lvl="0" eaLnBrk="1" hangingPunct="1"/>
            <a:fld id="{9A0DB2DC-4C9A-4742-B13C-FB6460FD3503}" type="slidenum">
              <a:rPr lang="en-GB" altLang="en-US">
                <a:latin typeface="Arial" panose="020B0604020202020204" pitchFamily="34" charset="0"/>
              </a:rPr>
              <a:t>‹#›</a:t>
            </a:fld>
            <a:endParaRPr lang="en-GB"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lang="en-GB" altLang="en-US"/>
              <a:t>Click to edit Master title style</a:t>
            </a:r>
          </a:p>
        </p:txBody>
      </p:sp>
      <p:sp>
        <p:nvSpPr>
          <p:cNvPr id="37891" name="Rectangle 3"/>
          <p:cNvSpPr>
            <a:spLocks noGrp="1"/>
          </p:cNvSpPr>
          <p:nvPr>
            <p:ph type="body"/>
          </p:nvPr>
        </p:nvSpPr>
        <p:spPr>
          <a:xfrm>
            <a:off x="457200" y="1600200"/>
            <a:ext cx="8229600" cy="4525963"/>
          </a:xfrm>
          <a:prstGeom prst="rect">
            <a:avLst/>
          </a:prstGeom>
          <a:noFill/>
          <a:ln w="9525">
            <a:noFill/>
          </a:ln>
        </p:spPr>
        <p:txBody>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solidFill>
                  <a:srgbClr val="000000"/>
                </a:solidFill>
                <a:latin typeface="Arial" panose="020B060402020202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solidFill>
                  <a:srgbClr val="000000"/>
                </a:solidFill>
                <a:latin typeface="Arial" panose="020B0604020202020204" pitchFamily="34" charset="0"/>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solidFill>
                  <a:srgbClr val="000000"/>
                </a:solidFill>
              </a:defRPr>
            </a:lvl1pPr>
          </a:lstStyle>
          <a:p>
            <a:pPr lvl="0" eaLnBrk="1" hangingPunct="1"/>
            <a:fld id="{9A0DB2DC-4C9A-4742-B13C-FB6460FD3503}" type="slidenum">
              <a:rPr lang="en-GB" altLang="en-US">
                <a:latin typeface="Arial" panose="020B0604020202020204" pitchFamily="34" charset="0"/>
              </a:rPr>
              <a:t>‹#›</a:t>
            </a:fld>
            <a:endParaRPr lang="en-GB"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hyperlink" Target="https://baqonde.usal.es/" TargetMode="External"/><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9250" y="260350"/>
            <a:ext cx="5905500" cy="733425"/>
          </a:xfrm>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br>
              <a:rPr kumimoji="0" lang="en-ZA" sz="4400" b="0" i="0" u="none" strike="noStrike" kern="1200" cap="none" spc="0" normalizeH="0" baseline="0" noProof="0" dirty="0">
                <a:ln>
                  <a:noFill/>
                </a:ln>
                <a:solidFill>
                  <a:schemeClr val="tx1"/>
                </a:solidFill>
                <a:effectLst/>
                <a:uLnTx/>
                <a:uFillTx/>
                <a:latin typeface="+mj-lt"/>
                <a:ea typeface="+mj-ea"/>
                <a:cs typeface="+mj-cs"/>
              </a:rPr>
            </a:br>
            <a:r>
              <a:rPr kumimoji="0" lang="en-ZA" sz="4400" b="0" i="0" u="none" strike="noStrike" kern="1200" cap="none" spc="0" normalizeH="0" baseline="0" noProof="0" dirty="0">
                <a:ln>
                  <a:noFill/>
                </a:ln>
                <a:solidFill>
                  <a:schemeClr val="tx1"/>
                </a:solidFill>
                <a:effectLst/>
                <a:uLnTx/>
                <a:uFillTx/>
                <a:latin typeface="+mj-lt"/>
                <a:ea typeface="+mj-ea"/>
                <a:cs typeface="+mj-cs"/>
              </a:rPr>
              <a:t>LCS 311: Multilingualism</a:t>
            </a:r>
            <a:r>
              <a:rPr kumimoji="0" lang="en-ZA" sz="600" b="0" i="0" u="none" strike="noStrike" kern="1200" cap="none" spc="0" normalizeH="0" baseline="0" noProof="0" dirty="0">
                <a:ln>
                  <a:noFill/>
                </a:ln>
                <a:solidFill>
                  <a:schemeClr val="tx1"/>
                </a:solidFill>
                <a:effectLst/>
                <a:uLnTx/>
                <a:uFillTx/>
                <a:latin typeface="+mj-lt"/>
                <a:ea typeface="+mj-ea"/>
                <a:cs typeface="+mj-cs"/>
              </a:rPr>
              <a:t>                                                                                                                                                                                                                                                                 </a:t>
            </a:r>
            <a:r>
              <a:rPr kumimoji="0" lang="en-ZA" sz="4400" b="0" i="0" u="none" strike="noStrike" kern="1200" cap="none" spc="0" normalizeH="0" baseline="0" noProof="0" dirty="0">
                <a:ln>
                  <a:noFill/>
                </a:ln>
                <a:solidFill>
                  <a:schemeClr val="tx1"/>
                </a:solidFill>
                <a:effectLst/>
                <a:uLnTx/>
                <a:uFillTx/>
                <a:latin typeface="+mj-lt"/>
                <a:ea typeface="+mj-ea"/>
                <a:cs typeface="+mj-cs"/>
              </a:rPr>
              <a:t>                         </a:t>
            </a:r>
            <a:br>
              <a:rPr kumimoji="0" lang="en-ZA" sz="600" b="0" i="0" u="none" strike="noStrike" kern="1200" cap="none" spc="0" normalizeH="0" baseline="0" noProof="0" dirty="0">
                <a:ln>
                  <a:noFill/>
                </a:ln>
                <a:solidFill>
                  <a:schemeClr val="tx1"/>
                </a:solidFill>
                <a:effectLst/>
                <a:uLnTx/>
                <a:uFillTx/>
                <a:latin typeface="+mj-lt"/>
                <a:ea typeface="+mj-ea"/>
                <a:cs typeface="+mj-cs"/>
              </a:rPr>
            </a:br>
            <a:r>
              <a:rPr kumimoji="0" lang="en-ZA" sz="600" b="0" i="0" u="none" strike="noStrike" kern="1200" cap="none" spc="0" normalizeH="0" baseline="0" noProof="0" dirty="0">
                <a:ln>
                  <a:noFill/>
                </a:ln>
                <a:solidFill>
                  <a:schemeClr val="tx1"/>
                </a:solidFill>
                <a:effectLst/>
                <a:uLnTx/>
                <a:uFillTx/>
                <a:latin typeface="+mj-lt"/>
                <a:ea typeface="+mj-ea"/>
                <a:cs typeface="+mj-cs"/>
              </a:rPr>
              <a:t>                                                                                                                </a:t>
            </a:r>
            <a:br>
              <a:rPr kumimoji="0" lang="en-ZA" sz="4400" b="0" i="0" u="none" strike="noStrike" kern="1200" cap="none" spc="0" normalizeH="0" baseline="0" noProof="0" dirty="0">
                <a:ln>
                  <a:noFill/>
                </a:ln>
                <a:solidFill>
                  <a:schemeClr val="tx1"/>
                </a:solidFill>
                <a:effectLst/>
                <a:uLnTx/>
                <a:uFillTx/>
                <a:latin typeface="+mj-lt"/>
                <a:ea typeface="+mj-ea"/>
                <a:cs typeface="+mj-cs"/>
              </a:rPr>
            </a:br>
            <a:endParaRPr kumimoji="0" lang="en-ZA"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2227" name="Text Box 2"/>
          <p:cNvSpPr txBox="1"/>
          <p:nvPr/>
        </p:nvSpPr>
        <p:spPr>
          <a:xfrm>
            <a:off x="1690688" y="5589588"/>
            <a:ext cx="5272087" cy="368300"/>
          </a:xfrm>
          <a:prstGeom prst="rect">
            <a:avLst/>
          </a:prstGeom>
          <a:solidFill>
            <a:srgbClr val="FFFF00"/>
          </a:solidFill>
          <a:ln w="12700" cap="flat" cmpd="sng">
            <a:solidFill>
              <a:srgbClr val="89A4A7"/>
            </a:solidFill>
            <a:prstDash val="solid"/>
            <a:round/>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defTabSz="0">
              <a:spcBef>
                <a:spcPct val="0"/>
              </a:spcBef>
              <a:buNone/>
              <a:tabLst>
                <a:tab pos="447675" algn="l"/>
              </a:tabLst>
            </a:pPr>
            <a:r>
              <a:rPr lang="en-US" altLang="en-ZA" sz="1800"/>
              <a:t>Based on pages</a:t>
            </a:r>
            <a:r>
              <a:rPr lang="en-US" altLang="en-ZA" sz="1800" b="1"/>
              <a:t> 27-31</a:t>
            </a:r>
            <a:r>
              <a:rPr lang="en-US" altLang="en-ZA" sz="1800"/>
              <a:t> of the </a:t>
            </a:r>
            <a:r>
              <a:rPr lang="en-US" altLang="en-ZA" sz="1800" b="1"/>
              <a:t>Course Reader</a:t>
            </a:r>
          </a:p>
        </p:txBody>
      </p:sp>
      <p:sp>
        <p:nvSpPr>
          <p:cNvPr id="7172" name="Content Placeholder 2"/>
          <p:cNvSpPr>
            <a:spLocks noGrp="1"/>
          </p:cNvSpPr>
          <p:nvPr>
            <p:ph type="subTitle" idx="1"/>
          </p:nvPr>
        </p:nvSpPr>
        <p:spPr>
          <a:xfrm>
            <a:off x="539552" y="1628800"/>
            <a:ext cx="8229600" cy="3327400"/>
          </a:xfrm>
        </p:spPr>
        <p:txBody>
          <a:bodyPr vert="horz" wrap="square" lIns="91440" tIns="45720" rIns="91440" bIns="45720" numCol="1" anchor="t" anchorCtr="0" compatLnSpc="1"/>
          <a:lstStyle/>
          <a:p>
            <a:pPr marL="0" marR="0" lvl="0" indent="0" algn="ctr" defTabSz="914400" rtl="0" eaLnBrk="0" fontAlgn="base" latinLnBrk="0" hangingPunct="0">
              <a:lnSpc>
                <a:spcPct val="100000"/>
              </a:lnSpc>
              <a:spcBef>
                <a:spcPct val="20000"/>
              </a:spcBef>
              <a:spcAft>
                <a:spcPct val="0"/>
              </a:spcAft>
              <a:buClrTx/>
              <a:buSzTx/>
              <a:buFontTx/>
              <a:buNone/>
              <a:defRPr/>
            </a:pPr>
            <a:endParaRPr kumimoji="0" lang="en-US" altLang="en-US" sz="600" b="0" i="0" u="none" strike="noStrike" kern="1200" cap="none" spc="0" normalizeH="0" baseline="0" noProof="1">
              <a:ln>
                <a:noFill/>
              </a:ln>
              <a:solidFill>
                <a:srgbClr val="00B050"/>
              </a:solidFill>
              <a:effectLst/>
              <a:uLnTx/>
              <a:uFillTx/>
              <a:latin typeface="+mn-lt"/>
              <a:ea typeface="+mn-ea"/>
              <a:cs typeface="+mn-cs"/>
            </a:endParaRPr>
          </a:p>
          <a:p>
            <a:pPr marL="0" marR="0" lvl="0" indent="0" algn="ctr" defTabSz="914400" rtl="0" eaLnBrk="0" fontAlgn="base" latinLnBrk="0" hangingPunct="0">
              <a:lnSpc>
                <a:spcPct val="100000"/>
              </a:lnSpc>
              <a:spcBef>
                <a:spcPct val="20000"/>
              </a:spcBef>
              <a:spcAft>
                <a:spcPct val="0"/>
              </a:spcAft>
              <a:buClrTx/>
              <a:buSzTx/>
              <a:buFontTx/>
              <a:buNone/>
              <a:defRPr/>
            </a:pPr>
            <a:endParaRPr kumimoji="0" lang="en-US" altLang="en-US" sz="600" b="0" i="0" u="none" strike="noStrike" kern="1200" cap="none" spc="0" normalizeH="0" baseline="0" noProof="1">
              <a:ln>
                <a:noFill/>
              </a:ln>
              <a:solidFill>
                <a:srgbClr val="00B050"/>
              </a:solidFill>
              <a:effectLst/>
              <a:uLnTx/>
              <a:uFillTx/>
              <a:latin typeface="+mn-lt"/>
              <a:ea typeface="+mn-ea"/>
              <a:cs typeface="+mn-cs"/>
            </a:endParaRPr>
          </a:p>
          <a:p>
            <a:pPr marL="0" marR="0" lvl="0" indent="0" algn="ctr" defTabSz="914400" rtl="0" eaLnBrk="0" fontAlgn="base" latinLnBrk="0" hangingPunct="0">
              <a:lnSpc>
                <a:spcPct val="90000"/>
              </a:lnSpc>
              <a:spcBef>
                <a:spcPct val="20000"/>
              </a:spcBef>
              <a:spcAft>
                <a:spcPct val="0"/>
              </a:spcAft>
              <a:buClrTx/>
              <a:buSzTx/>
              <a:buFontTx/>
              <a:buNone/>
              <a:defRPr/>
            </a:pPr>
            <a:r>
              <a:rPr kumimoji="0" lang="en-US" altLang="en-ZA" sz="3800" b="1" i="0" u="none" strike="noStrike" kern="1200" cap="none" spc="0" normalizeH="0" baseline="0" noProof="1">
                <a:ln>
                  <a:noFill/>
                </a:ln>
                <a:effectLst/>
                <a:uLnTx/>
                <a:uFillTx/>
                <a:latin typeface="+mn-lt"/>
                <a:ea typeface="+mn-ea"/>
                <a:cs typeface="+mn-cs"/>
              </a:rPr>
              <a:t>Lecture 8</a:t>
            </a:r>
          </a:p>
          <a:p>
            <a:pPr marL="0" marR="0" lvl="0" indent="0" algn="ctr" defTabSz="914400" rtl="0" eaLnBrk="0" fontAlgn="base" latinLnBrk="0" hangingPunct="0">
              <a:lnSpc>
                <a:spcPct val="90000"/>
              </a:lnSpc>
              <a:spcBef>
                <a:spcPct val="20000"/>
              </a:spcBef>
              <a:spcAft>
                <a:spcPct val="0"/>
              </a:spcAft>
              <a:buClrTx/>
              <a:buSzTx/>
              <a:buFontTx/>
              <a:buNone/>
              <a:defRPr/>
            </a:pPr>
            <a:endParaRPr kumimoji="0" lang="en-US" altLang="en-ZA" sz="200" b="1" i="0" u="none" strike="noStrike" kern="1200" cap="none" spc="0" normalizeH="0" baseline="0" noProof="1">
              <a:ln>
                <a:noFill/>
              </a:ln>
              <a:effectLst/>
              <a:uLnTx/>
              <a:uFillTx/>
              <a:latin typeface="+mn-lt"/>
              <a:ea typeface="+mn-ea"/>
              <a:cs typeface="+mn-cs"/>
            </a:endParaRPr>
          </a:p>
          <a:p>
            <a:pPr marL="0" marR="0" lvl="0" indent="0" algn="ctr" defTabSz="914400" rtl="0" eaLnBrk="0" fontAlgn="base" latinLnBrk="0" hangingPunct="0">
              <a:lnSpc>
                <a:spcPct val="90000"/>
              </a:lnSpc>
              <a:spcBef>
                <a:spcPct val="20000"/>
              </a:spcBef>
              <a:spcAft>
                <a:spcPct val="0"/>
              </a:spcAft>
              <a:buClrTx/>
              <a:buSzTx/>
              <a:buFontTx/>
              <a:buNone/>
              <a:defRPr/>
            </a:pPr>
            <a:endParaRPr kumimoji="0" lang="en-US" altLang="en-US" sz="800" b="1" i="0" u="none" strike="noStrike" kern="1200" cap="none" spc="0" normalizeH="0" baseline="0" noProof="1">
              <a:ln>
                <a:noFill/>
              </a:ln>
              <a:solidFill>
                <a:srgbClr val="0000FF"/>
              </a:solidFill>
              <a:effectLst/>
              <a:uLnTx/>
              <a:uFillTx/>
              <a:latin typeface="+mn-lt"/>
              <a:ea typeface="+mn-ea"/>
              <a:cs typeface="+mn-cs"/>
              <a:sym typeface="+mn-ea"/>
            </a:endParaRPr>
          </a:p>
          <a:p>
            <a:pPr marL="0" marR="0" lvl="0" indent="0" algn="ctr" defTabSz="914400" rtl="0" eaLnBrk="0" fontAlgn="base" latinLnBrk="0" hangingPunct="0">
              <a:lnSpc>
                <a:spcPct val="90000"/>
              </a:lnSpc>
              <a:spcBef>
                <a:spcPct val="20000"/>
              </a:spcBef>
              <a:spcAft>
                <a:spcPct val="0"/>
              </a:spcAft>
              <a:buClrTx/>
              <a:buSzTx/>
              <a:buFontTx/>
              <a:buNone/>
              <a:defRPr/>
            </a:pPr>
            <a:r>
              <a:rPr kumimoji="0" lang="en-ZA" sz="3800" b="1" i="0" u="none" strike="noStrike" kern="1200" cap="none" spc="0" normalizeH="0" baseline="0" noProof="0" dirty="0">
                <a:ln>
                  <a:noFill/>
                </a:ln>
                <a:solidFill>
                  <a:schemeClr val="tx1"/>
                </a:solidFill>
                <a:effectLst/>
                <a:uLnTx/>
                <a:uFillTx/>
                <a:latin typeface="+mn-lt"/>
                <a:ea typeface="+mn-ea"/>
                <a:cs typeface="+mn-cs"/>
                <a:sym typeface="+mn-ea"/>
              </a:rPr>
              <a:t>Introducing Language Policies</a:t>
            </a:r>
          </a:p>
          <a:p>
            <a:pPr>
              <a:lnSpc>
                <a:spcPct val="90000"/>
              </a:lnSpc>
              <a:defRPr/>
            </a:pPr>
            <a:r>
              <a:rPr lang="en-GB" altLang="en-US" sz="2800" noProof="1"/>
              <a:t>Prof. B. Antia &amp; Ms G. Hartman</a:t>
            </a:r>
          </a:p>
          <a:p>
            <a:pPr marL="0" marR="0" lvl="0" indent="0" algn="ctr" defTabSz="914400" rtl="0" eaLnBrk="0" fontAlgn="base" latinLnBrk="0" hangingPunct="0">
              <a:lnSpc>
                <a:spcPct val="90000"/>
              </a:lnSpc>
              <a:spcBef>
                <a:spcPct val="20000"/>
              </a:spcBef>
              <a:spcAft>
                <a:spcPct val="0"/>
              </a:spcAft>
              <a:buClrTx/>
              <a:buSzTx/>
              <a:buFontTx/>
              <a:buNone/>
              <a:defRPr/>
            </a:pPr>
            <a:endParaRPr kumimoji="0" lang="en-GB" altLang="en-US" sz="3800" b="1" i="0" u="none" strike="noStrike" kern="1200" cap="none" spc="0" normalizeH="0" baseline="0" noProof="1">
              <a:ln>
                <a:noFill/>
              </a:ln>
              <a:solidFill>
                <a:schemeClr val="tx1"/>
              </a:solidFill>
              <a:effectLst/>
              <a:uLnTx/>
              <a:uFillTx/>
              <a:latin typeface="+mn-lt"/>
              <a:ea typeface="+mn-ea"/>
              <a:cs typeface="+mn-cs"/>
            </a:endParaRPr>
          </a:p>
        </p:txBody>
      </p:sp>
      <p:sp>
        <p:nvSpPr>
          <p:cNvPr id="52229" name="TextBox 2"/>
          <p:cNvSpPr txBox="1"/>
          <p:nvPr/>
        </p:nvSpPr>
        <p:spPr>
          <a:xfrm>
            <a:off x="8101013" y="620713"/>
            <a:ext cx="323850" cy="398780"/>
          </a:xfrm>
          <a:prstGeom prst="rect">
            <a:avLst/>
          </a:prstGeom>
          <a:noFill/>
          <a:ln w="9525">
            <a:solidFill>
              <a:srgbClr val="00B0F0"/>
            </a:solidFill>
          </a:ln>
        </p:spPr>
        <p:txBody>
          <a:bodyPr wrap="none">
            <a:spAutoFit/>
          </a:bodyPr>
          <a:lstStyle/>
          <a:p>
            <a:pPr eaLnBrk="1" hangingPunct="1"/>
            <a:r>
              <a:rPr lang="en-US" altLang="x-none" sz="2000" b="1">
                <a:solidFill>
                  <a:srgbClr val="FF0000"/>
                </a:solidFill>
                <a:latin typeface="Arial" panose="020B0604020202020204" pitchFamily="34" charset="0"/>
              </a:rPr>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p:cNvSpPr>
          <p:nvPr>
            <p:ph type="title"/>
          </p:nvPr>
        </p:nvSpPr>
        <p:spPr>
          <a:xfrm>
            <a:off x="827405" y="274955"/>
            <a:ext cx="7273925" cy="1124585"/>
          </a:xfrm>
          <a:solidFill>
            <a:schemeClr val="accent3">
              <a:lumMod val="85000"/>
            </a:schemeClr>
          </a:solidFill>
        </p:spPr>
        <p:txBody>
          <a:bodyPr vert="horz" wrap="square" lIns="91440" tIns="45720" rIns="91440" bIns="45720" anchor="ctr" anchorCtr="0"/>
          <a:lstStyle/>
          <a:p>
            <a:pPr eaLnBrk="1" hangingPunct="1">
              <a:buNone/>
            </a:pPr>
            <a:r>
              <a:rPr lang="en-US" altLang="en-US" sz="2400" dirty="0"/>
              <a:t>The new:</a:t>
            </a:r>
            <a:br>
              <a:rPr lang="en-US" altLang="en-US" sz="2400" dirty="0"/>
            </a:br>
            <a:r>
              <a:rPr lang="en-US" altLang="en-US" sz="2400" dirty="0"/>
              <a:t>The Language Policy Framework for Public Higher Education Institutions 2020</a:t>
            </a:r>
            <a:endParaRPr lang="en-GB" altLang="en-US" sz="2000" i="1" dirty="0"/>
          </a:p>
        </p:txBody>
      </p:sp>
      <p:sp>
        <p:nvSpPr>
          <p:cNvPr id="63490" name="Rectangle 3"/>
          <p:cNvSpPr>
            <a:spLocks noGrp="1"/>
          </p:cNvSpPr>
          <p:nvPr>
            <p:ph idx="1"/>
          </p:nvPr>
        </p:nvSpPr>
        <p:spPr>
          <a:xfrm>
            <a:off x="539115" y="1556385"/>
            <a:ext cx="8229600" cy="4713288"/>
          </a:xfrm>
        </p:spPr>
        <p:txBody>
          <a:bodyPr vert="horz" wrap="square" lIns="91440" tIns="45720" rIns="91440" bIns="45720" anchor="t" anchorCtr="0"/>
          <a:lstStyle/>
          <a:p>
            <a:r>
              <a:rPr lang="en-ZA" altLang="x-none" sz="2000"/>
              <a:t>Rationale: in spite of LPHE of 2002, “little progress made in exploring and exploiting the potential of African languages in facilitating access and success in higher education institutions”</a:t>
            </a:r>
          </a:p>
          <a:p>
            <a:r>
              <a:rPr lang="en-ZA" altLang="x-none" sz="2000"/>
              <a:t>Sample policy statements:</a:t>
            </a:r>
          </a:p>
          <a:p>
            <a:r>
              <a:rPr lang="en-ZA" altLang="x-none" sz="2000"/>
              <a:t>This policy framework commits to the development and study of all official South African languages especially those which were historically marginalised, including the Khoi, Nama and San languages. Institutions are required to develop language plans and strategies indicating mechanisms they will put in place to enhance the development and promotion of indigenous African languages as centres of research and scholarship.</a:t>
            </a:r>
          </a:p>
          <a:p>
            <a:r>
              <a:rPr lang="en-ZA" altLang="x-none" sz="2000"/>
              <a:t>The policy framework recognises the need to develop competencies and capacity in South African sign language consistent with the Use of Official Languages Act, 2012 (Act No.12 of 2012).</a:t>
            </a:r>
          </a:p>
          <a:p>
            <a:endParaRPr lang="en-ZA" altLang="x-none" sz="1800"/>
          </a:p>
          <a:p>
            <a:endParaRPr lang="en-ZA" altLang="x-none" sz="1200"/>
          </a:p>
          <a:p>
            <a:pPr eaLnBrk="1" hangingPunct="1">
              <a:lnSpc>
                <a:spcPct val="90000"/>
              </a:lnSpc>
            </a:pPr>
            <a:endParaRPr lang="en-GB" altLang="en-US" sz="2400"/>
          </a:p>
        </p:txBody>
      </p:sp>
      <p:sp>
        <p:nvSpPr>
          <p:cNvPr id="63491" name="TextBox 3"/>
          <p:cNvSpPr txBox="1"/>
          <p:nvPr/>
        </p:nvSpPr>
        <p:spPr>
          <a:xfrm>
            <a:off x="8523288" y="571500"/>
            <a:ext cx="464820" cy="398780"/>
          </a:xfrm>
          <a:prstGeom prst="rect">
            <a:avLst/>
          </a:prstGeom>
          <a:noFill/>
          <a:ln w="9525">
            <a:solidFill>
              <a:srgbClr val="00B0F0"/>
            </a:solidFill>
          </a:ln>
        </p:spPr>
        <p:txBody>
          <a:bodyPr wrap="none">
            <a:spAutoFit/>
          </a:bodyPr>
          <a:lstStyle/>
          <a:p>
            <a:pPr eaLnBrk="1" hangingPunct="1"/>
            <a:r>
              <a:rPr lang="en-US" altLang="x-none" sz="2000" b="1">
                <a:solidFill>
                  <a:srgbClr val="FF0000"/>
                </a:solidFill>
                <a:latin typeface="Arial" panose="020B0604020202020204" pitchFamily="34" charset="0"/>
              </a:rPr>
              <a:t>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p:cNvSpPr>
          <p:nvPr>
            <p:ph type="title"/>
          </p:nvPr>
        </p:nvSpPr>
        <p:spPr>
          <a:xfrm>
            <a:off x="827405" y="274955"/>
            <a:ext cx="7273925" cy="1090930"/>
          </a:xfrm>
          <a:solidFill>
            <a:schemeClr val="accent3">
              <a:lumMod val="85000"/>
            </a:schemeClr>
          </a:solidFill>
        </p:spPr>
        <p:txBody>
          <a:bodyPr vert="horz" wrap="square" lIns="91440" tIns="45720" rIns="91440" bIns="45720" anchor="ctr" anchorCtr="0"/>
          <a:lstStyle/>
          <a:p>
            <a:pPr eaLnBrk="1" hangingPunct="1">
              <a:buNone/>
            </a:pPr>
            <a:r>
              <a:rPr lang="en-US" altLang="en-US" sz="1800" i="1" dirty="0"/>
              <a:t>The new:</a:t>
            </a:r>
            <a:br>
              <a:rPr lang="en-US" altLang="en-US" sz="1800" i="1" dirty="0"/>
            </a:br>
            <a:r>
              <a:rPr lang="en-US" altLang="en-US" sz="1800" i="1" dirty="0"/>
              <a:t>The Language Policy Framework for Public Higher Education Institutions 2020 ...cont’d</a:t>
            </a:r>
          </a:p>
        </p:txBody>
      </p:sp>
      <p:sp>
        <p:nvSpPr>
          <p:cNvPr id="64514" name="Rectangle 3"/>
          <p:cNvSpPr>
            <a:spLocks noGrp="1"/>
          </p:cNvSpPr>
          <p:nvPr>
            <p:ph idx="1"/>
          </p:nvPr>
        </p:nvSpPr>
        <p:spPr>
          <a:xfrm>
            <a:off x="457200" y="1412875"/>
            <a:ext cx="8229600" cy="4713288"/>
          </a:xfrm>
        </p:spPr>
        <p:txBody>
          <a:bodyPr vert="horz" wrap="square" lIns="91440" tIns="45720" rIns="91440" bIns="45720" anchor="t" anchorCtr="0"/>
          <a:lstStyle/>
          <a:p>
            <a:r>
              <a:rPr lang="en-ZA" altLang="x-none" sz="2000"/>
              <a:t>Scholarship, Teaching and Learning: higher education institutions must demonstrate in their language plans the investment they have made or will make in the development of official languages into languages of teaching and learning, scholarship and research. This is in addition to the LOTL.</a:t>
            </a:r>
          </a:p>
          <a:p>
            <a:r>
              <a:rPr lang="en-ZA" altLang="x-none" sz="2000"/>
              <a:t>Communication: All official internal institutional communication must be conveyed in at least two official languages other than English, as a way of cultivating a culture of multilingualism.</a:t>
            </a:r>
          </a:p>
          <a:p>
            <a:r>
              <a:rPr lang="en-ZA" altLang="x-none" sz="2000"/>
              <a:t>Higher education institutions must assist in preparing sufficient language teachers, interpreters, translators and other language practitioners, to serve the needs of South Africa’s multilingual society.</a:t>
            </a:r>
          </a:p>
          <a:p>
            <a:r>
              <a:rPr lang="en-ZA" altLang="x-none" sz="2000"/>
              <a:t>National enablers</a:t>
            </a:r>
          </a:p>
          <a:p>
            <a:r>
              <a:rPr lang="en-ZA" altLang="x-none" sz="2000"/>
              <a:t>International enablers: BAQONDE: </a:t>
            </a:r>
            <a:r>
              <a:rPr lang="en-ZA" altLang="x-none" sz="2000">
                <a:hlinkClick r:id="rId3"/>
              </a:rPr>
              <a:t>https://baqonde.usal.es</a:t>
            </a:r>
            <a:endParaRPr lang="en-ZA" altLang="x-none" sz="2000"/>
          </a:p>
          <a:p>
            <a:endParaRPr lang="en-ZA" altLang="x-none" sz="2000"/>
          </a:p>
          <a:p>
            <a:endParaRPr lang="en-ZA" altLang="x-none" sz="2000"/>
          </a:p>
          <a:p>
            <a:endParaRPr lang="en-ZA" altLang="x-none" sz="1800"/>
          </a:p>
          <a:p>
            <a:endParaRPr lang="en-ZA" altLang="x-none" sz="1200"/>
          </a:p>
          <a:p>
            <a:pPr eaLnBrk="1" hangingPunct="1">
              <a:lnSpc>
                <a:spcPct val="90000"/>
              </a:lnSpc>
            </a:pPr>
            <a:endParaRPr lang="en-GB" altLang="en-US" sz="2400"/>
          </a:p>
        </p:txBody>
      </p:sp>
      <p:sp>
        <p:nvSpPr>
          <p:cNvPr id="64515" name="TextBox 3"/>
          <p:cNvSpPr txBox="1"/>
          <p:nvPr/>
        </p:nvSpPr>
        <p:spPr>
          <a:xfrm>
            <a:off x="8523288" y="571500"/>
            <a:ext cx="450215" cy="398780"/>
          </a:xfrm>
          <a:prstGeom prst="rect">
            <a:avLst/>
          </a:prstGeom>
          <a:noFill/>
          <a:ln w="9525">
            <a:solidFill>
              <a:srgbClr val="00B0F0"/>
            </a:solidFill>
          </a:ln>
        </p:spPr>
        <p:txBody>
          <a:bodyPr wrap="none">
            <a:spAutoFit/>
          </a:bodyPr>
          <a:lstStyle/>
          <a:p>
            <a:pPr eaLnBrk="1" hangingPunct="1"/>
            <a:r>
              <a:rPr lang="en-US" altLang="x-none" sz="2000" b="1">
                <a:solidFill>
                  <a:srgbClr val="FF0000"/>
                </a:solidFill>
                <a:latin typeface="Arial" panose="020B0604020202020204" pitchFamily="34" charset="0"/>
              </a:rPr>
              <a:t>11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533400" y="333375"/>
            <a:ext cx="7931150" cy="719455"/>
          </a:xfrm>
          <a:solidFill>
            <a:schemeClr val="bg2">
              <a:lumMod val="90000"/>
            </a:schemeClr>
          </a:solidFill>
        </p:spPr>
        <p:txBody>
          <a:bodyPr vert="horz" wrap="square" lIns="91440" tIns="45720" rIns="91440" bIns="45720" anchor="ctr" anchorCtr="0"/>
          <a:lstStyle/>
          <a:p>
            <a:pPr eaLnBrk="1" hangingPunct="1"/>
            <a:r>
              <a:rPr lang="en-US" altLang="en-US" sz="3200" dirty="0"/>
              <a:t>UWC’s Language Policy</a:t>
            </a:r>
            <a:endParaRPr lang="en-US" altLang="en-US" sz="2800" dirty="0"/>
          </a:p>
        </p:txBody>
      </p:sp>
      <p:sp>
        <p:nvSpPr>
          <p:cNvPr id="10243" name="Content Placeholder 2"/>
          <p:cNvSpPr>
            <a:spLocks noGrp="1"/>
          </p:cNvSpPr>
          <p:nvPr>
            <p:ph idx="1"/>
          </p:nvPr>
        </p:nvSpPr>
        <p:spPr>
          <a:xfrm>
            <a:off x="457200" y="1196975"/>
            <a:ext cx="8305800" cy="5280025"/>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r>
              <a:rPr kumimoji="0" lang="en-US" altLang="en-US" sz="2400" b="1" i="0" u="none" strike="noStrike" kern="1200" cap="none" spc="0" normalizeH="0" baseline="0" noProof="0" dirty="0">
                <a:ln>
                  <a:noFill/>
                </a:ln>
                <a:solidFill>
                  <a:schemeClr val="tx1"/>
                </a:solidFill>
                <a:effectLst/>
                <a:uLnTx/>
                <a:uFillTx/>
                <a:latin typeface="+mn-lt"/>
                <a:ea typeface="+mn-ea"/>
                <a:cs typeface="+mn-cs"/>
              </a:rPr>
              <a:t>Preamble</a:t>
            </a:r>
            <a:r>
              <a:rPr kumimoji="0" lang="en-US" altLang="en-US" sz="2400" b="0" i="0" u="none" strike="noStrike" kern="1200" cap="none" spc="0" normalizeH="0" baseline="0" noProof="0" dirty="0">
                <a:ln>
                  <a:noFill/>
                </a:ln>
                <a:solidFill>
                  <a:schemeClr val="tx1"/>
                </a:solidFill>
                <a:effectLst/>
                <a:uLnTx/>
                <a:uFillTx/>
                <a:latin typeface="+mn-lt"/>
                <a:ea typeface="+mn-ea"/>
                <a:cs typeface="+mn-cs"/>
              </a:rPr>
              <a:t>: The University of the Western Cape is a multilingual university, alert to its African and international context. It is </a:t>
            </a:r>
            <a:r>
              <a:rPr kumimoji="0" lang="en-US" altLang="en-US" sz="2400" b="0" i="0" u="none" strike="noStrike" kern="1200" cap="none" spc="0" normalizeH="0" baseline="0" noProof="0" dirty="0">
                <a:ln>
                  <a:noFill/>
                </a:ln>
                <a:solidFill>
                  <a:srgbClr val="C00000"/>
                </a:solidFill>
                <a:effectLst/>
                <a:uLnTx/>
                <a:uFillTx/>
                <a:latin typeface="+mn-lt"/>
                <a:ea typeface="+mn-ea"/>
                <a:cs typeface="+mn-cs"/>
              </a:rPr>
              <a:t>committed to helping nurture the cultural diversity of South Africa </a:t>
            </a:r>
            <a:r>
              <a:rPr kumimoji="0" lang="en-US" altLang="en-US" sz="2400" b="0" i="0" u="none" strike="noStrike" kern="1200" cap="none" spc="0" normalizeH="0" baseline="0" noProof="0" dirty="0">
                <a:ln>
                  <a:noFill/>
                </a:ln>
                <a:solidFill>
                  <a:schemeClr val="tx1"/>
                </a:solidFill>
                <a:effectLst/>
                <a:uLnTx/>
                <a:uFillTx/>
                <a:latin typeface="+mn-lt"/>
                <a:ea typeface="+mn-ea"/>
                <a:cs typeface="+mn-cs"/>
              </a:rPr>
              <a:t>and </a:t>
            </a:r>
            <a:r>
              <a:rPr kumimoji="0" lang="en-US" altLang="en-US" sz="2400" b="0" i="0" u="none" strike="noStrike" kern="1200" cap="none" spc="0" normalizeH="0" baseline="0" noProof="0" dirty="0">
                <a:ln>
                  <a:noFill/>
                </a:ln>
                <a:solidFill>
                  <a:srgbClr val="00B0F0"/>
                </a:solidFill>
                <a:effectLst/>
                <a:uLnTx/>
                <a:uFillTx/>
                <a:latin typeface="+mn-lt"/>
                <a:ea typeface="+mn-ea"/>
                <a:cs typeface="+mn-cs"/>
              </a:rPr>
              <a:t>build</a:t>
            </a:r>
            <a:r>
              <a:rPr kumimoji="0" lang="en-US" altLang="en-US" sz="2400" b="0" i="0" u="none" strike="noStrike" kern="1200" cap="none" spc="0" normalizeH="0" baseline="0" noProof="0" dirty="0">
                <a:ln>
                  <a:noFill/>
                </a:ln>
                <a:solidFill>
                  <a:srgbClr val="00B050"/>
                </a:solidFill>
                <a:effectLst/>
                <a:uLnTx/>
                <a:uFillTx/>
                <a:latin typeface="+mn-lt"/>
                <a:ea typeface="+mn-ea"/>
                <a:cs typeface="+mn-cs"/>
              </a:rPr>
              <a:t> </a:t>
            </a:r>
            <a:r>
              <a:rPr kumimoji="0" lang="en-US" altLang="en-US" sz="2400" b="0" i="0" u="none" strike="noStrike" kern="1200" cap="none" spc="0" normalizeH="0" baseline="0" noProof="0" dirty="0">
                <a:ln>
                  <a:noFill/>
                </a:ln>
                <a:solidFill>
                  <a:schemeClr val="tx1"/>
                </a:solidFill>
                <a:effectLst/>
                <a:uLnTx/>
                <a:uFillTx/>
                <a:latin typeface="+mn-lt"/>
                <a:ea typeface="+mn-ea"/>
                <a:cs typeface="+mn-cs"/>
              </a:rPr>
              <a:t>an</a:t>
            </a:r>
            <a:r>
              <a:rPr kumimoji="0" lang="en-US" altLang="en-US" sz="2400" b="0" i="0" u="none" strike="noStrike" kern="1200" cap="none" spc="0" normalizeH="0" baseline="0" noProof="0" dirty="0">
                <a:ln>
                  <a:noFill/>
                </a:ln>
                <a:solidFill>
                  <a:srgbClr val="00B050"/>
                </a:solidFill>
                <a:effectLst/>
                <a:uLnTx/>
                <a:uFillTx/>
                <a:latin typeface="+mn-lt"/>
                <a:ea typeface="+mn-ea"/>
                <a:cs typeface="+mn-cs"/>
              </a:rPr>
              <a:t> </a:t>
            </a:r>
            <a:r>
              <a:rPr kumimoji="0" lang="en-US" altLang="en-US" sz="2400" b="0" i="0" u="none" strike="noStrike" kern="1200" cap="none" spc="0" normalizeH="0" baseline="0" noProof="0" dirty="0">
                <a:ln>
                  <a:noFill/>
                </a:ln>
                <a:solidFill>
                  <a:srgbClr val="00B0F0"/>
                </a:solidFill>
                <a:effectLst/>
                <a:uLnTx/>
                <a:uFillTx/>
                <a:latin typeface="+mn-lt"/>
                <a:ea typeface="+mn-ea"/>
                <a:cs typeface="+mn-cs"/>
              </a:rPr>
              <a:t>equitable</a:t>
            </a:r>
            <a:r>
              <a:rPr kumimoji="0" lang="en-US" altLang="en-US" sz="2400" b="0" i="0" u="none" strike="noStrike" kern="1200" cap="none" spc="0" normalizeH="0" baseline="0" noProof="0" dirty="0">
                <a:ln>
                  <a:noFill/>
                </a:ln>
                <a:solidFill>
                  <a:srgbClr val="00B050"/>
                </a:solidFill>
                <a:effectLst/>
                <a:uLnTx/>
                <a:uFillTx/>
                <a:latin typeface="+mn-lt"/>
                <a:ea typeface="+mn-ea"/>
                <a:cs typeface="+mn-cs"/>
              </a:rPr>
              <a:t> </a:t>
            </a:r>
            <a:r>
              <a:rPr kumimoji="0" lang="en-US" altLang="en-US" sz="2400" b="0" i="0" u="none" strike="noStrike" kern="1200" cap="none" spc="0" normalizeH="0" baseline="0" noProof="0" dirty="0">
                <a:ln>
                  <a:noFill/>
                </a:ln>
                <a:solidFill>
                  <a:schemeClr val="tx1"/>
                </a:solidFill>
                <a:effectLst/>
                <a:uLnTx/>
                <a:uFillTx/>
                <a:latin typeface="+mn-lt"/>
                <a:ea typeface="+mn-ea"/>
                <a:cs typeface="+mn-cs"/>
              </a:rPr>
              <a:t>and</a:t>
            </a:r>
            <a:r>
              <a:rPr kumimoji="0" lang="en-US" altLang="en-US" sz="2400" b="0" i="0" u="none" strike="noStrike" kern="1200" cap="none" spc="0" normalizeH="0" baseline="0" noProof="0" dirty="0">
                <a:ln>
                  <a:noFill/>
                </a:ln>
                <a:solidFill>
                  <a:srgbClr val="00B050"/>
                </a:solidFill>
                <a:effectLst/>
                <a:uLnTx/>
                <a:uFillTx/>
                <a:latin typeface="+mn-lt"/>
                <a:ea typeface="+mn-ea"/>
                <a:cs typeface="+mn-cs"/>
              </a:rPr>
              <a:t> </a:t>
            </a:r>
            <a:r>
              <a:rPr kumimoji="0" lang="en-US" altLang="en-US" sz="2400" b="0" i="0" u="none" strike="noStrike" kern="1200" cap="none" spc="0" normalizeH="0" baseline="0" noProof="0" dirty="0">
                <a:ln>
                  <a:noFill/>
                </a:ln>
                <a:solidFill>
                  <a:srgbClr val="00B0F0"/>
                </a:solidFill>
                <a:effectLst/>
                <a:uLnTx/>
                <a:uFillTx/>
                <a:latin typeface="+mn-lt"/>
                <a:ea typeface="+mn-ea"/>
                <a:cs typeface="+mn-cs"/>
              </a:rPr>
              <a:t>dynamic society</a:t>
            </a:r>
            <a:r>
              <a:rPr kumimoji="0" lang="en-US" altLang="en-US" sz="2400" b="0" i="0" u="none" strike="noStrike" kern="1200" cap="none" spc="0" normalizeH="0" baseline="0" noProof="0" dirty="0">
                <a:ln>
                  <a:noFill/>
                </a:ln>
                <a:solidFill>
                  <a:schemeClr val="tx1"/>
                </a:solidFill>
                <a:effectLst/>
                <a:uLnTx/>
                <a:uFillTx/>
                <a:latin typeface="+mn-lt"/>
                <a:ea typeface="+mn-ea"/>
                <a:cs typeface="+mn-cs"/>
              </a:rPr>
              <a:t>. This language policy relates to one aspect of that commitment.  It attempts to guide institutional language practice so that it furthers equity, social development, and a respect for our multilingual heritage. </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endParaRPr kumimoji="0" lang="en-US" altLang="en-US" sz="6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endParaRPr kumimoji="0" lang="en-US" altLang="en-US" sz="6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endParaRPr kumimoji="0" lang="en-US" altLang="en-US" sz="6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endParaRPr kumimoji="0" lang="en-US" altLang="en-US" sz="6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endParaRPr kumimoji="0" lang="en-US" altLang="en-US" sz="6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endParaRPr kumimoji="0" lang="en-US" altLang="en-US" sz="6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endParaRPr kumimoji="0" lang="en-US" altLang="en-US" sz="6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endParaRPr kumimoji="0" lang="en-US" altLang="en-US" sz="6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endParaRPr kumimoji="0" lang="en-US" altLang="en-US" sz="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en-US" sz="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en-US" sz="6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endParaRPr kumimoji="0" lang="en-US" altLang="en-US" sz="6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endParaRPr kumimoji="0" lang="en-US" altLang="en-US" sz="6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endParaRPr kumimoji="0" lang="en-US" altLang="en-US" sz="6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endParaRPr kumimoji="0" lang="en-US" altLang="en-US" sz="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endParaRPr kumimoji="0" lang="en-US" altLang="en-US" sz="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endParaRPr kumimoji="0" lang="en-US" altLang="en-US" sz="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endParaRPr kumimoji="0" lang="en-US" altLang="en-US" sz="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endParaRPr kumimoji="0" lang="en-US" altLang="en-US" sz="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en-US" sz="600" b="0" i="0" u="none" strike="noStrike" kern="1200" cap="none" spc="0" normalizeH="0" baseline="0" noProof="0" dirty="0">
              <a:ln>
                <a:noFill/>
              </a:ln>
              <a:solidFill>
                <a:srgbClr val="C00000"/>
              </a:solidFill>
              <a:effectLst/>
              <a:uLnTx/>
              <a:uFillTx/>
              <a:latin typeface="+mn-lt"/>
              <a:ea typeface="+mn-ea"/>
              <a:cs typeface="+mn-cs"/>
            </a:endParaRPr>
          </a:p>
        </p:txBody>
      </p:sp>
      <p:pic>
        <p:nvPicPr>
          <p:cNvPr id="65539" name="Picture 1"/>
          <p:cNvPicPr>
            <a:picLocks noChangeAspect="1"/>
          </p:cNvPicPr>
          <p:nvPr/>
        </p:nvPicPr>
        <p:blipFill>
          <a:blip r:embed="rId2"/>
          <a:stretch>
            <a:fillRect/>
          </a:stretch>
        </p:blipFill>
        <p:spPr>
          <a:xfrm>
            <a:off x="4643438" y="4076700"/>
            <a:ext cx="2692400" cy="2016125"/>
          </a:xfrm>
          <a:prstGeom prst="rect">
            <a:avLst/>
          </a:prstGeom>
          <a:noFill/>
          <a:ln w="9525">
            <a:noFill/>
          </a:ln>
        </p:spPr>
      </p:pic>
      <p:sp>
        <p:nvSpPr>
          <p:cNvPr id="65540" name="Title 1"/>
          <p:cNvSpPr txBox="1"/>
          <p:nvPr/>
        </p:nvSpPr>
        <p:spPr>
          <a:xfrm>
            <a:off x="3635375" y="6237288"/>
            <a:ext cx="4752975" cy="196850"/>
          </a:xfrm>
          <a:prstGeom prst="rect">
            <a:avLst/>
          </a:prstGeom>
          <a:noFill/>
          <a:ln w="9525">
            <a:noFill/>
          </a:ln>
        </p:spPr>
        <p:txBody>
          <a:bodyPr anchor="ctr" anchorCtr="0"/>
          <a:lstStyle/>
          <a:p>
            <a:pPr eaLnBrk="1" hangingPunct="1"/>
            <a:r>
              <a:rPr lang="en-US" altLang="en-US" sz="1200">
                <a:latin typeface="Calibri" panose="020F0502020204030204" pitchFamily="34" charset="0"/>
              </a:rPr>
              <a:t>https://publichealthonline.gwu.edu/blog/equity-vs-equality/</a:t>
            </a:r>
          </a:p>
        </p:txBody>
      </p:sp>
      <p:sp>
        <p:nvSpPr>
          <p:cNvPr id="65541" name="TextBox 5"/>
          <p:cNvSpPr txBox="1"/>
          <p:nvPr/>
        </p:nvSpPr>
        <p:spPr>
          <a:xfrm>
            <a:off x="8523288" y="571500"/>
            <a:ext cx="464820" cy="398780"/>
          </a:xfrm>
          <a:prstGeom prst="rect">
            <a:avLst/>
          </a:prstGeom>
          <a:noFill/>
          <a:ln w="9525">
            <a:solidFill>
              <a:srgbClr val="00B0F0"/>
            </a:solidFill>
          </a:ln>
        </p:spPr>
        <p:txBody>
          <a:bodyPr wrap="none">
            <a:spAutoFit/>
          </a:bodyPr>
          <a:lstStyle/>
          <a:p>
            <a:pPr eaLnBrk="1" hangingPunct="1"/>
            <a:r>
              <a:rPr lang="en-US" altLang="x-none" sz="2000" b="1">
                <a:solidFill>
                  <a:srgbClr val="FF0000"/>
                </a:solidFill>
                <a:latin typeface="Arial" panose="020B0604020202020204" pitchFamily="34" charset="0"/>
              </a:rPr>
              <a:t>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763713" y="115888"/>
            <a:ext cx="6121400" cy="649288"/>
          </a:xfrm>
          <a:solidFill>
            <a:schemeClr val="bg2">
              <a:lumMod val="20000"/>
              <a:lumOff val="80000"/>
            </a:schemeClr>
          </a:solidFill>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600" b="0" i="0" u="none" strike="noStrike" kern="1200" cap="none" spc="0" normalizeH="0" baseline="0" noProof="0" dirty="0">
                <a:ln>
                  <a:noFill/>
                </a:ln>
                <a:solidFill>
                  <a:prstClr val="black"/>
                </a:solidFill>
                <a:effectLst/>
                <a:uLnTx/>
                <a:uFillTx/>
                <a:latin typeface="Calibri" panose="020F0502020204030204"/>
                <a:ea typeface="+mj-ea"/>
                <a:cs typeface="+mj-cs"/>
              </a:rPr>
              <a:t>UWC’s LP</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mj-ea"/>
                <a:cs typeface="+mj-cs"/>
              </a:rPr>
              <a:t>…Cont’d</a:t>
            </a:r>
            <a:endParaRPr kumimoji="0" lang="en-ZA" altLang="en-US" sz="3200" b="0" i="0" u="none" strike="noStrike" kern="0" cap="none" spc="0" normalizeH="0" baseline="0" noProof="0" dirty="0">
              <a:ln>
                <a:noFill/>
              </a:ln>
              <a:solidFill>
                <a:schemeClr val="tx2"/>
              </a:solidFill>
              <a:effectLst/>
              <a:uLnTx/>
              <a:uFillTx/>
              <a:latin typeface="+mj-lt"/>
              <a:ea typeface="+mj-ea"/>
              <a:cs typeface="+mj-cs"/>
            </a:endParaRPr>
          </a:p>
        </p:txBody>
      </p:sp>
      <p:sp>
        <p:nvSpPr>
          <p:cNvPr id="10243" name="Content Placeholder 2"/>
          <p:cNvSpPr>
            <a:spLocks noGrp="1"/>
          </p:cNvSpPr>
          <p:nvPr>
            <p:ph idx="1"/>
          </p:nvPr>
        </p:nvSpPr>
        <p:spPr>
          <a:xfrm>
            <a:off x="457200" y="908050"/>
            <a:ext cx="8229600" cy="5616575"/>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
              <a:defRPr/>
            </a:pPr>
            <a:r>
              <a:rPr kumimoji="0" lang="en-US" altLang="en-US" sz="2400" b="1" i="0" u="none" strike="noStrike" kern="0" cap="none" spc="0" normalizeH="0" baseline="0" noProof="0" dirty="0">
                <a:ln>
                  <a:noFill/>
                </a:ln>
                <a:solidFill>
                  <a:srgbClr val="C00000"/>
                </a:solidFill>
                <a:effectLst/>
                <a:uLnTx/>
                <a:uFillTx/>
                <a:latin typeface="Calibri" panose="020F0502020204030204" pitchFamily="34" charset="0"/>
                <a:ea typeface="+mn-ea"/>
                <a:cs typeface="+mn-cs"/>
              </a:rPr>
              <a:t> </a:t>
            </a:r>
            <a:r>
              <a:rPr kumimoji="0" lang="en-US" altLang="en-US" sz="2000" b="1" i="0" u="none" strike="noStrike" kern="0" cap="none" spc="0" normalizeH="0" baseline="0" noProof="0" dirty="0">
                <a:ln>
                  <a:noFill/>
                </a:ln>
                <a:solidFill>
                  <a:srgbClr val="C00000"/>
                </a:solidFill>
                <a:effectLst/>
                <a:uLnTx/>
                <a:uFillTx/>
                <a:latin typeface="+mn-lt"/>
                <a:ea typeface="+mn-ea"/>
                <a:cs typeface="+mn-cs"/>
              </a:rPr>
              <a:t>UWC’s official languages</a:t>
            </a:r>
            <a:r>
              <a:rPr kumimoji="0" lang="en-US" altLang="en-US" sz="2000" b="0" i="0" u="none" strike="noStrike" kern="0" cap="none" spc="0" normalizeH="0" baseline="0" noProof="0" dirty="0">
                <a:ln>
                  <a:noFill/>
                </a:ln>
                <a:solidFill>
                  <a:srgbClr val="C00000"/>
                </a:solidFill>
                <a:effectLst/>
                <a:uLnTx/>
                <a:uFillTx/>
                <a:latin typeface="+mn-lt"/>
                <a:ea typeface="+mn-ea"/>
                <a:cs typeface="+mn-cs"/>
              </a:rPr>
              <a:t>: </a:t>
            </a:r>
            <a:r>
              <a:rPr kumimoji="0" lang="en-US" altLang="en-US" sz="2000" b="0" i="0" u="none" strike="noStrike" kern="0" cap="none" spc="0" normalizeH="0" baseline="0" noProof="0" dirty="0">
                <a:ln>
                  <a:noFill/>
                </a:ln>
                <a:solidFill>
                  <a:schemeClr val="tx1"/>
                </a:solidFill>
                <a:effectLst/>
                <a:uLnTx/>
                <a:uFillTx/>
                <a:latin typeface="+mn-lt"/>
                <a:ea typeface="+mn-ea"/>
                <a:cs typeface="+mn-cs"/>
              </a:rPr>
              <a:t>Afrikaans, English and isiXhosa</a:t>
            </a:r>
            <a:endParaRPr kumimoji="0" lang="en-US" altLang="en-US" sz="2000" b="1" i="0" u="none" strike="noStrike" kern="0" cap="none" spc="0" normalizeH="0" baseline="0" noProof="0" dirty="0">
              <a:ln>
                <a:noFill/>
              </a:ln>
              <a:solidFill>
                <a:schemeClr val="tx1"/>
              </a:solidFill>
              <a:effectLst/>
              <a:uLnTx/>
              <a:uFillTx/>
              <a:latin typeface="Calibri" panose="020F0502020204030204"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
              <a:defRPr/>
            </a:pPr>
            <a:r>
              <a:rPr kumimoji="0" lang="en-US" altLang="en-US" sz="2400" b="1" i="0" u="none" strike="noStrike" kern="0" cap="none" spc="0" normalizeH="0" baseline="0" noProof="0" dirty="0">
                <a:ln>
                  <a:noFill/>
                </a:ln>
                <a:solidFill>
                  <a:srgbClr val="C00000"/>
                </a:solidFill>
                <a:effectLst/>
                <a:uLnTx/>
                <a:uFillTx/>
                <a:latin typeface="Calibri" panose="020F0502020204030204" pitchFamily="34" charset="0"/>
                <a:ea typeface="+mn-ea"/>
                <a:cs typeface="+mn-cs"/>
              </a:rPr>
              <a:t>Policy provisions in 5 </a:t>
            </a:r>
            <a:r>
              <a:rPr kumimoji="0" lang="en-US" altLang="en-US" sz="2400" b="1" i="0" u="none" strike="noStrike" kern="0" cap="none" spc="0" normalizeH="0" baseline="0" noProof="0" dirty="0">
                <a:ln>
                  <a:noFill/>
                </a:ln>
                <a:solidFill>
                  <a:schemeClr val="tx1"/>
                </a:solidFill>
                <a:effectLst/>
                <a:uLnTx/>
                <a:uFillTx/>
                <a:latin typeface="Calibri" panose="020F0502020204030204" pitchFamily="34" charset="0"/>
                <a:ea typeface="+mn-ea"/>
                <a:cs typeface="+mn-cs"/>
              </a:rPr>
              <a:t>major</a:t>
            </a:r>
            <a:r>
              <a:rPr kumimoji="0" lang="en-US" altLang="en-US" sz="2400" b="1" i="0" u="none" strike="noStrike" kern="0" cap="none" spc="0" normalizeH="0" baseline="0" noProof="0" dirty="0">
                <a:ln>
                  <a:noFill/>
                </a:ln>
                <a:solidFill>
                  <a:srgbClr val="C00000"/>
                </a:solidFill>
                <a:effectLst/>
                <a:uLnTx/>
                <a:uFillTx/>
                <a:latin typeface="Calibri" panose="020F0502020204030204" pitchFamily="34" charset="0"/>
                <a:ea typeface="+mn-ea"/>
                <a:cs typeface="+mn-cs"/>
              </a:rPr>
              <a:t> areas</a:t>
            </a:r>
            <a:endParaRPr kumimoji="0" lang="en-GB" altLang="en-US" sz="100" b="1" i="0" u="none" strike="noStrike" kern="0" cap="none" spc="0" normalizeH="0" baseline="0" noProof="0" dirty="0">
              <a:ln>
                <a:noFill/>
              </a:ln>
              <a:solidFill>
                <a:srgbClr val="000000"/>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GB" altLang="en-US" sz="200" b="1" i="0" u="none" strike="noStrike" kern="0" cap="none" spc="0" normalizeH="0" baseline="0" noProof="0" dirty="0">
              <a:ln>
                <a:noFill/>
              </a:ln>
              <a:solidFill>
                <a:srgbClr val="000000"/>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GB" altLang="en-US" sz="200" b="1" i="0" u="none" strike="noStrike" kern="0" cap="none" spc="0" normalizeH="0" baseline="0" noProof="0" dirty="0">
              <a:ln>
                <a:noFill/>
              </a:ln>
              <a:solidFill>
                <a:srgbClr val="000000"/>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GB" altLang="en-US" sz="200" b="1" i="0" u="none" strike="noStrike" kern="0" cap="none" spc="0" normalizeH="0" baseline="0" noProof="0" dirty="0">
              <a:ln>
                <a:noFill/>
              </a:ln>
              <a:solidFill>
                <a:srgbClr val="000000"/>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GB" altLang="en-US" sz="200" b="1" i="0" u="none" strike="noStrike" kern="0" cap="none" spc="0" normalizeH="0" baseline="0" noProof="0" dirty="0">
              <a:ln>
                <a:noFill/>
              </a:ln>
              <a:solidFill>
                <a:srgbClr val="000000"/>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GB" altLang="en-US" sz="200" b="1" i="0" u="none" strike="noStrike" kern="0" cap="none" spc="0" normalizeH="0" baseline="0" noProof="0" dirty="0">
              <a:ln>
                <a:noFill/>
              </a:ln>
              <a:solidFill>
                <a:srgbClr val="000000"/>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AutoNum type="romanLcPeriod"/>
              <a:defRPr/>
            </a:pPr>
            <a:r>
              <a:rPr kumimoji="0" lang="en-GB" altLang="en-US" sz="2000" b="1" i="0" u="none" strike="noStrike" kern="0" cap="none" spc="0" normalizeH="0" baseline="0" noProof="0" dirty="0">
                <a:ln>
                  <a:noFill/>
                </a:ln>
                <a:solidFill>
                  <a:srgbClr val="000000"/>
                </a:solidFill>
                <a:effectLst/>
                <a:uLnTx/>
                <a:uFillTx/>
                <a:latin typeface="+mn-lt"/>
                <a:ea typeface="+mn-ea"/>
                <a:cs typeface="+mn-cs"/>
              </a:rPr>
              <a:t>Languages of Teaching, Learning and Assessment</a:t>
            </a:r>
          </a:p>
          <a:p>
            <a:pPr marL="809625" marR="0" lvl="0" indent="-257175"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en-GB" altLang="en-US" sz="1900" b="0" i="1" u="none" strike="noStrike" kern="0" cap="none" spc="0" normalizeH="0" baseline="0" noProof="0" dirty="0">
                <a:ln>
                  <a:noFill/>
                </a:ln>
                <a:solidFill>
                  <a:srgbClr val="000000"/>
                </a:solidFill>
                <a:effectLst/>
                <a:uLnTx/>
                <a:uFillTx/>
                <a:latin typeface="+mn-lt"/>
                <a:ea typeface="+mn-ea"/>
                <a:cs typeface="+mn-cs"/>
              </a:rPr>
              <a:t>Languages used in lectures, tutorials and </a:t>
            </a:r>
            <a:r>
              <a:rPr kumimoji="0" lang="en-GB" altLang="en-US" sz="1900" b="0" i="1" u="none" strike="noStrike" kern="0" cap="none" spc="0" normalizeH="0" baseline="0" noProof="0" dirty="0" err="1">
                <a:ln>
                  <a:noFill/>
                </a:ln>
                <a:solidFill>
                  <a:srgbClr val="000000"/>
                </a:solidFill>
                <a:effectLst/>
                <a:uLnTx/>
                <a:uFillTx/>
                <a:latin typeface="+mn-lt"/>
                <a:ea typeface="+mn-ea"/>
                <a:cs typeface="+mn-cs"/>
              </a:rPr>
              <a:t>practicals</a:t>
            </a:r>
            <a:endParaRPr kumimoji="0" lang="en-GB" altLang="en-US" sz="1900" b="0" i="1" u="none" strike="noStrike" kern="0" cap="none" spc="0" normalizeH="0" baseline="0" noProof="0" dirty="0">
              <a:ln>
                <a:noFill/>
              </a:ln>
              <a:solidFill>
                <a:srgbClr val="000000"/>
              </a:solidFill>
              <a:effectLst/>
              <a:uLnTx/>
              <a:uFillTx/>
              <a:latin typeface="+mn-lt"/>
              <a:ea typeface="+mn-ea"/>
              <a:cs typeface="+mn-cs"/>
            </a:endParaRPr>
          </a:p>
          <a:p>
            <a:pPr marL="809625" marR="0" lvl="0" indent="-257175"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en-GB" altLang="en-US" sz="1900" b="0" i="1" u="none" strike="noStrike" kern="0" cap="none" spc="0" normalizeH="0" baseline="0" noProof="0" dirty="0">
                <a:ln>
                  <a:noFill/>
                </a:ln>
                <a:solidFill>
                  <a:srgbClr val="000000"/>
                </a:solidFill>
                <a:effectLst/>
                <a:uLnTx/>
                <a:uFillTx/>
                <a:latin typeface="+mn-lt"/>
                <a:ea typeface="+mn-ea"/>
                <a:cs typeface="+mn-cs"/>
              </a:rPr>
              <a:t>Languages used in the setting of tasks, assignments, tests  and examinations </a:t>
            </a:r>
            <a:endParaRPr kumimoji="0" lang="en-ZA" altLang="en-US" sz="1900" b="0" i="1" u="none" strike="noStrike" kern="0" cap="none" spc="0" normalizeH="0" baseline="0" noProof="0" dirty="0">
              <a:ln>
                <a:noFill/>
              </a:ln>
              <a:solidFill>
                <a:srgbClr val="000000"/>
              </a:solidFill>
              <a:effectLst/>
              <a:uLnTx/>
              <a:uFillTx/>
              <a:latin typeface="+mn-lt"/>
              <a:ea typeface="+mn-ea"/>
              <a:cs typeface="+mn-cs"/>
            </a:endParaRPr>
          </a:p>
          <a:p>
            <a:pPr marL="809625" marR="0" lvl="0" indent="-257175"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en-GB" altLang="en-US" sz="1900" b="0" i="1" u="none" strike="noStrike" kern="0" cap="none" spc="0" normalizeH="0" baseline="0" noProof="0" dirty="0">
                <a:ln>
                  <a:noFill/>
                </a:ln>
                <a:solidFill>
                  <a:srgbClr val="000000"/>
                </a:solidFill>
                <a:effectLst/>
                <a:uLnTx/>
                <a:uFillTx/>
                <a:latin typeface="+mn-lt"/>
                <a:ea typeface="+mn-ea"/>
                <a:cs typeface="+mn-cs"/>
              </a:rPr>
              <a:t>Languages used in writing tasks, assignments, tests and examinations</a:t>
            </a:r>
          </a:p>
          <a:p>
            <a:pPr marL="809625" marR="0" lvl="0" indent="-257175"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en-GB" altLang="en-US" sz="1900" b="0" i="1" u="none" strike="noStrike" kern="0" cap="none" spc="0" normalizeH="0" baseline="0" noProof="0" dirty="0">
                <a:ln>
                  <a:noFill/>
                </a:ln>
                <a:solidFill>
                  <a:srgbClr val="000000"/>
                </a:solidFill>
                <a:effectLst/>
                <a:uLnTx/>
                <a:uFillTx/>
                <a:latin typeface="+mn-lt"/>
                <a:ea typeface="+mn-ea"/>
                <a:cs typeface="+mn-cs"/>
              </a:rPr>
              <a:t>Languages in which texts are available</a:t>
            </a:r>
          </a:p>
          <a:p>
            <a:pPr marL="809625" marR="0" lvl="0" indent="-257175"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en-GB" altLang="en-US" sz="1900" b="0" i="1" u="none" strike="noStrike" kern="0" cap="none" spc="0" normalizeH="0" baseline="0" noProof="0" dirty="0">
                <a:ln>
                  <a:noFill/>
                </a:ln>
                <a:solidFill>
                  <a:schemeClr val="tx1"/>
                </a:solidFill>
                <a:effectLst/>
                <a:uLnTx/>
                <a:uFillTx/>
                <a:latin typeface="+mn-lt"/>
                <a:ea typeface="+mn-ea"/>
                <a:cs typeface="+mn-cs"/>
              </a:rPr>
              <a:t>Languages students use in self-directed learning processes and activities</a:t>
            </a:r>
            <a:endParaRPr kumimoji="0" lang="en-GB" altLang="en-US" sz="1900" b="1" i="1"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defRPr/>
            </a:pPr>
            <a:r>
              <a:rPr kumimoji="0" lang="en-GB" altLang="en-US" sz="2000" b="1" i="0" u="none" strike="noStrike" kern="0" cap="none" spc="0" normalizeH="0" baseline="0" noProof="0" dirty="0">
                <a:ln>
                  <a:noFill/>
                </a:ln>
                <a:solidFill>
                  <a:schemeClr val="tx1"/>
                </a:solidFill>
                <a:effectLst/>
                <a:uLnTx/>
                <a:uFillTx/>
                <a:latin typeface="+mn-lt"/>
                <a:ea typeface="+mn-ea"/>
                <a:cs typeface="+mn-cs"/>
              </a:rPr>
              <a:t>ii. Access to Academic and Professional Discourse</a:t>
            </a:r>
          </a:p>
          <a:p>
            <a:pPr marL="342900" marR="0" lvl="0" indent="-342900" algn="l" defTabSz="914400" rtl="0" eaLnBrk="0" fontAlgn="base" latinLnBrk="0" hangingPunct="0">
              <a:lnSpc>
                <a:spcPct val="100000"/>
              </a:lnSpc>
              <a:spcBef>
                <a:spcPct val="20000"/>
              </a:spcBef>
              <a:spcAft>
                <a:spcPct val="0"/>
              </a:spcAft>
              <a:buClrTx/>
              <a:buSzTx/>
              <a:buFontTx/>
              <a:buNone/>
              <a:defRPr/>
            </a:pPr>
            <a:r>
              <a:rPr kumimoji="0" lang="en-ZA" altLang="en-US" sz="2000" b="1" i="0" u="none" strike="noStrike" kern="0" cap="none" spc="0" normalizeH="0" baseline="0" noProof="0" dirty="0">
                <a:ln>
                  <a:noFill/>
                </a:ln>
                <a:solidFill>
                  <a:schemeClr val="tx1"/>
                </a:solidFill>
                <a:effectLst/>
                <a:uLnTx/>
                <a:uFillTx/>
                <a:latin typeface="+mn-lt"/>
                <a:ea typeface="+mn-ea"/>
                <a:cs typeface="+mn-cs"/>
              </a:rPr>
              <a:t>iii. Promoting Multilingualism</a:t>
            </a:r>
          </a:p>
          <a:p>
            <a:pPr marL="342900" marR="0" lvl="0" indent="-342900" algn="l" defTabSz="914400" rtl="0" eaLnBrk="0" fontAlgn="base" latinLnBrk="0" hangingPunct="0">
              <a:lnSpc>
                <a:spcPct val="100000"/>
              </a:lnSpc>
              <a:spcBef>
                <a:spcPct val="20000"/>
              </a:spcBef>
              <a:spcAft>
                <a:spcPct val="0"/>
              </a:spcAft>
              <a:buClrTx/>
              <a:buSzTx/>
              <a:buFontTx/>
              <a:buNone/>
              <a:defRPr/>
            </a:pPr>
            <a:r>
              <a:rPr kumimoji="0" lang="en-ZA" altLang="en-US" sz="2000" b="1" i="0" u="none" strike="noStrike" kern="0" cap="none" spc="0" normalizeH="0" baseline="0" noProof="0" dirty="0">
                <a:ln>
                  <a:noFill/>
                </a:ln>
                <a:solidFill>
                  <a:schemeClr val="tx1"/>
                </a:solidFill>
                <a:effectLst/>
                <a:uLnTx/>
                <a:uFillTx/>
                <a:latin typeface="+mn-lt"/>
                <a:ea typeface="+mn-ea"/>
                <a:cs typeface="+mn-cs"/>
              </a:rPr>
              <a:t>iv. </a:t>
            </a:r>
            <a:r>
              <a:rPr kumimoji="0" lang="en-GB" altLang="en-US" sz="2000" b="1" i="0" u="none" strike="noStrike" kern="0" cap="none" spc="0" normalizeH="0" baseline="0" noProof="0" dirty="0">
                <a:ln>
                  <a:noFill/>
                </a:ln>
                <a:solidFill>
                  <a:schemeClr val="tx1"/>
                </a:solidFill>
                <a:effectLst/>
                <a:uLnTx/>
                <a:uFillTx/>
                <a:latin typeface="+mn-lt"/>
                <a:ea typeface="+mn-ea"/>
                <a:cs typeface="+mn-cs"/>
              </a:rPr>
              <a:t>Languages of Internal Communication</a:t>
            </a:r>
          </a:p>
          <a:p>
            <a:pPr marL="342900" marR="0" lvl="0" indent="-342900" algn="l" defTabSz="914400" rtl="0" eaLnBrk="0" fontAlgn="base" latinLnBrk="0" hangingPunct="0">
              <a:lnSpc>
                <a:spcPct val="100000"/>
              </a:lnSpc>
              <a:spcBef>
                <a:spcPct val="20000"/>
              </a:spcBef>
              <a:spcAft>
                <a:spcPct val="0"/>
              </a:spcAft>
              <a:buClrTx/>
              <a:buSzTx/>
              <a:buFontTx/>
              <a:buNone/>
              <a:defRPr/>
            </a:pPr>
            <a:r>
              <a:rPr kumimoji="0" lang="en-ZA" altLang="en-US" sz="2000" b="1" i="0" u="none" strike="noStrike" kern="0" cap="none" spc="0" normalizeH="0" baseline="0" noProof="0" dirty="0">
                <a:ln>
                  <a:noFill/>
                </a:ln>
                <a:solidFill>
                  <a:schemeClr val="tx1"/>
                </a:solidFill>
                <a:effectLst/>
                <a:uLnTx/>
                <a:uFillTx/>
                <a:latin typeface="+mn-lt"/>
                <a:ea typeface="+mn-ea"/>
                <a:cs typeface="+mn-cs"/>
              </a:rPr>
              <a:t>v. Language of External Communication</a:t>
            </a:r>
            <a:br>
              <a:rPr kumimoji="0" lang="en-ZA" altLang="en-US" sz="2000" b="1" i="0" u="none" strike="noStrike" kern="0" cap="none" spc="0" normalizeH="0" baseline="0" noProof="0" dirty="0">
                <a:ln>
                  <a:noFill/>
                </a:ln>
                <a:solidFill>
                  <a:schemeClr val="tx1"/>
                </a:solidFill>
                <a:effectLst/>
                <a:uLnTx/>
                <a:uFillTx/>
                <a:latin typeface="+mn-lt"/>
                <a:ea typeface="+mn-ea"/>
                <a:cs typeface="+mn-cs"/>
              </a:rPr>
            </a:br>
            <a:endParaRPr kumimoji="0" lang="en-GB" altLang="en-US" sz="2400" b="1" i="1" u="none" strike="noStrike" kern="0" cap="none" spc="0" normalizeH="0" baseline="0" noProof="0" dirty="0">
              <a:ln>
                <a:noFill/>
              </a:ln>
              <a:solidFill>
                <a:srgbClr val="000000"/>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GB" altLang="en-US" sz="1800" b="1" i="1"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ZA" altLang="en-US" sz="1800" b="1" i="1"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ZA" altLang="en-US" sz="1600" b="0" i="0" u="none" strike="noStrike" kern="0" cap="none" spc="0" normalizeH="0" baseline="0" noProof="0" dirty="0">
              <a:ln>
                <a:noFill/>
              </a:ln>
              <a:solidFill>
                <a:schemeClr val="tx1"/>
              </a:solidFill>
              <a:effectLst/>
              <a:uLnTx/>
              <a:uFillTx/>
              <a:latin typeface="+mn-lt"/>
              <a:ea typeface="+mn-ea"/>
              <a:cs typeface="+mn-cs"/>
            </a:endParaRPr>
          </a:p>
        </p:txBody>
      </p:sp>
      <p:sp>
        <p:nvSpPr>
          <p:cNvPr id="66563" name="TextBox 3"/>
          <p:cNvSpPr txBox="1"/>
          <p:nvPr/>
        </p:nvSpPr>
        <p:spPr>
          <a:xfrm>
            <a:off x="8459788" y="404495"/>
            <a:ext cx="464820" cy="398780"/>
          </a:xfrm>
          <a:prstGeom prst="rect">
            <a:avLst/>
          </a:prstGeom>
          <a:noFill/>
          <a:ln w="9525">
            <a:solidFill>
              <a:srgbClr val="00B0F0"/>
            </a:solidFill>
          </a:ln>
        </p:spPr>
        <p:txBody>
          <a:bodyPr wrap="none">
            <a:spAutoFit/>
          </a:bodyPr>
          <a:lstStyle/>
          <a:p>
            <a:pPr eaLnBrk="1" hangingPunct="1"/>
            <a:r>
              <a:rPr lang="en-US" altLang="x-none" sz="2000" b="1">
                <a:solidFill>
                  <a:srgbClr val="FF0000"/>
                </a:solidFill>
                <a:latin typeface="Arial" panose="020B0604020202020204" pitchFamily="34" charset="0"/>
              </a:rPr>
              <a:t>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7" end="7"/>
                                            </p:txEl>
                                          </p:spTgt>
                                        </p:tgtEl>
                                        <p:attrNameLst>
                                          <p:attrName>style.visibility</p:attrName>
                                        </p:attrNameLst>
                                      </p:cBhvr>
                                      <p:to>
                                        <p:strVal val="visible"/>
                                      </p:to>
                                    </p:set>
                                    <p:anim calcmode="lin" valueType="num">
                                      <p:cBhvr additive="base">
                                        <p:cTn id="19" dur="500" fill="hold"/>
                                        <p:tgtEl>
                                          <p:spTgt spid="1024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3">
                                            <p:txEl>
                                              <p:pRg st="8" end="8"/>
                                            </p:txEl>
                                          </p:spTgt>
                                        </p:tgtEl>
                                        <p:attrNameLst>
                                          <p:attrName>style.visibility</p:attrName>
                                        </p:attrNameLst>
                                      </p:cBhvr>
                                      <p:to>
                                        <p:strVal val="visible"/>
                                      </p:to>
                                    </p:set>
                                    <p:anim calcmode="lin" valueType="num">
                                      <p:cBhvr additive="base">
                                        <p:cTn id="25" dur="500" fill="hold"/>
                                        <p:tgtEl>
                                          <p:spTgt spid="1024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243">
                                            <p:txEl>
                                              <p:pRg st="9" end="9"/>
                                            </p:txEl>
                                          </p:spTgt>
                                        </p:tgtEl>
                                        <p:attrNameLst>
                                          <p:attrName>style.visibility</p:attrName>
                                        </p:attrNameLst>
                                      </p:cBhvr>
                                      <p:to>
                                        <p:strVal val="visible"/>
                                      </p:to>
                                    </p:set>
                                    <p:anim calcmode="lin" valueType="num">
                                      <p:cBhvr additive="base">
                                        <p:cTn id="31" dur="500" fill="hold"/>
                                        <p:tgtEl>
                                          <p:spTgt spid="1024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243">
                                            <p:txEl>
                                              <p:pRg st="10" end="10"/>
                                            </p:txEl>
                                          </p:spTgt>
                                        </p:tgtEl>
                                        <p:attrNameLst>
                                          <p:attrName>style.visibility</p:attrName>
                                        </p:attrNameLst>
                                      </p:cBhvr>
                                      <p:to>
                                        <p:strVal val="visible"/>
                                      </p:to>
                                    </p:set>
                                    <p:anim calcmode="lin" valueType="num">
                                      <p:cBhvr additive="base">
                                        <p:cTn id="37" dur="500" fill="hold"/>
                                        <p:tgtEl>
                                          <p:spTgt spid="1024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24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243">
                                            <p:txEl>
                                              <p:pRg st="11" end="11"/>
                                            </p:txEl>
                                          </p:spTgt>
                                        </p:tgtEl>
                                        <p:attrNameLst>
                                          <p:attrName>style.visibility</p:attrName>
                                        </p:attrNameLst>
                                      </p:cBhvr>
                                      <p:to>
                                        <p:strVal val="visible"/>
                                      </p:to>
                                    </p:set>
                                    <p:anim calcmode="lin" valueType="num">
                                      <p:cBhvr additive="base">
                                        <p:cTn id="43" dur="500" fill="hold"/>
                                        <p:tgtEl>
                                          <p:spTgt spid="1024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24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243">
                                            <p:txEl>
                                              <p:pRg st="12" end="12"/>
                                            </p:txEl>
                                          </p:spTgt>
                                        </p:tgtEl>
                                        <p:attrNameLst>
                                          <p:attrName>style.visibility</p:attrName>
                                        </p:attrNameLst>
                                      </p:cBhvr>
                                      <p:to>
                                        <p:strVal val="visible"/>
                                      </p:to>
                                    </p:set>
                                    <p:anim calcmode="lin" valueType="num">
                                      <p:cBhvr additive="base">
                                        <p:cTn id="49" dur="500" fill="hold"/>
                                        <p:tgtEl>
                                          <p:spTgt spid="10243">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24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243">
                                            <p:txEl>
                                              <p:pRg st="13" end="13"/>
                                            </p:txEl>
                                          </p:spTgt>
                                        </p:tgtEl>
                                        <p:attrNameLst>
                                          <p:attrName>style.visibility</p:attrName>
                                        </p:attrNameLst>
                                      </p:cBhvr>
                                      <p:to>
                                        <p:strVal val="visible"/>
                                      </p:to>
                                    </p:set>
                                    <p:anim calcmode="lin" valueType="num">
                                      <p:cBhvr additive="base">
                                        <p:cTn id="55" dur="500" fill="hold"/>
                                        <p:tgtEl>
                                          <p:spTgt spid="10243">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24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243">
                                            <p:txEl>
                                              <p:pRg st="14" end="14"/>
                                            </p:txEl>
                                          </p:spTgt>
                                        </p:tgtEl>
                                        <p:attrNameLst>
                                          <p:attrName>style.visibility</p:attrName>
                                        </p:attrNameLst>
                                      </p:cBhvr>
                                      <p:to>
                                        <p:strVal val="visible"/>
                                      </p:to>
                                    </p:set>
                                    <p:anim calcmode="lin" valueType="num">
                                      <p:cBhvr additive="base">
                                        <p:cTn id="61" dur="500" fill="hold"/>
                                        <p:tgtEl>
                                          <p:spTgt spid="10243">
                                            <p:txEl>
                                              <p:pRg st="14" end="1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24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243">
                                            <p:txEl>
                                              <p:pRg st="15" end="15"/>
                                            </p:txEl>
                                          </p:spTgt>
                                        </p:tgtEl>
                                        <p:attrNameLst>
                                          <p:attrName>style.visibility</p:attrName>
                                        </p:attrNameLst>
                                      </p:cBhvr>
                                      <p:to>
                                        <p:strVal val="visible"/>
                                      </p:to>
                                    </p:set>
                                    <p:anim calcmode="lin" valueType="num">
                                      <p:cBhvr additive="base">
                                        <p:cTn id="67" dur="500" fill="hold"/>
                                        <p:tgtEl>
                                          <p:spTgt spid="10243">
                                            <p:txEl>
                                              <p:pRg st="15" end="1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024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0243">
                                            <p:txEl>
                                              <p:pRg st="16" end="16"/>
                                            </p:txEl>
                                          </p:spTgt>
                                        </p:tgtEl>
                                        <p:attrNameLst>
                                          <p:attrName>style.visibility</p:attrName>
                                        </p:attrNameLst>
                                      </p:cBhvr>
                                      <p:to>
                                        <p:strVal val="visible"/>
                                      </p:to>
                                    </p:set>
                                    <p:anim calcmode="lin" valueType="num">
                                      <p:cBhvr additive="base">
                                        <p:cTn id="73" dur="500" fill="hold"/>
                                        <p:tgtEl>
                                          <p:spTgt spid="10243">
                                            <p:txEl>
                                              <p:pRg st="16" end="1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024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683260" y="260350"/>
            <a:ext cx="6908800" cy="922020"/>
          </a:xfrm>
          <a:solidFill>
            <a:schemeClr val="bg2">
              <a:lumMod val="20000"/>
              <a:lumOff val="80000"/>
            </a:schemeClr>
          </a:solidFill>
        </p:spPr>
        <p:txBody>
          <a:bodyPr vert="horz" wrap="square" lIns="91440" tIns="45720" rIns="91440" bIns="45720" anchor="ctr" anchorCtr="0"/>
          <a:lstStyle/>
          <a:p>
            <a:r>
              <a:rPr lang="en-ZA" altLang="en-US" sz="2800" dirty="0"/>
              <a:t>UWC LP: </a:t>
            </a:r>
            <a:r>
              <a:rPr lang="en-GB" altLang="en-US" sz="2800" b="1" dirty="0"/>
              <a:t>Languages of Teaching, </a:t>
            </a:r>
            <a:br>
              <a:rPr lang="en-GB" altLang="en-US" sz="2800" b="1" dirty="0"/>
            </a:br>
            <a:r>
              <a:rPr lang="en-GB" altLang="en-US" sz="2800" b="1" dirty="0"/>
              <a:t>Learning and Assessment</a:t>
            </a:r>
            <a:endParaRPr lang="en-ZA" altLang="en-US" sz="2800" dirty="0"/>
          </a:p>
        </p:txBody>
      </p:sp>
      <p:sp>
        <p:nvSpPr>
          <p:cNvPr id="10243" name="Content Placeholder 2"/>
          <p:cNvSpPr>
            <a:spLocks noGrp="1"/>
          </p:cNvSpPr>
          <p:nvPr>
            <p:ph idx="1"/>
          </p:nvPr>
        </p:nvSpPr>
        <p:spPr>
          <a:xfrm>
            <a:off x="457200" y="1341438"/>
            <a:ext cx="8229600" cy="525621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GB" altLang="en-US" sz="2000" b="1" i="1" u="none" strike="noStrike" kern="0" cap="none" spc="0" normalizeH="0" baseline="0" noProof="0" dirty="0">
                <a:ln>
                  <a:noFill/>
                </a:ln>
                <a:solidFill>
                  <a:schemeClr val="tx1"/>
                </a:solidFill>
                <a:effectLst/>
                <a:uLnTx/>
                <a:uFillTx/>
                <a:latin typeface="+mn-lt"/>
                <a:ea typeface="+mn-ea"/>
                <a:cs typeface="+mn-cs"/>
              </a:rPr>
              <a:t>Languages used in lectures, tutorials and </a:t>
            </a:r>
            <a:r>
              <a:rPr kumimoji="0" lang="en-GB" altLang="en-US" sz="2000" b="1" i="1" u="none" strike="noStrike" kern="0" cap="none" spc="0" normalizeH="0" baseline="0" noProof="0" dirty="0" err="1">
                <a:ln>
                  <a:noFill/>
                </a:ln>
                <a:solidFill>
                  <a:schemeClr val="tx1"/>
                </a:solidFill>
                <a:effectLst/>
                <a:uLnTx/>
                <a:uFillTx/>
                <a:latin typeface="+mn-lt"/>
                <a:ea typeface="+mn-ea"/>
                <a:cs typeface="+mn-cs"/>
              </a:rPr>
              <a:t>practicals</a:t>
            </a:r>
            <a:endParaRPr kumimoji="0" lang="en-ZA" altLang="en-US" sz="2000" b="1" i="1"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GB" altLang="en-US" sz="100" b="0" i="0" u="none" strike="noStrike" kern="0" cap="none" spc="0" normalizeH="0" baseline="0" noProof="0" dirty="0">
              <a:ln>
                <a:noFill/>
              </a:ln>
              <a:solidFill>
                <a:schemeClr val="tx1"/>
              </a:solidFill>
              <a:effectLst/>
              <a:uLnTx/>
              <a:uFillTx/>
              <a:latin typeface="+mn-lt"/>
              <a:ea typeface="+mn-ea"/>
              <a:cs typeface="+mn-cs"/>
            </a:endParaRPr>
          </a:p>
          <a:p>
            <a:pPr marL="355600" marR="0" lvl="0" indent="0" algn="l" defTabSz="914400" rtl="0" eaLnBrk="0" fontAlgn="base" latinLnBrk="0" hangingPunct="0">
              <a:lnSpc>
                <a:spcPct val="100000"/>
              </a:lnSpc>
              <a:spcBef>
                <a:spcPct val="20000"/>
              </a:spcBef>
              <a:spcAft>
                <a:spcPct val="0"/>
              </a:spcAft>
              <a:buClrTx/>
              <a:buSzTx/>
              <a:buFontTx/>
              <a:buNone/>
              <a:defRPr/>
            </a:pPr>
            <a:r>
              <a:rPr kumimoji="0" lang="en-GB" altLang="en-US" sz="1800" b="0" i="0" u="none" strike="noStrike" kern="0" cap="none" spc="0" normalizeH="0" baseline="0" noProof="0" dirty="0">
                <a:ln>
                  <a:noFill/>
                </a:ln>
                <a:solidFill>
                  <a:schemeClr val="tx1"/>
                </a:solidFill>
                <a:effectLst/>
                <a:uLnTx/>
                <a:uFillTx/>
                <a:latin typeface="+mn-lt"/>
                <a:ea typeface="+mn-ea"/>
                <a:cs typeface="+mn-cs"/>
              </a:rPr>
              <a:t>Lectures, tutorials and </a:t>
            </a:r>
            <a:r>
              <a:rPr kumimoji="0" lang="en-GB" altLang="en-US" sz="1800" b="0" i="0" u="none" strike="noStrike" kern="0" cap="none" spc="0" normalizeH="0" baseline="0" noProof="0" dirty="0" err="1">
                <a:ln>
                  <a:noFill/>
                </a:ln>
                <a:solidFill>
                  <a:schemeClr val="tx1"/>
                </a:solidFill>
                <a:effectLst/>
                <a:uLnTx/>
                <a:uFillTx/>
                <a:latin typeface="+mn-lt"/>
                <a:ea typeface="+mn-ea"/>
                <a:cs typeface="+mn-cs"/>
              </a:rPr>
              <a:t>practicals</a:t>
            </a:r>
            <a:r>
              <a:rPr kumimoji="0" lang="en-GB" altLang="en-US" sz="1800" b="0" i="0" u="none" strike="noStrike" kern="0" cap="none" spc="0" normalizeH="0" baseline="0" noProof="0" dirty="0">
                <a:ln>
                  <a:noFill/>
                </a:ln>
                <a:solidFill>
                  <a:schemeClr val="tx1"/>
                </a:solidFill>
                <a:effectLst/>
                <a:uLnTx/>
                <a:uFillTx/>
                <a:latin typeface="+mn-lt"/>
                <a:ea typeface="+mn-ea"/>
                <a:cs typeface="+mn-cs"/>
              </a:rPr>
              <a:t> for any module will be delivered in the </a:t>
            </a:r>
            <a:r>
              <a:rPr kumimoji="0" lang="en-GB" altLang="en-US" sz="1800" b="0" i="0" u="none" strike="noStrike" kern="0" cap="none" spc="0" normalizeH="0" baseline="0" noProof="0" dirty="0">
                <a:ln>
                  <a:noFill/>
                </a:ln>
                <a:solidFill>
                  <a:srgbClr val="00B0F0"/>
                </a:solidFill>
                <a:effectLst/>
                <a:uLnTx/>
                <a:uFillTx/>
                <a:latin typeface="+mn-lt"/>
                <a:ea typeface="+mn-ea"/>
                <a:cs typeface="+mn-cs"/>
              </a:rPr>
              <a:t>language formally approved </a:t>
            </a:r>
            <a:r>
              <a:rPr kumimoji="0" lang="en-GB" altLang="en-US" sz="1800" b="0" i="0" u="none" strike="noStrike" kern="0" cap="none" spc="0" normalizeH="0" baseline="0" noProof="0" dirty="0">
                <a:ln>
                  <a:noFill/>
                </a:ln>
                <a:solidFill>
                  <a:schemeClr val="tx1"/>
                </a:solidFill>
                <a:effectLst/>
                <a:uLnTx/>
                <a:uFillTx/>
                <a:latin typeface="+mn-lt"/>
                <a:ea typeface="+mn-ea"/>
                <a:cs typeface="+mn-cs"/>
              </a:rPr>
              <a:t>by the </a:t>
            </a:r>
            <a:r>
              <a:rPr kumimoji="0" lang="en-GB" altLang="en-US" sz="1800" b="0" i="0" u="none" strike="noStrike" kern="0" cap="none" spc="0" normalizeH="0" baseline="0" noProof="0" dirty="0">
                <a:ln>
                  <a:noFill/>
                </a:ln>
                <a:solidFill>
                  <a:srgbClr val="00B0F0"/>
                </a:solidFill>
                <a:effectLst/>
                <a:uLnTx/>
                <a:uFillTx/>
                <a:latin typeface="+mn-lt"/>
                <a:ea typeface="+mn-ea"/>
                <a:cs typeface="+mn-cs"/>
              </a:rPr>
              <a:t>Faculty concerned</a:t>
            </a:r>
            <a:r>
              <a:rPr kumimoji="0" lang="en-GB" altLang="en-US" sz="1800" b="0" i="0" u="none" strike="noStrike" kern="0" cap="none" spc="0" normalizeH="0" baseline="0" noProof="0" dirty="0">
                <a:ln>
                  <a:noFill/>
                </a:ln>
                <a:solidFill>
                  <a:schemeClr val="tx1"/>
                </a:solidFill>
                <a:effectLst/>
                <a:uLnTx/>
                <a:uFillTx/>
                <a:latin typeface="+mn-lt"/>
                <a:ea typeface="+mn-ea"/>
                <a:cs typeface="+mn-cs"/>
              </a:rPr>
              <a:t>, in accordance with the spirit of the policy. If lecturers are competent users of </a:t>
            </a:r>
            <a:r>
              <a:rPr kumimoji="0" lang="en-GB" altLang="en-US" sz="1800" b="0" i="0" u="none" strike="noStrike" kern="0" cap="none" spc="0" normalizeH="0" baseline="0" noProof="0" dirty="0">
                <a:ln>
                  <a:noFill/>
                </a:ln>
                <a:solidFill>
                  <a:srgbClr val="00B050"/>
                </a:solidFill>
                <a:effectLst/>
                <a:uLnTx/>
                <a:uFillTx/>
                <a:latin typeface="+mn-lt"/>
                <a:ea typeface="+mn-ea"/>
                <a:cs typeface="+mn-cs"/>
              </a:rPr>
              <a:t>other languages</a:t>
            </a:r>
            <a:r>
              <a:rPr kumimoji="0" lang="en-GB" altLang="en-US" sz="1800" b="0" i="0" u="none" strike="noStrike" kern="0" cap="none" spc="0" normalizeH="0" baseline="0" noProof="0" dirty="0">
                <a:ln>
                  <a:noFill/>
                </a:ln>
                <a:solidFill>
                  <a:schemeClr val="tx1"/>
                </a:solidFill>
                <a:effectLst/>
                <a:uLnTx/>
                <a:uFillTx/>
                <a:latin typeface="+mn-lt"/>
                <a:ea typeface="+mn-ea"/>
                <a:cs typeface="+mn-cs"/>
              </a:rPr>
              <a:t>, they are </a:t>
            </a:r>
            <a:r>
              <a:rPr kumimoji="0" lang="en-GB" altLang="en-US" sz="1800" b="0" i="0" u="none" strike="noStrike" kern="0" cap="none" spc="0" normalizeH="0" baseline="0" noProof="0" dirty="0">
                <a:ln>
                  <a:noFill/>
                </a:ln>
                <a:solidFill>
                  <a:srgbClr val="00B050"/>
                </a:solidFill>
                <a:effectLst/>
                <a:uLnTx/>
                <a:uFillTx/>
                <a:latin typeface="+mn-lt"/>
                <a:ea typeface="+mn-ea"/>
                <a:cs typeface="+mn-cs"/>
              </a:rPr>
              <a:t>encouraged</a:t>
            </a:r>
            <a:r>
              <a:rPr kumimoji="0" lang="en-GB" altLang="en-US" sz="1800" b="0" i="0" u="none" strike="noStrike" kern="0" cap="none" spc="0" normalizeH="0" baseline="0" noProof="0" dirty="0">
                <a:ln>
                  <a:noFill/>
                </a:ln>
                <a:solidFill>
                  <a:schemeClr val="tx1"/>
                </a:solidFill>
                <a:effectLst/>
                <a:uLnTx/>
                <a:uFillTx/>
                <a:latin typeface="+mn-lt"/>
                <a:ea typeface="+mn-ea"/>
                <a:cs typeface="+mn-cs"/>
              </a:rPr>
              <a:t> to use these languages in addition to main language of teaching, if such a practice facilitates communication or discussion.  </a:t>
            </a:r>
            <a:endParaRPr kumimoji="0" lang="en-ZA" altLang="en-US" sz="18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endParaRPr kumimoji="0" lang="en-ZA" altLang="en-US" sz="5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GB" altLang="en-US" sz="2000" b="1" i="1" u="none" strike="noStrike" kern="0" cap="none" spc="0" normalizeH="0" baseline="0" noProof="0" dirty="0">
                <a:ln>
                  <a:noFill/>
                </a:ln>
                <a:solidFill>
                  <a:schemeClr val="tx1"/>
                </a:solidFill>
                <a:effectLst/>
                <a:uLnTx/>
                <a:uFillTx/>
                <a:latin typeface="+mn-lt"/>
                <a:ea typeface="+mn-ea"/>
                <a:cs typeface="+mn-cs"/>
              </a:rPr>
              <a:t>Languages used in the setting of tasks, assignments, tests  and examinations</a:t>
            </a:r>
            <a:endParaRPr kumimoji="0" lang="en-ZA" altLang="en-US" sz="2000" b="1" i="1" u="none" strike="noStrike" kern="0" cap="none" spc="0" normalizeH="0" baseline="0" noProof="0" dirty="0">
              <a:ln>
                <a:noFill/>
              </a:ln>
              <a:solidFill>
                <a:schemeClr val="tx1"/>
              </a:solidFill>
              <a:effectLst/>
              <a:uLnTx/>
              <a:uFillTx/>
              <a:latin typeface="+mn-lt"/>
              <a:ea typeface="+mn-ea"/>
              <a:cs typeface="+mn-cs"/>
            </a:endParaRPr>
          </a:p>
          <a:p>
            <a:pPr marL="355600" marR="0" lvl="0" indent="0" algn="l" defTabSz="914400" rtl="0" eaLnBrk="0" fontAlgn="base" latinLnBrk="0" hangingPunct="0">
              <a:lnSpc>
                <a:spcPct val="100000"/>
              </a:lnSpc>
              <a:spcBef>
                <a:spcPct val="20000"/>
              </a:spcBef>
              <a:spcAft>
                <a:spcPct val="0"/>
              </a:spcAft>
              <a:buClrTx/>
              <a:buSzTx/>
              <a:buFontTx/>
              <a:buNone/>
              <a:defRPr/>
            </a:pPr>
            <a:r>
              <a:rPr kumimoji="0" lang="en-GB" altLang="en-US" sz="1800" b="0" i="0" u="none" strike="noStrike" kern="0" cap="none" spc="0" normalizeH="0" baseline="0" noProof="0" dirty="0">
                <a:ln>
                  <a:noFill/>
                </a:ln>
                <a:solidFill>
                  <a:schemeClr val="tx1"/>
                </a:solidFill>
                <a:effectLst/>
                <a:uLnTx/>
                <a:uFillTx/>
                <a:latin typeface="+mn-lt"/>
                <a:ea typeface="+mn-ea"/>
                <a:cs typeface="+mn-cs"/>
              </a:rPr>
              <a:t>Regarding the languages used in the setting of tasks, assignments, tests and examinations, </a:t>
            </a:r>
            <a:r>
              <a:rPr kumimoji="0" lang="en-GB" altLang="en-US" sz="1800" b="0" i="0" u="none" strike="noStrike" kern="0" cap="none" spc="0" normalizeH="0" baseline="0" noProof="0" dirty="0">
                <a:ln>
                  <a:noFill/>
                </a:ln>
                <a:solidFill>
                  <a:srgbClr val="FF00FF"/>
                </a:solidFill>
                <a:effectLst/>
                <a:uLnTx/>
                <a:uFillTx/>
                <a:latin typeface="+mn-lt"/>
                <a:ea typeface="+mn-ea"/>
                <a:cs typeface="+mn-cs"/>
              </a:rPr>
              <a:t>English, Afrikaans and Xhosa </a:t>
            </a:r>
            <a:r>
              <a:rPr kumimoji="0" lang="en-GB" altLang="en-US" sz="1800" b="0" i="0" u="none" strike="noStrike" kern="0" cap="none" spc="0" normalizeH="0" baseline="0" noProof="0" dirty="0">
                <a:ln>
                  <a:noFill/>
                </a:ln>
                <a:solidFill>
                  <a:schemeClr val="tx1"/>
                </a:solidFill>
                <a:effectLst/>
                <a:uLnTx/>
                <a:uFillTx/>
                <a:latin typeface="+mn-lt"/>
                <a:ea typeface="+mn-ea"/>
                <a:cs typeface="+mn-cs"/>
              </a:rPr>
              <a:t>should be used </a:t>
            </a:r>
            <a:r>
              <a:rPr kumimoji="0" lang="en-GB" altLang="en-US" sz="1800" b="0" i="0" u="none" strike="noStrike" kern="0" cap="none" spc="0" normalizeH="0" baseline="0" noProof="0" dirty="0">
                <a:ln>
                  <a:noFill/>
                </a:ln>
                <a:solidFill>
                  <a:srgbClr val="FF33CC"/>
                </a:solidFill>
                <a:effectLst/>
                <a:uLnTx/>
                <a:uFillTx/>
                <a:latin typeface="+mn-lt"/>
                <a:ea typeface="+mn-ea"/>
                <a:cs typeface="+mn-cs"/>
              </a:rPr>
              <a:t>wherever </a:t>
            </a:r>
            <a:r>
              <a:rPr kumimoji="0" lang="en-GB" altLang="en-US" sz="1800" b="0" i="0" u="none" strike="noStrike" kern="0" cap="none" spc="0" normalizeH="0" baseline="0" noProof="0" dirty="0">
                <a:ln>
                  <a:noFill/>
                </a:ln>
                <a:solidFill>
                  <a:schemeClr val="tx1"/>
                </a:solidFill>
                <a:effectLst/>
                <a:uLnTx/>
                <a:uFillTx/>
                <a:latin typeface="+mn-lt"/>
                <a:ea typeface="+mn-ea"/>
                <a:cs typeface="+mn-cs"/>
              </a:rPr>
              <a:t>it is </a:t>
            </a:r>
            <a:r>
              <a:rPr kumimoji="0" lang="en-GB" altLang="en-US" sz="1800" b="0" i="0" u="none" strike="noStrike" kern="0" cap="none" spc="0" normalizeH="0" baseline="0" noProof="0" dirty="0">
                <a:ln>
                  <a:noFill/>
                </a:ln>
                <a:solidFill>
                  <a:srgbClr val="FF33CC"/>
                </a:solidFill>
                <a:effectLst/>
                <a:uLnTx/>
                <a:uFillTx/>
                <a:latin typeface="+mn-lt"/>
                <a:ea typeface="+mn-ea"/>
                <a:cs typeface="+mn-cs"/>
              </a:rPr>
              <a:t>practicable</a:t>
            </a:r>
            <a:r>
              <a:rPr kumimoji="0" lang="en-GB" altLang="en-US" sz="1800" b="0" i="0" u="none" strike="noStrike" kern="0" cap="none" spc="0" normalizeH="0" baseline="0" noProof="0" dirty="0">
                <a:ln>
                  <a:noFill/>
                </a:ln>
                <a:solidFill>
                  <a:schemeClr val="tx1"/>
                </a:solidFill>
                <a:effectLst/>
                <a:uLnTx/>
                <a:uFillTx/>
                <a:latin typeface="+mn-lt"/>
                <a:ea typeface="+mn-ea"/>
                <a:cs typeface="+mn-cs"/>
              </a:rPr>
              <a:t> to do so.  </a:t>
            </a:r>
            <a:endParaRPr kumimoji="0" lang="en-ZA" altLang="en-US" sz="18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en-GB" altLang="en-US" sz="1100" b="0" i="0" u="none" strike="noStrike" kern="0" cap="none" spc="0" normalizeH="0" baseline="0" noProof="0" dirty="0">
                <a:ln>
                  <a:noFill/>
                </a:ln>
                <a:solidFill>
                  <a:schemeClr val="tx1"/>
                </a:solidFill>
                <a:effectLst/>
                <a:uLnTx/>
                <a:uFillTx/>
                <a:latin typeface="+mn-lt"/>
                <a:ea typeface="+mn-ea"/>
                <a:cs typeface="+mn-cs"/>
              </a:rPr>
              <a:t> </a:t>
            </a:r>
            <a:endParaRPr kumimoji="0" lang="en-ZA" altLang="en-US" sz="9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GB" altLang="en-US" sz="2000" b="1" i="1" u="none" strike="noStrike" kern="0" cap="none" spc="0" normalizeH="0" baseline="0" noProof="0" dirty="0">
                <a:ln>
                  <a:noFill/>
                </a:ln>
                <a:solidFill>
                  <a:schemeClr val="tx1"/>
                </a:solidFill>
                <a:effectLst/>
                <a:uLnTx/>
                <a:uFillTx/>
                <a:latin typeface="+mn-lt"/>
                <a:ea typeface="+mn-ea"/>
                <a:cs typeface="+mn-cs"/>
              </a:rPr>
              <a:t>Languages used in writing tasks, assignments, tests and examinations</a:t>
            </a:r>
            <a:endParaRPr kumimoji="0" lang="en-ZA" altLang="en-US" sz="2000" b="1" i="1" u="none" strike="noStrike" kern="0" cap="none" spc="0" normalizeH="0" baseline="0" noProof="0" dirty="0">
              <a:ln>
                <a:noFill/>
              </a:ln>
              <a:solidFill>
                <a:schemeClr val="tx1"/>
              </a:solidFill>
              <a:effectLst/>
              <a:uLnTx/>
              <a:uFillTx/>
              <a:latin typeface="+mn-lt"/>
              <a:ea typeface="+mn-ea"/>
              <a:cs typeface="+mn-cs"/>
            </a:endParaRPr>
          </a:p>
          <a:p>
            <a:pPr marL="355600" marR="0" lvl="0" indent="0" algn="l" defTabSz="914400" rtl="0" eaLnBrk="0" fontAlgn="base" latinLnBrk="0" hangingPunct="0">
              <a:lnSpc>
                <a:spcPct val="100000"/>
              </a:lnSpc>
              <a:spcBef>
                <a:spcPct val="20000"/>
              </a:spcBef>
              <a:spcAft>
                <a:spcPct val="0"/>
              </a:spcAft>
              <a:buClrTx/>
              <a:buSzTx/>
              <a:buFontTx/>
              <a:buNone/>
              <a:defRPr/>
            </a:pPr>
            <a:r>
              <a:rPr kumimoji="0" lang="en-GB" altLang="en-US" sz="1800" b="0" i="0" u="none" strike="noStrike" kern="0" cap="none" spc="0" normalizeH="0" baseline="0" noProof="0" dirty="0">
                <a:ln>
                  <a:noFill/>
                </a:ln>
                <a:solidFill>
                  <a:srgbClr val="00B0F0"/>
                </a:solidFill>
                <a:effectLst/>
                <a:uLnTx/>
                <a:uFillTx/>
                <a:latin typeface="+mn-lt"/>
                <a:ea typeface="+mn-ea"/>
                <a:cs typeface="+mn-cs"/>
              </a:rPr>
              <a:t>Unless otherwise negotiated </a:t>
            </a:r>
            <a:r>
              <a:rPr kumimoji="0" lang="en-GB" altLang="en-US" sz="1800" b="0" i="0" u="none" strike="noStrike" kern="0" cap="none" spc="0" normalizeH="0" baseline="0" noProof="0" dirty="0">
                <a:ln>
                  <a:noFill/>
                </a:ln>
                <a:solidFill>
                  <a:schemeClr val="tx1"/>
                </a:solidFill>
                <a:effectLst/>
                <a:uLnTx/>
                <a:uFillTx/>
                <a:latin typeface="+mn-lt"/>
                <a:ea typeface="+mn-ea"/>
                <a:cs typeface="+mn-cs"/>
              </a:rPr>
              <a:t>between a student or a class and a lecturer, the language in which tasks, assignments, tests and examinations should be completed </a:t>
            </a:r>
            <a:r>
              <a:rPr kumimoji="0" lang="en-GB" altLang="en-US" sz="1800" b="0" i="0" u="none" strike="noStrike" kern="0" cap="none" spc="0" normalizeH="0" baseline="0" noProof="0" dirty="0">
                <a:ln>
                  <a:noFill/>
                </a:ln>
                <a:solidFill>
                  <a:srgbClr val="0000FF"/>
                </a:solidFill>
                <a:effectLst/>
                <a:uLnTx/>
                <a:uFillTx/>
                <a:latin typeface="+mn-lt"/>
                <a:ea typeface="+mn-ea"/>
                <a:cs typeface="+mn-cs"/>
              </a:rPr>
              <a:t>shall be English</a:t>
            </a:r>
            <a:r>
              <a:rPr kumimoji="0" lang="en-GB" altLang="en-US" sz="1600" b="0" i="0" u="none" strike="noStrike" kern="0" cap="none" spc="0" normalizeH="0" baseline="0" noProof="0" dirty="0">
                <a:ln>
                  <a:noFill/>
                </a:ln>
                <a:solidFill>
                  <a:schemeClr val="tx1"/>
                </a:solidFill>
                <a:effectLst/>
                <a:uLnTx/>
                <a:uFillTx/>
                <a:latin typeface="+mn-lt"/>
                <a:ea typeface="+mn-ea"/>
                <a:cs typeface="+mn-cs"/>
              </a:rPr>
              <a:t>.</a:t>
            </a:r>
            <a:endParaRPr kumimoji="0" lang="en-ZA" altLang="en-US" sz="16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ZA" altLang="en-US" sz="1600" b="0" i="0" u="none" strike="noStrike" kern="0" cap="none" spc="0" normalizeH="0" baseline="0" noProof="0" dirty="0">
              <a:ln>
                <a:noFill/>
              </a:ln>
              <a:solidFill>
                <a:schemeClr val="tx1"/>
              </a:solidFill>
              <a:effectLst/>
              <a:uLnTx/>
              <a:uFillTx/>
              <a:latin typeface="+mn-lt"/>
              <a:ea typeface="+mn-ea"/>
              <a:cs typeface="+mn-cs"/>
            </a:endParaRPr>
          </a:p>
        </p:txBody>
      </p:sp>
      <p:sp>
        <p:nvSpPr>
          <p:cNvPr id="67587" name="TextBox 3"/>
          <p:cNvSpPr txBox="1"/>
          <p:nvPr/>
        </p:nvSpPr>
        <p:spPr>
          <a:xfrm>
            <a:off x="8316278" y="404495"/>
            <a:ext cx="464820" cy="398780"/>
          </a:xfrm>
          <a:prstGeom prst="rect">
            <a:avLst/>
          </a:prstGeom>
          <a:noFill/>
          <a:ln w="9525">
            <a:solidFill>
              <a:srgbClr val="00B0F0"/>
            </a:solidFill>
          </a:ln>
        </p:spPr>
        <p:txBody>
          <a:bodyPr wrap="none">
            <a:spAutoFit/>
          </a:bodyPr>
          <a:lstStyle/>
          <a:p>
            <a:pPr eaLnBrk="1" hangingPunct="1"/>
            <a:r>
              <a:rPr lang="en-US" altLang="x-none" sz="2000" b="1">
                <a:solidFill>
                  <a:srgbClr val="FF0000"/>
                </a:solidFill>
                <a:latin typeface="Arial" panose="020B0604020202020204" pitchFamily="34" charset="0"/>
              </a:rPr>
              <a:t>14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 calcmode="lin" valueType="num">
                                      <p:cBhvr additive="base">
                                        <p:cTn id="13"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anim calcmode="lin" valueType="num">
                                      <p:cBhvr additive="base">
                                        <p:cTn id="19"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3">
                                            <p:txEl>
                                              <p:pRg st="5" end="5"/>
                                            </p:txEl>
                                          </p:spTgt>
                                        </p:tgtEl>
                                        <p:attrNameLst>
                                          <p:attrName>style.visibility</p:attrName>
                                        </p:attrNameLst>
                                      </p:cBhvr>
                                      <p:to>
                                        <p:strVal val="visible"/>
                                      </p:to>
                                    </p:set>
                                    <p:anim calcmode="lin" valueType="num">
                                      <p:cBhvr additive="base">
                                        <p:cTn id="25" dur="5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243">
                                            <p:txEl>
                                              <p:pRg st="6" end="6"/>
                                            </p:txEl>
                                          </p:spTgt>
                                        </p:tgtEl>
                                        <p:attrNameLst>
                                          <p:attrName>style.visibility</p:attrName>
                                        </p:attrNameLst>
                                      </p:cBhvr>
                                      <p:to>
                                        <p:strVal val="visible"/>
                                      </p:to>
                                    </p:set>
                                    <p:anim calcmode="lin" valueType="num">
                                      <p:cBhvr additive="base">
                                        <p:cTn id="31" dur="5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243">
                                            <p:txEl>
                                              <p:pRg st="7" end="7"/>
                                            </p:txEl>
                                          </p:spTgt>
                                        </p:tgtEl>
                                        <p:attrNameLst>
                                          <p:attrName>style.visibility</p:attrName>
                                        </p:attrNameLst>
                                      </p:cBhvr>
                                      <p:to>
                                        <p:strVal val="visible"/>
                                      </p:to>
                                    </p:set>
                                    <p:anim calcmode="lin" valueType="num">
                                      <p:cBhvr additive="base">
                                        <p:cTn id="37" dur="500" fill="hold"/>
                                        <p:tgtEl>
                                          <p:spTgt spid="1024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24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243">
                                            <p:txEl>
                                              <p:pRg st="8" end="8"/>
                                            </p:txEl>
                                          </p:spTgt>
                                        </p:tgtEl>
                                        <p:attrNameLst>
                                          <p:attrName>style.visibility</p:attrName>
                                        </p:attrNameLst>
                                      </p:cBhvr>
                                      <p:to>
                                        <p:strVal val="visible"/>
                                      </p:to>
                                    </p:set>
                                    <p:anim calcmode="lin" valueType="num">
                                      <p:cBhvr additive="base">
                                        <p:cTn id="43" dur="500" fill="hold"/>
                                        <p:tgtEl>
                                          <p:spTgt spid="1024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24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85775" y="728345"/>
            <a:ext cx="8435975" cy="790575"/>
          </a:xfrm>
          <a:solidFill>
            <a:schemeClr val="bg2">
              <a:lumMod val="20000"/>
              <a:lumOff val="80000"/>
            </a:schemeClr>
          </a:solidFill>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GB" altLang="en-US" sz="2400" b="0" i="1" u="none" strike="noStrike" kern="0" cap="none" spc="0" normalizeH="0" baseline="0" noProof="0" dirty="0">
                <a:ln>
                  <a:noFill/>
                </a:ln>
                <a:solidFill>
                  <a:srgbClr val="000000"/>
                </a:solidFill>
                <a:effectLst/>
                <a:uLnTx/>
                <a:uFillTx/>
                <a:latin typeface="+mn-lt"/>
                <a:ea typeface="+mj-ea"/>
                <a:cs typeface="Times New Roman" panose="02020603050405020304" pitchFamily="18" charset="0"/>
              </a:rPr>
              <a:t>Languages of Teaching, Learning and Assessment</a:t>
            </a:r>
            <a:r>
              <a:rPr kumimoji="0" lang="en-GB" altLang="en-US" sz="2800" b="0" i="0" u="none" strike="noStrike" kern="0" cap="none" spc="0" normalizeH="0" baseline="0" noProof="0" dirty="0">
                <a:ln>
                  <a:noFill/>
                </a:ln>
                <a:solidFill>
                  <a:srgbClr val="000000"/>
                </a:solidFill>
                <a:effectLst/>
                <a:uLnTx/>
                <a:uFillTx/>
                <a:latin typeface="+mn-lt"/>
                <a:ea typeface="+mj-ea"/>
                <a:cs typeface="Times New Roman" panose="02020603050405020304" pitchFamily="18" charset="0"/>
              </a:rPr>
              <a:t>…</a:t>
            </a:r>
            <a:r>
              <a:rPr kumimoji="0" lang="en-GB" altLang="en-US" sz="2400" b="0" i="0" u="none" strike="noStrike" kern="0" cap="none" spc="0" normalizeH="0" baseline="0" noProof="0" dirty="0">
                <a:ln>
                  <a:noFill/>
                </a:ln>
                <a:solidFill>
                  <a:srgbClr val="000000"/>
                </a:solidFill>
                <a:effectLst/>
                <a:uLnTx/>
                <a:uFillTx/>
                <a:latin typeface="+mn-lt"/>
                <a:ea typeface="+mj-ea"/>
                <a:cs typeface="Times New Roman" panose="02020603050405020304" pitchFamily="18" charset="0"/>
              </a:rPr>
              <a:t>cont’d</a:t>
            </a:r>
            <a:endParaRPr kumimoji="0" lang="en-ZA" altLang="en-US" sz="3200" b="0" i="0" u="none" strike="noStrike" kern="0" cap="none" spc="0" normalizeH="0" baseline="0" noProof="0" dirty="0">
              <a:ln>
                <a:noFill/>
              </a:ln>
              <a:solidFill>
                <a:schemeClr val="tx2"/>
              </a:solidFill>
              <a:effectLst/>
              <a:uLnTx/>
              <a:uFillTx/>
              <a:latin typeface="+mn-lt"/>
              <a:ea typeface="+mj-ea"/>
              <a:cs typeface="Times New Roman" panose="02020603050405020304" pitchFamily="18" charset="0"/>
            </a:endParaRPr>
          </a:p>
        </p:txBody>
      </p:sp>
      <p:sp>
        <p:nvSpPr>
          <p:cNvPr id="11267" name="Content Placeholder 2"/>
          <p:cNvSpPr>
            <a:spLocks noGrp="1"/>
          </p:cNvSpPr>
          <p:nvPr>
            <p:ph idx="1"/>
          </p:nvPr>
        </p:nvSpPr>
        <p:spPr>
          <a:xfrm>
            <a:off x="457200" y="1771968"/>
            <a:ext cx="8229600" cy="467995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GB" altLang="en-US" sz="2000" b="1" i="1" u="none" strike="noStrike" kern="0" cap="none" spc="0" normalizeH="0" baseline="0" noProof="0" dirty="0">
                <a:ln>
                  <a:noFill/>
                </a:ln>
                <a:solidFill>
                  <a:schemeClr val="tx1"/>
                </a:solidFill>
                <a:effectLst/>
                <a:uLnTx/>
                <a:uFillTx/>
                <a:latin typeface="+mn-lt"/>
                <a:ea typeface="+mn-ea"/>
                <a:cs typeface="+mn-cs"/>
              </a:rPr>
              <a:t>Languages in which texts are available</a:t>
            </a:r>
            <a:endParaRPr kumimoji="0" lang="en-ZA" altLang="en-US" sz="2000" b="1" i="1" u="none" strike="noStrike" kern="0" cap="none" spc="0" normalizeH="0" baseline="0" noProof="0" dirty="0">
              <a:ln>
                <a:noFill/>
              </a:ln>
              <a:solidFill>
                <a:schemeClr val="tx1"/>
              </a:solidFill>
              <a:effectLst/>
              <a:uLnTx/>
              <a:uFillTx/>
              <a:latin typeface="+mn-lt"/>
              <a:ea typeface="+mn-ea"/>
              <a:cs typeface="+mn-cs"/>
            </a:endParaRPr>
          </a:p>
          <a:p>
            <a:pPr marL="355600" marR="0" lvl="0" indent="0" algn="l" defTabSz="914400" rtl="0" eaLnBrk="0" fontAlgn="base" latinLnBrk="0" hangingPunct="0">
              <a:lnSpc>
                <a:spcPct val="100000"/>
              </a:lnSpc>
              <a:spcBef>
                <a:spcPct val="20000"/>
              </a:spcBef>
              <a:spcAft>
                <a:spcPct val="0"/>
              </a:spcAft>
              <a:buClrTx/>
              <a:buSzTx/>
              <a:buFontTx/>
              <a:buNone/>
              <a:defRPr/>
            </a:pPr>
            <a:r>
              <a:rPr kumimoji="0" lang="en-GB" altLang="en-US" sz="2000" b="0" i="0" u="none" strike="noStrike" kern="0" cap="none" spc="0" normalizeH="0" baseline="0" noProof="0" dirty="0">
                <a:ln>
                  <a:noFill/>
                </a:ln>
                <a:solidFill>
                  <a:schemeClr val="tx1"/>
                </a:solidFill>
                <a:effectLst/>
                <a:uLnTx/>
                <a:uFillTx/>
                <a:latin typeface="+mn-lt"/>
                <a:ea typeface="+mn-ea"/>
                <a:cs typeface="+mn-cs"/>
              </a:rPr>
              <a:t>Regarding the languages in which texts are available, </a:t>
            </a:r>
            <a:r>
              <a:rPr kumimoji="0" lang="en-GB" altLang="en-US" sz="2000" b="0" i="0" u="none" strike="noStrike" kern="0" cap="none" spc="0" normalizeH="0" baseline="0" noProof="0" dirty="0">
                <a:ln>
                  <a:noFill/>
                </a:ln>
                <a:solidFill>
                  <a:srgbClr val="00B0F0"/>
                </a:solidFill>
                <a:effectLst/>
                <a:uLnTx/>
                <a:uFillTx/>
                <a:latin typeface="+mn-lt"/>
                <a:ea typeface="+mn-ea"/>
                <a:cs typeface="+mn-cs"/>
              </a:rPr>
              <a:t>efforts should be made to provide alternatives and options </a:t>
            </a:r>
            <a:r>
              <a:rPr kumimoji="0" lang="en-GB" altLang="en-US" sz="2000" b="0" i="0" u="none" strike="noStrike" kern="0" cap="none" spc="0" normalizeH="0" baseline="0" noProof="0" dirty="0">
                <a:ln>
                  <a:noFill/>
                </a:ln>
                <a:solidFill>
                  <a:schemeClr val="tx1"/>
                </a:solidFill>
                <a:effectLst/>
                <a:uLnTx/>
                <a:uFillTx/>
                <a:latin typeface="+mn-lt"/>
                <a:ea typeface="+mn-ea"/>
                <a:cs typeface="+mn-cs"/>
              </a:rPr>
              <a:t>in Afrikaans, English and Xhosa </a:t>
            </a:r>
            <a:r>
              <a:rPr kumimoji="0" lang="en-GB" altLang="en-US" sz="2000" b="0" i="0" u="none" strike="noStrike" kern="0" cap="none" spc="0" normalizeH="0" baseline="0" noProof="0" dirty="0">
                <a:ln>
                  <a:noFill/>
                </a:ln>
                <a:solidFill>
                  <a:srgbClr val="00B0F0"/>
                </a:solidFill>
                <a:effectLst/>
                <a:uLnTx/>
                <a:uFillTx/>
                <a:latin typeface="+mn-lt"/>
                <a:ea typeface="+mn-ea"/>
                <a:cs typeface="+mn-cs"/>
              </a:rPr>
              <a:t>wherever it is practicable </a:t>
            </a:r>
            <a:r>
              <a:rPr kumimoji="0" lang="en-GB" altLang="en-US" sz="2000" b="0" i="0" u="none" strike="noStrike" kern="0" cap="none" spc="0" normalizeH="0" baseline="0" noProof="0" dirty="0">
                <a:ln>
                  <a:noFill/>
                </a:ln>
                <a:solidFill>
                  <a:schemeClr val="tx1"/>
                </a:solidFill>
                <a:effectLst/>
                <a:uLnTx/>
                <a:uFillTx/>
                <a:latin typeface="+mn-lt"/>
                <a:ea typeface="+mn-ea"/>
                <a:cs typeface="+mn-cs"/>
              </a:rPr>
              <a:t>and academically desirable to do so. Texts here refers to support materials such as course outlines, lecture notes and computer courseware.</a:t>
            </a:r>
            <a:endParaRPr kumimoji="0" lang="en-ZA" altLang="en-US" sz="20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en-GB" altLang="en-US" sz="1800" b="0" i="0" u="none" strike="noStrike" kern="0" cap="none" spc="0" normalizeH="0" baseline="0" noProof="0" dirty="0">
                <a:ln>
                  <a:noFill/>
                </a:ln>
                <a:solidFill>
                  <a:schemeClr val="tx1"/>
                </a:solidFill>
                <a:effectLst/>
                <a:uLnTx/>
                <a:uFillTx/>
                <a:latin typeface="+mn-lt"/>
                <a:ea typeface="+mn-ea"/>
                <a:cs typeface="+mn-cs"/>
              </a:rPr>
              <a:t> </a:t>
            </a:r>
            <a:endParaRPr kumimoji="0" lang="en-ZA" altLang="en-US" sz="18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GB" altLang="en-US" sz="2000" b="1" i="1" u="none" strike="noStrike" kern="0" cap="none" spc="0" normalizeH="0" baseline="0" noProof="0" dirty="0">
                <a:ln>
                  <a:noFill/>
                </a:ln>
                <a:solidFill>
                  <a:schemeClr val="tx1"/>
                </a:solidFill>
                <a:effectLst/>
                <a:uLnTx/>
                <a:uFillTx/>
                <a:latin typeface="+mn-lt"/>
                <a:ea typeface="+mn-ea"/>
                <a:cs typeface="+mn-cs"/>
              </a:rPr>
              <a:t>Languages students use in self-directed learning processes and activities</a:t>
            </a:r>
            <a:endParaRPr kumimoji="0" lang="en-ZA" altLang="en-US" sz="2000" b="1" i="1" u="none" strike="noStrike" kern="0" cap="none" spc="0" normalizeH="0" baseline="0" noProof="0" dirty="0">
              <a:ln>
                <a:noFill/>
              </a:ln>
              <a:solidFill>
                <a:schemeClr val="tx1"/>
              </a:solidFill>
              <a:effectLst/>
              <a:uLnTx/>
              <a:uFillTx/>
              <a:latin typeface="+mn-lt"/>
              <a:ea typeface="+mn-ea"/>
              <a:cs typeface="+mn-cs"/>
            </a:endParaRPr>
          </a:p>
          <a:p>
            <a:pPr marL="355600" marR="0" lvl="0" indent="0" algn="l" defTabSz="914400" rtl="0" eaLnBrk="0" fontAlgn="base" latinLnBrk="0" hangingPunct="0">
              <a:lnSpc>
                <a:spcPct val="100000"/>
              </a:lnSpc>
              <a:spcBef>
                <a:spcPct val="20000"/>
              </a:spcBef>
              <a:spcAft>
                <a:spcPct val="0"/>
              </a:spcAft>
              <a:buClrTx/>
              <a:buSzTx/>
              <a:buFontTx/>
              <a:buNone/>
              <a:defRPr/>
            </a:pPr>
            <a:r>
              <a:rPr kumimoji="0" lang="en-GB" altLang="en-US" sz="2000" b="0" i="0" u="none" strike="noStrike" kern="0" cap="none" spc="0" normalizeH="0" baseline="0" noProof="0" dirty="0">
                <a:ln>
                  <a:noFill/>
                </a:ln>
                <a:solidFill>
                  <a:schemeClr val="tx1"/>
                </a:solidFill>
                <a:effectLst/>
                <a:uLnTx/>
                <a:uFillTx/>
                <a:latin typeface="+mn-lt"/>
                <a:ea typeface="+mn-ea"/>
                <a:cs typeface="+mn-cs"/>
              </a:rPr>
              <a:t>Regarding the languages students use in their self-directed learning processes and activities, departments should actively seek to appoint some student tutors who can assist students in Xhosa and/or Afrikaans, as well as English.</a:t>
            </a:r>
            <a:endParaRPr kumimoji="0" lang="en-ZA" altLang="en-US" sz="20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ZA" alt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68611" name="TextBox 3"/>
          <p:cNvSpPr txBox="1"/>
          <p:nvPr/>
        </p:nvSpPr>
        <p:spPr>
          <a:xfrm>
            <a:off x="8451850" y="115888"/>
            <a:ext cx="464820" cy="398780"/>
          </a:xfrm>
          <a:prstGeom prst="rect">
            <a:avLst/>
          </a:prstGeom>
          <a:noFill/>
          <a:ln w="9525">
            <a:solidFill>
              <a:srgbClr val="00B0F0"/>
            </a:solidFill>
          </a:ln>
        </p:spPr>
        <p:txBody>
          <a:bodyPr wrap="none">
            <a:spAutoFit/>
          </a:bodyPr>
          <a:lstStyle/>
          <a:p>
            <a:pPr eaLnBrk="1" hangingPunct="1"/>
            <a:r>
              <a:rPr lang="en-US" altLang="x-none" sz="2000" b="1">
                <a:solidFill>
                  <a:srgbClr val="FF0000"/>
                </a:solidFill>
                <a:latin typeface="Arial" panose="020B0604020202020204" pitchFamily="34" charset="0"/>
              </a:rPr>
              <a:t>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267">
                                            <p:txEl>
                                              <p:pRg st="4" end="4"/>
                                            </p:txEl>
                                          </p:spTgt>
                                        </p:tgtEl>
                                        <p:attrNameLst>
                                          <p:attrName>style.visibility</p:attrName>
                                        </p:attrNameLst>
                                      </p:cBhvr>
                                      <p:to>
                                        <p:strVal val="visible"/>
                                      </p:to>
                                    </p:set>
                                    <p:anim calcmode="lin" valueType="num">
                                      <p:cBhvr additive="base">
                                        <p:cTn id="31"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457200" y="274955"/>
            <a:ext cx="7806055" cy="1143000"/>
          </a:xfrm>
          <a:solidFill>
            <a:schemeClr val="bg2">
              <a:lumMod val="20000"/>
              <a:lumOff val="80000"/>
            </a:schemeClr>
          </a:solidFill>
        </p:spPr>
        <p:txBody>
          <a:bodyPr vert="horz" wrap="square" lIns="91440" tIns="45720" rIns="91440" bIns="45720" anchor="ctr" anchorCtr="0"/>
          <a:lstStyle/>
          <a:p>
            <a:pPr algn="l"/>
            <a:br>
              <a:rPr lang="en-GB" altLang="en-US" sz="3200" b="1" dirty="0"/>
            </a:br>
            <a:r>
              <a:rPr lang="en-GB" altLang="en-US" sz="3200" b="1" dirty="0"/>
              <a:t>     </a:t>
            </a:r>
            <a:r>
              <a:rPr lang="en-ZA" altLang="en-US" sz="3200" dirty="0">
                <a:solidFill>
                  <a:srgbClr val="000000"/>
                </a:solidFill>
              </a:rPr>
              <a:t>UWC LP: </a:t>
            </a:r>
            <a:r>
              <a:rPr lang="en-GB" altLang="en-US" sz="2800" b="1" dirty="0"/>
              <a:t>Access to Academic and   </a:t>
            </a:r>
            <a:br>
              <a:rPr lang="en-GB" altLang="en-US" sz="2800" b="1" dirty="0"/>
            </a:br>
            <a:r>
              <a:rPr lang="en-GB" altLang="en-US" sz="2800" b="1" dirty="0"/>
              <a:t>                        Professional Discourse</a:t>
            </a:r>
            <a:br>
              <a:rPr lang="en-ZA" altLang="en-US" sz="3000" b="1" dirty="0"/>
            </a:br>
            <a:endParaRPr lang="en-ZA" altLang="en-US" sz="3000" dirty="0"/>
          </a:p>
        </p:txBody>
      </p:sp>
      <p:sp>
        <p:nvSpPr>
          <p:cNvPr id="20483" name="Content Placeholder 2"/>
          <p:cNvSpPr>
            <a:spLocks noGrp="1"/>
          </p:cNvSpPr>
          <p:nvPr>
            <p:ph idx="1"/>
          </p:nvPr>
        </p:nvSpPr>
        <p:spPr>
          <a:xfrm>
            <a:off x="457200" y="1773238"/>
            <a:ext cx="8229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GB" altLang="en-US" sz="6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GB" altLang="en-US" sz="6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GB" altLang="en-US" sz="2600" b="0" i="0" u="none" strike="noStrike" kern="0" cap="none" spc="0" normalizeH="0" baseline="0" noProof="0" dirty="0">
                <a:ln>
                  <a:noFill/>
                </a:ln>
                <a:solidFill>
                  <a:schemeClr val="tx1"/>
                </a:solidFill>
                <a:effectLst/>
                <a:uLnTx/>
                <a:uFillTx/>
                <a:latin typeface="+mn-lt"/>
                <a:ea typeface="+mn-ea"/>
                <a:cs typeface="+mn-cs"/>
              </a:rPr>
              <a:t>All students will have </a:t>
            </a:r>
            <a:r>
              <a:rPr kumimoji="0" lang="en-GB" altLang="en-US" sz="2600" b="0" i="0" u="none" strike="noStrike" kern="0" cap="none" spc="0" normalizeH="0" baseline="0" noProof="0" dirty="0">
                <a:ln>
                  <a:noFill/>
                </a:ln>
                <a:solidFill>
                  <a:srgbClr val="00B0F0"/>
                </a:solidFill>
                <a:effectLst/>
                <a:uLnTx/>
                <a:uFillTx/>
                <a:latin typeface="+mn-lt"/>
                <a:ea typeface="+mn-ea"/>
                <a:cs typeface="+mn-cs"/>
              </a:rPr>
              <a:t>access to entry-level courses </a:t>
            </a:r>
            <a:r>
              <a:rPr kumimoji="0" lang="en-GB" altLang="en-US" sz="2600" b="0" i="0" u="none" strike="noStrike" kern="0" cap="none" spc="0" normalizeH="0" baseline="0" noProof="0" dirty="0">
                <a:ln>
                  <a:noFill/>
                </a:ln>
                <a:solidFill>
                  <a:schemeClr val="tx1"/>
                </a:solidFill>
                <a:effectLst/>
                <a:uLnTx/>
                <a:uFillTx/>
                <a:latin typeface="+mn-lt"/>
                <a:ea typeface="+mn-ea"/>
                <a:cs typeface="+mn-cs"/>
              </a:rPr>
              <a:t>aimed at </a:t>
            </a:r>
            <a:r>
              <a:rPr kumimoji="0" lang="en-GB" altLang="en-US" sz="2600" b="0" i="0" u="none" strike="noStrike" kern="0" cap="none" spc="0" normalizeH="0" baseline="0" noProof="0" dirty="0">
                <a:ln>
                  <a:noFill/>
                </a:ln>
                <a:solidFill>
                  <a:srgbClr val="00B0F0"/>
                </a:solidFill>
                <a:effectLst/>
                <a:uLnTx/>
                <a:uFillTx/>
                <a:latin typeface="+mn-lt"/>
                <a:ea typeface="+mn-ea"/>
                <a:cs typeface="+mn-cs"/>
              </a:rPr>
              <a:t>strengthening their English</a:t>
            </a:r>
            <a:r>
              <a:rPr kumimoji="0" lang="en-GB" altLang="en-US" sz="2600" b="0" i="0" u="none" strike="noStrike" kern="0" cap="none" spc="0" normalizeH="0" baseline="0" noProof="0" dirty="0">
                <a:ln>
                  <a:noFill/>
                </a:ln>
                <a:solidFill>
                  <a:schemeClr val="tx1"/>
                </a:solidFill>
                <a:effectLst/>
                <a:uLnTx/>
                <a:uFillTx/>
                <a:latin typeface="+mn-lt"/>
                <a:ea typeface="+mn-ea"/>
                <a:cs typeface="+mn-cs"/>
              </a:rPr>
              <a:t> oral and aural communication skills and improving their academic literacy in English.   </a:t>
            </a:r>
            <a:endParaRPr kumimoji="0" lang="en-ZA" altLang="en-US" sz="26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GB" altLang="en-US" sz="24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GB" altLang="en-US" sz="2600" b="0" i="0" u="none" strike="noStrike" kern="0" cap="none" spc="0" normalizeH="0" baseline="0" noProof="0" dirty="0">
                <a:ln>
                  <a:noFill/>
                </a:ln>
                <a:solidFill>
                  <a:schemeClr val="tx1"/>
                </a:solidFill>
                <a:effectLst/>
                <a:uLnTx/>
                <a:uFillTx/>
                <a:latin typeface="+mn-lt"/>
                <a:ea typeface="+mn-ea"/>
                <a:cs typeface="+mn-cs"/>
              </a:rPr>
              <a:t>All students will have </a:t>
            </a:r>
            <a:r>
              <a:rPr kumimoji="0" lang="en-GB" altLang="en-US" sz="2600" b="0" i="0" u="none" strike="noStrike" kern="0" cap="none" spc="0" normalizeH="0" baseline="0" noProof="0" dirty="0">
                <a:ln>
                  <a:noFill/>
                </a:ln>
                <a:solidFill>
                  <a:srgbClr val="00B0F0"/>
                </a:solidFill>
                <a:effectLst/>
                <a:uLnTx/>
                <a:uFillTx/>
                <a:latin typeface="+mn-lt"/>
                <a:ea typeface="+mn-ea"/>
                <a:cs typeface="+mn-cs"/>
              </a:rPr>
              <a:t>access to support services </a:t>
            </a:r>
            <a:r>
              <a:rPr kumimoji="0" lang="en-GB" altLang="en-US" sz="2600" b="0" i="0" u="none" strike="noStrike" kern="0" cap="none" spc="0" normalizeH="0" baseline="0" noProof="0" dirty="0">
                <a:ln>
                  <a:noFill/>
                </a:ln>
                <a:solidFill>
                  <a:schemeClr val="tx1"/>
                </a:solidFill>
                <a:effectLst/>
                <a:uLnTx/>
                <a:uFillTx/>
                <a:latin typeface="+mn-lt"/>
                <a:ea typeface="+mn-ea"/>
                <a:cs typeface="+mn-cs"/>
              </a:rPr>
              <a:t>to assist them in </a:t>
            </a:r>
            <a:r>
              <a:rPr kumimoji="0" lang="en-GB" altLang="en-US" sz="2600" b="0" i="0" u="none" strike="noStrike" kern="0" cap="none" spc="0" normalizeH="0" baseline="0" noProof="0" dirty="0">
                <a:ln>
                  <a:noFill/>
                </a:ln>
                <a:solidFill>
                  <a:srgbClr val="00B0F0"/>
                </a:solidFill>
                <a:effectLst/>
                <a:uLnTx/>
                <a:uFillTx/>
                <a:latin typeface="+mn-lt"/>
                <a:ea typeface="+mn-ea"/>
                <a:cs typeface="+mn-cs"/>
              </a:rPr>
              <a:t>developing their academic literacy </a:t>
            </a:r>
            <a:r>
              <a:rPr kumimoji="0" lang="en-GB" altLang="en-US" sz="2600" b="0" i="0" u="none" strike="noStrike" kern="0" cap="none" spc="0" normalizeH="0" baseline="0" noProof="0" dirty="0">
                <a:ln>
                  <a:noFill/>
                </a:ln>
                <a:solidFill>
                  <a:schemeClr val="tx1"/>
                </a:solidFill>
                <a:effectLst/>
                <a:uLnTx/>
                <a:uFillTx/>
                <a:latin typeface="+mn-lt"/>
                <a:ea typeface="+mn-ea"/>
                <a:cs typeface="+mn-cs"/>
              </a:rPr>
              <a:t>in</a:t>
            </a:r>
            <a:r>
              <a:rPr kumimoji="0" lang="en-GB" altLang="en-US" sz="2600" b="0" i="0" u="none" strike="noStrike" kern="0" cap="none" spc="0" normalizeH="0" baseline="0" noProof="0" dirty="0">
                <a:ln>
                  <a:noFill/>
                </a:ln>
                <a:solidFill>
                  <a:srgbClr val="00B0F0"/>
                </a:solidFill>
                <a:effectLst/>
                <a:uLnTx/>
                <a:uFillTx/>
                <a:latin typeface="+mn-lt"/>
                <a:ea typeface="+mn-ea"/>
                <a:cs typeface="+mn-cs"/>
              </a:rPr>
              <a:t> English</a:t>
            </a:r>
            <a:r>
              <a:rPr kumimoji="0" lang="en-GB" altLang="en-US" sz="2600" b="0" i="0" u="none" strike="noStrike" kern="0" cap="none" spc="0" normalizeH="0" baseline="0" noProof="0" dirty="0">
                <a:ln>
                  <a:noFill/>
                </a:ln>
                <a:solidFill>
                  <a:schemeClr val="tx1"/>
                </a:solidFill>
                <a:effectLst/>
                <a:uLnTx/>
                <a:uFillTx/>
                <a:latin typeface="+mn-lt"/>
                <a:ea typeface="+mn-ea"/>
                <a:cs typeface="+mn-cs"/>
              </a:rPr>
              <a:t>.</a:t>
            </a:r>
          </a:p>
          <a:p>
            <a:pPr marL="0" marR="0" lvl="0" indent="0" algn="l" defTabSz="914400" rtl="0" eaLnBrk="0" fontAlgn="base" latinLnBrk="0" hangingPunct="0">
              <a:lnSpc>
                <a:spcPct val="100000"/>
              </a:lnSpc>
              <a:spcBef>
                <a:spcPct val="20000"/>
              </a:spcBef>
              <a:spcAft>
                <a:spcPct val="0"/>
              </a:spcAft>
              <a:buClrTx/>
              <a:buSzTx/>
              <a:buFontTx/>
              <a:buNone/>
              <a:defRPr/>
            </a:pPr>
            <a:r>
              <a:rPr kumimoji="0" lang="en-GB" altLang="en-US" sz="2600" b="0" i="0" u="none" strike="noStrike" kern="0" cap="none" spc="0" normalizeH="0" baseline="0" noProof="0" dirty="0">
                <a:ln>
                  <a:noFill/>
                </a:ln>
                <a:solidFill>
                  <a:schemeClr val="tx1"/>
                </a:solidFill>
                <a:effectLst/>
                <a:uLnTx/>
                <a:uFillTx/>
                <a:latin typeface="+mn-lt"/>
                <a:ea typeface="+mn-ea"/>
                <a:cs typeface="+mn-cs"/>
              </a:rPr>
              <a:t>                     </a:t>
            </a:r>
            <a:r>
              <a:rPr kumimoji="0" lang="en-GB" altLang="en-US" sz="2400" b="0" i="0" u="none" strike="noStrike" kern="0" cap="none" spc="0" normalizeH="0" baseline="0" noProof="0" dirty="0">
                <a:ln>
                  <a:noFill/>
                </a:ln>
                <a:solidFill>
                  <a:schemeClr val="tx1"/>
                </a:solidFill>
                <a:effectLst/>
                <a:uLnTx/>
                <a:uFillTx/>
                <a:latin typeface="+mn-lt"/>
                <a:ea typeface="+mn-ea"/>
                <a:cs typeface="+mn-cs"/>
              </a:rPr>
              <a:t>e.g. Writing Centre at UWC</a:t>
            </a:r>
            <a:endParaRPr kumimoji="0" lang="en-ZA" altLang="en-US" sz="26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ZA" altLang="en-US" sz="32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ZA" alt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69635" name="TextBox 3"/>
          <p:cNvSpPr txBox="1"/>
          <p:nvPr/>
        </p:nvSpPr>
        <p:spPr>
          <a:xfrm>
            <a:off x="8523288" y="571500"/>
            <a:ext cx="464820" cy="398780"/>
          </a:xfrm>
          <a:prstGeom prst="rect">
            <a:avLst/>
          </a:prstGeom>
          <a:noFill/>
          <a:ln w="9525">
            <a:solidFill>
              <a:srgbClr val="00B0F0"/>
            </a:solidFill>
          </a:ln>
        </p:spPr>
        <p:txBody>
          <a:bodyPr wrap="none">
            <a:spAutoFit/>
          </a:bodyPr>
          <a:lstStyle/>
          <a:p>
            <a:pPr eaLnBrk="1" hangingPunct="1"/>
            <a:r>
              <a:rPr lang="en-US" altLang="x-none" sz="2000" b="1">
                <a:solidFill>
                  <a:srgbClr val="FF0000"/>
                </a:solidFill>
                <a:latin typeface="Arial" panose="020B0604020202020204" pitchFamily="34" charset="0"/>
              </a:rPr>
              <a:t>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anim calcmode="lin" valueType="num">
                                      <p:cBhvr additive="base">
                                        <p:cTn id="7"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3">
                                            <p:txEl>
                                              <p:pRg st="4" end="4"/>
                                            </p:txEl>
                                          </p:spTgt>
                                        </p:tgtEl>
                                        <p:attrNameLst>
                                          <p:attrName>style.visibility</p:attrName>
                                        </p:attrNameLst>
                                      </p:cBhvr>
                                      <p:to>
                                        <p:strVal val="visible"/>
                                      </p:to>
                                    </p:set>
                                    <p:anim calcmode="lin" valueType="num">
                                      <p:cBhvr additive="base">
                                        <p:cTn id="13" dur="5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0483">
                                            <p:txEl>
                                              <p:pRg st="5" end="5"/>
                                            </p:txEl>
                                          </p:spTgt>
                                        </p:tgtEl>
                                        <p:attrNameLst>
                                          <p:attrName>style.visibility</p:attrName>
                                        </p:attrNameLst>
                                      </p:cBhvr>
                                      <p:to>
                                        <p:strVal val="visible"/>
                                      </p:to>
                                    </p:set>
                                    <p:anim calcmode="lin" valueType="num">
                                      <p:cBhvr additive="base">
                                        <p:cTn id="17" dur="500" fill="hold"/>
                                        <p:tgtEl>
                                          <p:spTgt spid="2048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048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457200" y="260350"/>
            <a:ext cx="7818120" cy="850900"/>
          </a:xfrm>
          <a:solidFill>
            <a:schemeClr val="bg2">
              <a:lumMod val="20000"/>
              <a:lumOff val="80000"/>
            </a:schemeClr>
          </a:solidFill>
        </p:spPr>
        <p:txBody>
          <a:bodyPr vert="horz" wrap="square" lIns="91440" tIns="45720" rIns="91440" bIns="45720" anchor="ctr" anchorCtr="0"/>
          <a:lstStyle/>
          <a:p>
            <a:r>
              <a:rPr lang="en-ZA" altLang="en-US" sz="3200" dirty="0">
                <a:solidFill>
                  <a:srgbClr val="000000"/>
                </a:solidFill>
              </a:rPr>
              <a:t>UWC LP: </a:t>
            </a:r>
            <a:r>
              <a:rPr lang="en-ZA" altLang="en-US" sz="3000" b="1" dirty="0"/>
              <a:t>Promoting Multilingualism</a:t>
            </a:r>
          </a:p>
        </p:txBody>
      </p:sp>
      <p:sp>
        <p:nvSpPr>
          <p:cNvPr id="15363" name="Content Placeholder 2"/>
          <p:cNvSpPr>
            <a:spLocks noGrp="1"/>
          </p:cNvSpPr>
          <p:nvPr>
            <p:ph idx="1"/>
          </p:nvPr>
        </p:nvSpPr>
        <p:spPr/>
        <p:txBody>
          <a:bodyPr vert="horz" wrap="square" lIns="91440" tIns="45720" rIns="91440" bIns="45720" anchor="t" anchorCtr="0"/>
          <a:lstStyle/>
          <a:p>
            <a:r>
              <a:rPr lang="en-GB" altLang="en-US" sz="2400"/>
              <a:t>The university undertakes to make language </a:t>
            </a:r>
            <a:r>
              <a:rPr lang="en-GB" altLang="en-US" sz="2400">
                <a:solidFill>
                  <a:srgbClr val="C00000"/>
                </a:solidFill>
              </a:rPr>
              <a:t>acquisition courses </a:t>
            </a:r>
            <a:r>
              <a:rPr lang="en-GB" altLang="en-US" sz="2400"/>
              <a:t>in</a:t>
            </a:r>
            <a:r>
              <a:rPr lang="en-GB" altLang="en-US" sz="2400">
                <a:solidFill>
                  <a:srgbClr val="C00000"/>
                </a:solidFill>
              </a:rPr>
              <a:t> Afrikaans, English </a:t>
            </a:r>
            <a:r>
              <a:rPr lang="en-GB" altLang="en-US" sz="2400"/>
              <a:t>and</a:t>
            </a:r>
            <a:r>
              <a:rPr lang="en-GB" altLang="en-US" sz="2400">
                <a:solidFill>
                  <a:srgbClr val="C00000"/>
                </a:solidFill>
              </a:rPr>
              <a:t> Xhosa </a:t>
            </a:r>
            <a:r>
              <a:rPr lang="en-GB" altLang="en-US" sz="2400"/>
              <a:t>available to both administrative and lecturing staff.</a:t>
            </a:r>
            <a:endParaRPr lang="en-ZA" altLang="en-US" sz="2400"/>
          </a:p>
          <a:p>
            <a:endParaRPr lang="en-GB" altLang="en-US" sz="600"/>
          </a:p>
          <a:p>
            <a:endParaRPr lang="en-GB" altLang="en-US" sz="600"/>
          </a:p>
          <a:p>
            <a:r>
              <a:rPr lang="en-GB" altLang="en-US" sz="2400"/>
              <a:t>All students will be encouraged, through </a:t>
            </a:r>
            <a:r>
              <a:rPr lang="en-GB" altLang="en-US" sz="2400">
                <a:solidFill>
                  <a:srgbClr val="00B0F0"/>
                </a:solidFill>
              </a:rPr>
              <a:t>enrichment programmes</a:t>
            </a:r>
            <a:r>
              <a:rPr lang="en-GB" altLang="en-US" sz="2400"/>
              <a:t>, to develop proficiency in </a:t>
            </a:r>
            <a:r>
              <a:rPr lang="en-GB" altLang="en-US" sz="2400">
                <a:solidFill>
                  <a:srgbClr val="00B0F0"/>
                </a:solidFill>
              </a:rPr>
              <a:t>Afrikaans, English </a:t>
            </a:r>
            <a:r>
              <a:rPr lang="en-GB" altLang="en-US" sz="2400"/>
              <a:t>and</a:t>
            </a:r>
            <a:r>
              <a:rPr lang="en-GB" altLang="en-US" sz="2400">
                <a:solidFill>
                  <a:srgbClr val="00B0F0"/>
                </a:solidFill>
              </a:rPr>
              <a:t> Xhosa</a:t>
            </a:r>
            <a:r>
              <a:rPr lang="en-GB" altLang="en-US" sz="2400"/>
              <a:t>.</a:t>
            </a:r>
            <a:endParaRPr lang="en-ZA" altLang="en-US" sz="2400"/>
          </a:p>
          <a:p>
            <a:endParaRPr lang="en-ZA" altLang="en-US"/>
          </a:p>
        </p:txBody>
      </p:sp>
      <p:sp>
        <p:nvSpPr>
          <p:cNvPr id="70659" name="TextBox 3"/>
          <p:cNvSpPr txBox="1"/>
          <p:nvPr/>
        </p:nvSpPr>
        <p:spPr>
          <a:xfrm>
            <a:off x="8523288" y="571500"/>
            <a:ext cx="464820" cy="398780"/>
          </a:xfrm>
          <a:prstGeom prst="rect">
            <a:avLst/>
          </a:prstGeom>
          <a:noFill/>
          <a:ln w="9525">
            <a:solidFill>
              <a:srgbClr val="00B0F0"/>
            </a:solidFill>
          </a:ln>
        </p:spPr>
        <p:txBody>
          <a:bodyPr wrap="none">
            <a:spAutoFit/>
          </a:bodyPr>
          <a:lstStyle/>
          <a:p>
            <a:pPr eaLnBrk="1" hangingPunct="1"/>
            <a:r>
              <a:rPr lang="en-US" altLang="x-none" sz="2000" b="1">
                <a:solidFill>
                  <a:srgbClr val="FF0000"/>
                </a:solidFill>
                <a:latin typeface="Arial" panose="020B0604020202020204" pitchFamily="34" charset="0"/>
              </a:rPr>
              <a:t>17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3" end="3"/>
                                            </p:txEl>
                                          </p:spTgt>
                                        </p:tgtEl>
                                        <p:attrNameLst>
                                          <p:attrName>style.visibility</p:attrName>
                                        </p:attrNameLst>
                                      </p:cBhvr>
                                      <p:to>
                                        <p:strVal val="visible"/>
                                      </p:to>
                                    </p:set>
                                    <p:anim calcmode="lin" valueType="num">
                                      <p:cBhvr additive="base">
                                        <p:cTn id="13"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395605" y="620395"/>
            <a:ext cx="8139430" cy="720725"/>
          </a:xfrm>
          <a:solidFill>
            <a:schemeClr val="bg2">
              <a:lumMod val="20000"/>
              <a:lumOff val="80000"/>
            </a:schemeClr>
          </a:solidFill>
        </p:spPr>
        <p:txBody>
          <a:bodyPr vert="horz" wrap="square" lIns="91440" tIns="45720" rIns="91440" bIns="45720" anchor="ctr" anchorCtr="0"/>
          <a:lstStyle/>
          <a:p>
            <a:pPr algn="l"/>
            <a:r>
              <a:rPr lang="en-ZA" altLang="en-US" sz="2600" dirty="0"/>
              <a:t>UWC LP: </a:t>
            </a:r>
            <a:r>
              <a:rPr lang="en-GB" altLang="en-US" sz="2800" b="1" dirty="0"/>
              <a:t>Languages of Internal Communication</a:t>
            </a:r>
            <a:endParaRPr lang="en-ZA" altLang="en-US" sz="2800" dirty="0"/>
          </a:p>
        </p:txBody>
      </p:sp>
      <p:sp>
        <p:nvSpPr>
          <p:cNvPr id="16387" name="Content Placeholder 2"/>
          <p:cNvSpPr>
            <a:spLocks noGrp="1"/>
          </p:cNvSpPr>
          <p:nvPr>
            <p:ph idx="1"/>
          </p:nvPr>
        </p:nvSpPr>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GB" altLang="en-US" sz="24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GB" altLang="en-US" sz="2400" b="0" i="0" u="none" strike="noStrike" kern="0" cap="none" spc="0" normalizeH="0" baseline="0" noProof="0" dirty="0">
                <a:ln>
                  <a:noFill/>
                </a:ln>
                <a:solidFill>
                  <a:schemeClr val="tx1"/>
                </a:solidFill>
                <a:effectLst/>
                <a:uLnTx/>
                <a:uFillTx/>
                <a:latin typeface="+mn-lt"/>
                <a:ea typeface="+mn-ea"/>
                <a:cs typeface="+mn-cs"/>
              </a:rPr>
              <a:t>The </a:t>
            </a:r>
            <a:r>
              <a:rPr kumimoji="0" lang="en-GB" altLang="en-US" sz="2400" b="0" i="0" u="none" strike="noStrike" kern="0" cap="none" spc="0" normalizeH="0" baseline="0" noProof="0" dirty="0">
                <a:ln>
                  <a:noFill/>
                </a:ln>
                <a:solidFill>
                  <a:srgbClr val="C00000"/>
                </a:solidFill>
                <a:effectLst/>
                <a:uLnTx/>
                <a:uFillTx/>
                <a:latin typeface="+mn-lt"/>
                <a:ea typeface="+mn-ea"/>
                <a:cs typeface="+mn-cs"/>
              </a:rPr>
              <a:t>main language </a:t>
            </a:r>
            <a:r>
              <a:rPr kumimoji="0" lang="en-GB" altLang="en-US" sz="2400" b="0" i="0" u="none" strike="noStrike" kern="0" cap="none" spc="0" normalizeH="0" baseline="0" noProof="0" dirty="0">
                <a:ln>
                  <a:noFill/>
                </a:ln>
                <a:solidFill>
                  <a:schemeClr val="tx1"/>
                </a:solidFill>
                <a:effectLst/>
                <a:uLnTx/>
                <a:uFillTx/>
                <a:latin typeface="+mn-lt"/>
                <a:ea typeface="+mn-ea"/>
                <a:cs typeface="+mn-cs"/>
              </a:rPr>
              <a:t>of internal communication for academic and administrative purposes </a:t>
            </a:r>
            <a:r>
              <a:rPr kumimoji="0" lang="en-GB" altLang="en-US" sz="2400" b="0" i="0" u="none" strike="noStrike" kern="0" cap="none" spc="0" normalizeH="0" baseline="0" noProof="0" dirty="0">
                <a:ln>
                  <a:noFill/>
                </a:ln>
                <a:solidFill>
                  <a:srgbClr val="C00000"/>
                </a:solidFill>
                <a:effectLst/>
                <a:uLnTx/>
                <a:uFillTx/>
                <a:latin typeface="+mn-lt"/>
                <a:ea typeface="+mn-ea"/>
                <a:cs typeface="+mn-cs"/>
              </a:rPr>
              <a:t>shall be English</a:t>
            </a:r>
            <a:r>
              <a:rPr kumimoji="0" lang="en-GB" altLang="en-US" sz="2400" b="0" i="0" u="none" strike="noStrike" kern="0" cap="none" spc="0" normalizeH="0" baseline="0" noProof="0" dirty="0">
                <a:ln>
                  <a:noFill/>
                </a:ln>
                <a:solidFill>
                  <a:schemeClr val="tx1"/>
                </a:solidFill>
                <a:effectLst/>
                <a:uLnTx/>
                <a:uFillTx/>
                <a:latin typeface="+mn-lt"/>
                <a:ea typeface="+mn-ea"/>
                <a:cs typeface="+mn-cs"/>
              </a:rPr>
              <a:t>.  However, the university will </a:t>
            </a:r>
            <a:r>
              <a:rPr kumimoji="0" lang="en-GB" altLang="en-US" sz="2400" b="0" i="0" u="none" strike="noStrike" kern="0" cap="none" spc="0" normalizeH="0" baseline="0" noProof="0" dirty="0">
                <a:ln>
                  <a:noFill/>
                </a:ln>
                <a:solidFill>
                  <a:srgbClr val="00B0F0"/>
                </a:solidFill>
                <a:effectLst/>
                <a:uLnTx/>
                <a:uFillTx/>
                <a:latin typeface="+mn-lt"/>
                <a:ea typeface="+mn-ea"/>
                <a:cs typeface="+mn-cs"/>
              </a:rPr>
              <a:t>progressively</a:t>
            </a:r>
            <a:r>
              <a:rPr kumimoji="0" lang="en-GB" altLang="en-US" sz="2400" b="0" i="0" u="none" strike="noStrike" kern="0" cap="none" spc="0" normalizeH="0" baseline="0" noProof="0" dirty="0">
                <a:ln>
                  <a:noFill/>
                </a:ln>
                <a:solidFill>
                  <a:schemeClr val="tx1"/>
                </a:solidFill>
                <a:effectLst/>
                <a:uLnTx/>
                <a:uFillTx/>
                <a:latin typeface="+mn-lt"/>
                <a:ea typeface="+mn-ea"/>
                <a:cs typeface="+mn-cs"/>
              </a:rPr>
              <a:t> make important information available in Afrikaans, English and Xhosa.  </a:t>
            </a:r>
            <a:r>
              <a:rPr kumimoji="0" lang="en-GB" altLang="en-US" sz="2400" b="0" i="0" u="none" strike="noStrike" kern="0" cap="none" spc="0" normalizeH="0" baseline="0" noProof="0" dirty="0">
                <a:ln>
                  <a:noFill/>
                </a:ln>
                <a:solidFill>
                  <a:srgbClr val="00B0F0"/>
                </a:solidFill>
                <a:effectLst/>
                <a:uLnTx/>
                <a:uFillTx/>
                <a:latin typeface="+mn-lt"/>
                <a:ea typeface="+mn-ea"/>
                <a:cs typeface="+mn-cs"/>
              </a:rPr>
              <a:t>Essential information such as rules </a:t>
            </a:r>
            <a:r>
              <a:rPr kumimoji="0" lang="en-GB" altLang="en-US" sz="2400" b="0" i="0" u="none" strike="noStrike" kern="0" cap="none" spc="0" normalizeH="0" baseline="0" noProof="0" dirty="0">
                <a:ln>
                  <a:noFill/>
                </a:ln>
                <a:solidFill>
                  <a:schemeClr val="tx1"/>
                </a:solidFill>
                <a:effectLst/>
                <a:uLnTx/>
                <a:uFillTx/>
                <a:latin typeface="+mn-lt"/>
                <a:ea typeface="+mn-ea"/>
                <a:cs typeface="+mn-cs"/>
              </a:rPr>
              <a:t>will be made available in the </a:t>
            </a:r>
            <a:r>
              <a:rPr kumimoji="0" lang="en-GB" altLang="en-US" sz="2400" b="0" i="0" u="none" strike="noStrike" kern="0" cap="none" spc="0" normalizeH="0" baseline="0" noProof="0" dirty="0">
                <a:ln>
                  <a:noFill/>
                </a:ln>
                <a:solidFill>
                  <a:srgbClr val="00B0F0"/>
                </a:solidFill>
                <a:effectLst/>
                <a:uLnTx/>
                <a:uFillTx/>
                <a:latin typeface="+mn-lt"/>
                <a:ea typeface="+mn-ea"/>
                <a:cs typeface="+mn-cs"/>
              </a:rPr>
              <a:t>three languages </a:t>
            </a:r>
            <a:r>
              <a:rPr kumimoji="0" lang="en-GB" altLang="en-US" sz="2400" b="0" i="0" u="none" strike="noStrike" kern="0" cap="none" spc="0" normalizeH="0" baseline="0" noProof="0" dirty="0">
                <a:ln>
                  <a:noFill/>
                </a:ln>
                <a:solidFill>
                  <a:schemeClr val="tx1"/>
                </a:solidFill>
                <a:effectLst/>
                <a:uLnTx/>
                <a:uFillTx/>
                <a:latin typeface="+mn-lt"/>
                <a:ea typeface="+mn-ea"/>
                <a:cs typeface="+mn-cs"/>
              </a:rPr>
              <a:t>as a matter of priority….(see policy on e-teaching for rest) </a:t>
            </a:r>
            <a:endParaRPr kumimoji="0" lang="en-ZA" altLang="en-US" sz="2400" b="0" i="0" u="none" strike="noStrike" kern="0" cap="none" spc="0" normalizeH="0" baseline="0" noProof="0" dirty="0">
              <a:ln>
                <a:noFill/>
              </a:ln>
              <a:solidFill>
                <a:schemeClr val="tx1"/>
              </a:solidFill>
              <a:effectLst/>
              <a:uLnTx/>
              <a:uFillTx/>
              <a:latin typeface="+mn-lt"/>
              <a:ea typeface="+mn-ea"/>
              <a:cs typeface="+mn-cs"/>
            </a:endParaRPr>
          </a:p>
        </p:txBody>
      </p:sp>
      <p:sp>
        <p:nvSpPr>
          <p:cNvPr id="71683" name="TextBox 3"/>
          <p:cNvSpPr txBox="1"/>
          <p:nvPr/>
        </p:nvSpPr>
        <p:spPr>
          <a:xfrm>
            <a:off x="8603933" y="188595"/>
            <a:ext cx="464820" cy="398780"/>
          </a:xfrm>
          <a:prstGeom prst="rect">
            <a:avLst/>
          </a:prstGeom>
          <a:noFill/>
          <a:ln w="9525">
            <a:solidFill>
              <a:srgbClr val="00B0F0"/>
            </a:solidFill>
          </a:ln>
        </p:spPr>
        <p:txBody>
          <a:bodyPr wrap="none">
            <a:spAutoFit/>
          </a:bodyPr>
          <a:lstStyle/>
          <a:p>
            <a:pPr eaLnBrk="1" hangingPunct="1"/>
            <a:r>
              <a:rPr lang="en-US" altLang="x-none" sz="2000" b="1">
                <a:solidFill>
                  <a:srgbClr val="FF0000"/>
                </a:solidFill>
                <a:latin typeface="Arial" panose="020B0604020202020204" pitchFamily="34" charset="0"/>
              </a:rPr>
              <a:t>18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467043" y="620078"/>
            <a:ext cx="8229600" cy="792162"/>
          </a:xfrm>
          <a:solidFill>
            <a:schemeClr val="bg2">
              <a:lumMod val="20000"/>
              <a:lumOff val="80000"/>
            </a:schemeClr>
          </a:solidFill>
        </p:spPr>
        <p:txBody>
          <a:bodyPr vert="horz" wrap="square" lIns="91440" tIns="45720" rIns="91440" bIns="45720" anchor="ctr" anchorCtr="0"/>
          <a:lstStyle/>
          <a:p>
            <a:pPr algn="l"/>
            <a:r>
              <a:rPr lang="en-ZA" altLang="en-US" sz="2800" dirty="0"/>
              <a:t>UWC LP: </a:t>
            </a:r>
            <a:r>
              <a:rPr lang="en-ZA" altLang="en-US" sz="2800" b="1" dirty="0"/>
              <a:t>Language of External Communication</a:t>
            </a:r>
          </a:p>
        </p:txBody>
      </p:sp>
      <p:sp>
        <p:nvSpPr>
          <p:cNvPr id="15363" name="Content Placeholder 2"/>
          <p:cNvSpPr>
            <a:spLocks noGrp="1"/>
          </p:cNvSpPr>
          <p:nvPr>
            <p:ph idx="1"/>
          </p:nvPr>
        </p:nvSpPr>
        <p:spPr>
          <a:xfrm>
            <a:off x="457200" y="1844675"/>
            <a:ext cx="8229600" cy="439261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GB" altLang="en-US" sz="2200" b="0" i="0" u="none" strike="noStrike" kern="0" cap="none" spc="0" normalizeH="0" baseline="0" noProof="0" dirty="0">
                <a:ln>
                  <a:noFill/>
                </a:ln>
                <a:solidFill>
                  <a:schemeClr val="tx1"/>
                </a:solidFill>
                <a:effectLst/>
                <a:uLnTx/>
                <a:uFillTx/>
                <a:latin typeface="+mn-lt"/>
                <a:ea typeface="+mn-ea"/>
                <a:cs typeface="+mn-cs"/>
              </a:rPr>
              <a:t>The language used for external communication </a:t>
            </a:r>
            <a:r>
              <a:rPr kumimoji="0" lang="en-GB" altLang="en-US" sz="2200" b="0" i="0" u="none" strike="noStrike" kern="0" cap="none" spc="0" normalizeH="0" baseline="0" noProof="0" dirty="0">
                <a:ln>
                  <a:noFill/>
                </a:ln>
                <a:solidFill>
                  <a:srgbClr val="C00000"/>
                </a:solidFill>
                <a:effectLst/>
                <a:uLnTx/>
                <a:uFillTx/>
                <a:latin typeface="+mn-lt"/>
                <a:ea typeface="+mn-ea"/>
                <a:cs typeface="+mn-cs"/>
              </a:rPr>
              <a:t>shall normally be English</a:t>
            </a:r>
            <a:r>
              <a:rPr kumimoji="0" lang="en-GB" altLang="en-US" sz="2200" b="0" i="0" u="none" strike="noStrike" kern="0" cap="none" spc="0" normalizeH="0" baseline="0" noProof="0" dirty="0">
                <a:ln>
                  <a:noFill/>
                </a:ln>
                <a:solidFill>
                  <a:schemeClr val="tx1"/>
                </a:solidFill>
                <a:effectLst/>
                <a:uLnTx/>
                <a:uFillTx/>
                <a:latin typeface="+mn-lt"/>
                <a:ea typeface="+mn-ea"/>
                <a:cs typeface="+mn-cs"/>
              </a:rPr>
              <a:t>, </a:t>
            </a:r>
            <a:r>
              <a:rPr kumimoji="0" lang="en-GB" altLang="en-US" sz="2200" b="0" i="0" u="none" strike="noStrike" kern="0" cap="none" spc="0" normalizeH="0" baseline="0" noProof="0" dirty="0">
                <a:ln>
                  <a:noFill/>
                </a:ln>
                <a:solidFill>
                  <a:srgbClr val="00B0F0"/>
                </a:solidFill>
                <a:effectLst/>
                <a:uLnTx/>
                <a:uFillTx/>
                <a:latin typeface="+mn-lt"/>
                <a:ea typeface="+mn-ea"/>
                <a:cs typeface="+mn-cs"/>
              </a:rPr>
              <a:t>unless</a:t>
            </a:r>
            <a:r>
              <a:rPr kumimoji="0" lang="en-GB" altLang="en-US" sz="2200" b="0" i="0" u="none" strike="noStrike" kern="0" cap="none" spc="0" normalizeH="0" baseline="0" noProof="0" dirty="0">
                <a:ln>
                  <a:noFill/>
                </a:ln>
                <a:solidFill>
                  <a:schemeClr val="tx1"/>
                </a:solidFill>
                <a:effectLst/>
                <a:uLnTx/>
                <a:uFillTx/>
                <a:latin typeface="+mn-lt"/>
                <a:ea typeface="+mn-ea"/>
                <a:cs typeface="+mn-cs"/>
              </a:rPr>
              <a:t> sensitivity to the recipient requires use of another language. </a:t>
            </a:r>
            <a:r>
              <a:rPr kumimoji="0" lang="en-GB" altLang="en-US" sz="2200" b="0" i="0" u="none" strike="noStrike" kern="0" cap="none" spc="0" normalizeH="0" baseline="0" noProof="0" dirty="0">
                <a:ln>
                  <a:noFill/>
                </a:ln>
                <a:solidFill>
                  <a:srgbClr val="00B050"/>
                </a:solidFill>
                <a:effectLst/>
                <a:uLnTx/>
                <a:uFillTx/>
                <a:latin typeface="+mn-lt"/>
                <a:ea typeface="+mn-ea"/>
                <a:cs typeface="+mn-cs"/>
              </a:rPr>
              <a:t>If individuals request </a:t>
            </a:r>
            <a:r>
              <a:rPr kumimoji="0" lang="en-GB" altLang="en-US" sz="2200" b="0" i="0" u="none" strike="noStrike" kern="0" cap="none" spc="0" normalizeH="0" baseline="0" noProof="0" dirty="0">
                <a:ln>
                  <a:noFill/>
                </a:ln>
                <a:solidFill>
                  <a:schemeClr val="tx1"/>
                </a:solidFill>
                <a:effectLst/>
                <a:uLnTx/>
                <a:uFillTx/>
                <a:latin typeface="+mn-lt"/>
                <a:ea typeface="+mn-ea"/>
                <a:cs typeface="+mn-cs"/>
              </a:rPr>
              <a:t>information from the university in either Afrikaans or Xhosa, the information will be translated into that language, and the translated version will be sent to the individual accompanied by the English version.  In all cases the official version shall be the English version. </a:t>
            </a:r>
            <a:endParaRPr kumimoji="0" lang="en-ZA" altLang="en-US" sz="22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en-GB" altLang="en-US" sz="1200" b="0" i="0" u="none" strike="noStrike" kern="0" cap="none" spc="0" normalizeH="0" baseline="0" noProof="0" dirty="0">
                <a:ln>
                  <a:noFill/>
                </a:ln>
                <a:solidFill>
                  <a:schemeClr val="tx1"/>
                </a:solidFill>
                <a:effectLst/>
                <a:uLnTx/>
                <a:uFillTx/>
                <a:latin typeface="+mn-lt"/>
                <a:ea typeface="+mn-ea"/>
                <a:cs typeface="+mn-cs"/>
              </a:rPr>
              <a:t> </a:t>
            </a:r>
          </a:p>
          <a:p>
            <a:pPr marL="0" marR="0" lvl="0" indent="0" algn="l" defTabSz="914400" rtl="0" eaLnBrk="0" fontAlgn="base" latinLnBrk="0" hangingPunct="0">
              <a:lnSpc>
                <a:spcPct val="100000"/>
              </a:lnSpc>
              <a:spcBef>
                <a:spcPct val="20000"/>
              </a:spcBef>
              <a:spcAft>
                <a:spcPct val="0"/>
              </a:spcAft>
              <a:buClrTx/>
              <a:buSzTx/>
              <a:buFontTx/>
              <a:buNone/>
              <a:defRPr/>
            </a:pPr>
            <a:endParaRPr kumimoji="0" lang="en-ZA" altLang="en-US" sz="10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GB" altLang="en-US" sz="2200" b="0" i="0" u="none" strike="noStrike" kern="0" cap="none" spc="0" normalizeH="0" baseline="0" noProof="0" dirty="0">
                <a:ln>
                  <a:noFill/>
                </a:ln>
                <a:solidFill>
                  <a:srgbClr val="FF0000"/>
                </a:solidFill>
                <a:effectLst/>
                <a:uLnTx/>
                <a:uFillTx/>
                <a:latin typeface="+mn-lt"/>
                <a:ea typeface="+mn-ea"/>
                <a:cs typeface="+mn-cs"/>
              </a:rPr>
              <a:t>Signage</a:t>
            </a:r>
            <a:r>
              <a:rPr kumimoji="0" lang="en-GB" altLang="en-US" sz="2200" b="0" i="0" u="none" strike="noStrike" kern="0" cap="none" spc="0" normalizeH="0" baseline="0" noProof="0" dirty="0">
                <a:ln>
                  <a:noFill/>
                </a:ln>
                <a:solidFill>
                  <a:schemeClr val="tx1"/>
                </a:solidFill>
                <a:effectLst/>
                <a:uLnTx/>
                <a:uFillTx/>
                <a:latin typeface="+mn-lt"/>
                <a:ea typeface="+mn-ea"/>
                <a:cs typeface="+mn-cs"/>
              </a:rPr>
              <a:t> on campus will progressively be in Afrikaans, English and Xhosa, having due regard to readability and aesthetic considerations    (Examples on next slide)</a:t>
            </a:r>
          </a:p>
          <a:p>
            <a:pPr marL="0" marR="0" lvl="0" indent="0" algn="l" defTabSz="914400" rtl="0" eaLnBrk="0" fontAlgn="base" latinLnBrk="0" hangingPunct="0">
              <a:lnSpc>
                <a:spcPct val="100000"/>
              </a:lnSpc>
              <a:spcBef>
                <a:spcPct val="20000"/>
              </a:spcBef>
              <a:spcAft>
                <a:spcPct val="0"/>
              </a:spcAft>
              <a:buClrTx/>
              <a:buSzTx/>
              <a:buFontTx/>
              <a:buNone/>
              <a:defRPr/>
            </a:pPr>
            <a:endParaRPr kumimoji="0" lang="en-ZA" altLang="en-US" sz="16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ZA" alt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72707" name="TextBox 3"/>
          <p:cNvSpPr txBox="1"/>
          <p:nvPr/>
        </p:nvSpPr>
        <p:spPr>
          <a:xfrm>
            <a:off x="8459788" y="204788"/>
            <a:ext cx="464820" cy="398780"/>
          </a:xfrm>
          <a:prstGeom prst="rect">
            <a:avLst/>
          </a:prstGeom>
          <a:noFill/>
          <a:ln w="9525">
            <a:solidFill>
              <a:srgbClr val="00B0F0"/>
            </a:solidFill>
          </a:ln>
        </p:spPr>
        <p:txBody>
          <a:bodyPr wrap="none">
            <a:spAutoFit/>
          </a:bodyPr>
          <a:lstStyle/>
          <a:p>
            <a:pPr eaLnBrk="1" hangingPunct="1"/>
            <a:r>
              <a:rPr lang="en-US" altLang="x-none" sz="2000" b="1">
                <a:solidFill>
                  <a:srgbClr val="FF0000"/>
                </a:solidFill>
                <a:latin typeface="Arial" panose="020B0604020202020204" pitchFamily="34" charset="0"/>
              </a:rPr>
              <a:t>19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anim calcmode="lin" valueType="num">
                                      <p:cBhvr additive="base">
                                        <p:cTn id="19"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539750" y="260350"/>
            <a:ext cx="8424863" cy="1296988"/>
          </a:xfrm>
        </p:spPr>
        <p:txBody>
          <a:bodyPr vert="horz" wrap="square" lIns="91440" tIns="45720" rIns="91440" bIns="45720" anchor="ctr" anchorCtr="0"/>
          <a:lstStyle/>
          <a:p>
            <a:pPr algn="l"/>
            <a:br>
              <a:rPr lang="en-ZA" altLang="en-US" sz="2800" b="1"/>
            </a:br>
            <a:r>
              <a:rPr lang="en-ZA" altLang="en-US" sz="2800" b="1">
                <a:solidFill>
                  <a:srgbClr val="C00000"/>
                </a:solidFill>
                <a:latin typeface="Calibri" panose="020F0502020204030204" pitchFamily="34" charset="0"/>
              </a:rPr>
              <a:t>Previous lecture (7)</a:t>
            </a:r>
            <a:r>
              <a:rPr lang="en-ZA" altLang="en-US" sz="2800" b="1">
                <a:solidFill>
                  <a:srgbClr val="0000FF"/>
                </a:solidFill>
                <a:latin typeface="Calibri" panose="020F0502020204030204" pitchFamily="34" charset="0"/>
              </a:rPr>
              <a:t>: </a:t>
            </a:r>
            <a:br>
              <a:rPr lang="en-ZA" altLang="en-US" sz="2800" b="1">
                <a:solidFill>
                  <a:srgbClr val="0000FF"/>
                </a:solidFill>
                <a:latin typeface="Calibri" panose="020F0502020204030204" pitchFamily="34" charset="0"/>
              </a:rPr>
            </a:br>
            <a:r>
              <a:rPr lang="en-ZA" altLang="en-US" sz="1200" b="1">
                <a:solidFill>
                  <a:srgbClr val="0000FF"/>
                </a:solidFill>
                <a:latin typeface="Calibri" panose="020F0502020204030204" pitchFamily="34" charset="0"/>
              </a:rPr>
              <a:t>       </a:t>
            </a:r>
            <a:br>
              <a:rPr lang="en-ZA" altLang="en-US" sz="200" b="1">
                <a:solidFill>
                  <a:srgbClr val="0000FF"/>
                </a:solidFill>
                <a:latin typeface="Calibri" panose="020F0502020204030204" pitchFamily="34" charset="0"/>
              </a:rPr>
            </a:br>
            <a:r>
              <a:rPr lang="en-ZA" altLang="en-US" sz="200" b="1">
                <a:solidFill>
                  <a:srgbClr val="0000FF"/>
                </a:solidFill>
                <a:latin typeface="Calibri" panose="020F0502020204030204" pitchFamily="34" charset="0"/>
              </a:rPr>
              <a:t>                                                                   </a:t>
            </a:r>
            <a:r>
              <a:rPr lang="en-ZA" altLang="en-US" sz="2800" b="1">
                <a:solidFill>
                  <a:srgbClr val="000000"/>
                </a:solidFill>
              </a:rPr>
              <a:t>Multilingualism and Democracy</a:t>
            </a:r>
            <a:br>
              <a:rPr lang="en-ZA" altLang="en-US" sz="3200" b="1"/>
            </a:br>
            <a:endParaRPr lang="en-ZA" altLang="en-US" sz="2800" b="1"/>
          </a:p>
        </p:txBody>
      </p:sp>
      <p:sp>
        <p:nvSpPr>
          <p:cNvPr id="20483" name="Content Placeholder 2"/>
          <p:cNvSpPr>
            <a:spLocks noGrp="1"/>
          </p:cNvSpPr>
          <p:nvPr>
            <p:ph idx="1"/>
          </p:nvPr>
        </p:nvSpPr>
        <p:spPr>
          <a:xfrm>
            <a:off x="457200" y="1412875"/>
            <a:ext cx="8229600" cy="4608513"/>
          </a:xfrm>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ZA" altLang="en-US" sz="200" b="1" i="0" u="none" strike="noStrike" kern="0" cap="none" spc="0" normalizeH="0" baseline="0" noProof="0" dirty="0">
              <a:ln>
                <a:noFill/>
              </a:ln>
              <a:solidFill>
                <a:srgbClr val="000000"/>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ZA" altLang="en-US" sz="200" b="1" i="0" u="none" strike="noStrike" kern="0" cap="none" spc="0" normalizeH="0" baseline="0" noProof="0" dirty="0">
              <a:ln>
                <a:noFill/>
              </a:ln>
              <a:solidFill>
                <a:srgbClr val="000000"/>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ZA" altLang="en-US" sz="200" b="1" i="0" u="none" strike="noStrike" kern="0" cap="none" spc="0" normalizeH="0" baseline="0" noProof="0" dirty="0">
              <a:ln>
                <a:noFill/>
              </a:ln>
              <a:solidFill>
                <a:srgbClr val="000000"/>
              </a:solidFill>
              <a:effectLst/>
              <a:uLnTx/>
              <a:uFillTx/>
              <a:latin typeface="+mn-lt"/>
              <a:ea typeface="+mn-ea"/>
              <a:cs typeface="+mn-cs"/>
            </a:endParaRPr>
          </a:p>
          <a:p>
            <a:pPr marL="706755" marR="0" lvl="0" indent="-342900" algn="l" defTabSz="914400" rtl="0" eaLnBrk="0" fontAlgn="base" latinLnBrk="0" hangingPunct="0">
              <a:lnSpc>
                <a:spcPct val="150000"/>
              </a:lnSpc>
              <a:spcBef>
                <a:spcPct val="20000"/>
              </a:spcBef>
              <a:spcAft>
                <a:spcPct val="0"/>
              </a:spcAft>
              <a:buClrTx/>
              <a:buSzTx/>
              <a:buFontTx/>
              <a:buChar char="-"/>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What is democracy? </a:t>
            </a:r>
          </a:p>
          <a:p>
            <a:pPr marL="706755" marR="0" lvl="0" indent="-342900" algn="l" defTabSz="914400" rtl="0" eaLnBrk="0" fontAlgn="base" latinLnBrk="0" hangingPunct="0">
              <a:lnSpc>
                <a:spcPct val="150000"/>
              </a:lnSpc>
              <a:spcBef>
                <a:spcPct val="20000"/>
              </a:spcBef>
              <a:spcAft>
                <a:spcPct val="0"/>
              </a:spcAft>
              <a:buClrTx/>
              <a:buSzTx/>
              <a:buFontTx/>
              <a:buChar char="-"/>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What are the pillars (ingredients) of democracy?  </a:t>
            </a:r>
          </a:p>
          <a:p>
            <a:pPr marL="706755" marR="0" lvl="0" indent="-342900" algn="l" defTabSz="914400" rtl="0" eaLnBrk="0" fontAlgn="base" latinLnBrk="0" hangingPunct="0">
              <a:lnSpc>
                <a:spcPct val="150000"/>
              </a:lnSpc>
              <a:spcBef>
                <a:spcPct val="20000"/>
              </a:spcBef>
              <a:spcAft>
                <a:spcPct val="0"/>
              </a:spcAft>
              <a:buClrTx/>
              <a:buSzTx/>
              <a:buFontTx/>
              <a:buChar char="-"/>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The importance of multilingual policies/practices in a democracy</a:t>
            </a:r>
          </a:p>
          <a:p>
            <a:pPr marL="706755" marR="0" lvl="0" indent="-342900" algn="l" defTabSz="914400" rtl="0" eaLnBrk="0" fontAlgn="base" latinLnBrk="0" hangingPunct="0">
              <a:lnSpc>
                <a:spcPct val="150000"/>
              </a:lnSpc>
              <a:spcBef>
                <a:spcPct val="20000"/>
              </a:spcBef>
              <a:spcAft>
                <a:spcPct val="0"/>
              </a:spcAft>
              <a:buClrTx/>
              <a:buSzTx/>
              <a:buFontTx/>
              <a:buChar char="-"/>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Impediments to multilingual policy in a democracy?</a:t>
            </a:r>
          </a:p>
          <a:p>
            <a:pPr marL="706755" marR="0" lvl="0" indent="-342900" algn="l" defTabSz="914400" rtl="0" eaLnBrk="0" fontAlgn="base" latinLnBrk="0" hangingPunct="0">
              <a:lnSpc>
                <a:spcPct val="150000"/>
              </a:lnSpc>
              <a:spcBef>
                <a:spcPct val="20000"/>
              </a:spcBef>
              <a:spcAft>
                <a:spcPct val="0"/>
              </a:spcAft>
              <a:buClrTx/>
              <a:buSzTx/>
              <a:buFontTx/>
              <a:buChar char="-"/>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Major consequences/disadvantages of monolingual policies in a democracy</a:t>
            </a:r>
            <a:endParaRPr kumimoji="0" lang="en-US" sz="200" b="0" i="0" u="none" strike="noStrike" kern="0" cap="none" spc="0" normalizeH="0" baseline="0" noProof="0" dirty="0">
              <a:ln>
                <a:noFill/>
              </a:ln>
              <a:solidFill>
                <a:schemeClr val="tx1"/>
              </a:solidFill>
              <a:effectLst/>
              <a:uLnTx/>
              <a:uFillTx/>
              <a:latin typeface="+mn-lt"/>
              <a:ea typeface="+mn-ea"/>
              <a:cs typeface="+mn-cs"/>
            </a:endParaRPr>
          </a:p>
          <a:p>
            <a:pPr marL="363855" marR="0" lvl="0" indent="0" algn="l" defTabSz="914400" rtl="0" eaLnBrk="0" fontAlgn="base" latinLnBrk="0" hangingPunct="0">
              <a:lnSpc>
                <a:spcPct val="150000"/>
              </a:lnSpc>
              <a:spcBef>
                <a:spcPct val="20000"/>
              </a:spcBef>
              <a:spcAft>
                <a:spcPct val="0"/>
              </a:spcAft>
              <a:buClrTx/>
              <a:buSzTx/>
              <a:buFontTx/>
              <a:buNone/>
              <a:defRPr/>
            </a:pPr>
            <a:endParaRPr kumimoji="0" lang="en-US" sz="200" b="0" i="0" u="none" strike="noStrike" kern="0" cap="none" spc="0" normalizeH="0" baseline="0" noProof="0" dirty="0">
              <a:ln>
                <a:noFill/>
              </a:ln>
              <a:solidFill>
                <a:schemeClr val="tx1"/>
              </a:solidFill>
              <a:effectLst/>
              <a:uLnTx/>
              <a:uFillTx/>
              <a:latin typeface="+mn-lt"/>
              <a:ea typeface="+mn-ea"/>
              <a:cs typeface="+mn-cs"/>
            </a:endParaRPr>
          </a:p>
          <a:p>
            <a:pPr marL="363855" marR="0" lvl="0" indent="0" algn="l" defTabSz="914400" rtl="0" eaLnBrk="0" fontAlgn="base" latinLnBrk="0" hangingPunct="0">
              <a:lnSpc>
                <a:spcPct val="150000"/>
              </a:lnSpc>
              <a:spcBef>
                <a:spcPct val="20000"/>
              </a:spcBef>
              <a:spcAft>
                <a:spcPct val="0"/>
              </a:spcAft>
              <a:buClrTx/>
              <a:buSzTx/>
              <a:buFontTx/>
              <a:buNone/>
              <a:defRPr/>
            </a:pPr>
            <a:endParaRPr kumimoji="0" lang="en-US" sz="200" b="0" i="0" u="none" strike="noStrike" kern="0" cap="none" spc="0" normalizeH="0" baseline="0" noProof="0" dirty="0">
              <a:ln>
                <a:noFill/>
              </a:ln>
              <a:solidFill>
                <a:schemeClr val="tx1"/>
              </a:solidFill>
              <a:effectLst/>
              <a:uLnTx/>
              <a:uFillTx/>
              <a:latin typeface="+mn-lt"/>
              <a:ea typeface="+mn-ea"/>
              <a:cs typeface="+mn-cs"/>
            </a:endParaRPr>
          </a:p>
          <a:p>
            <a:pPr marL="363855" marR="0" lvl="0" indent="0" algn="l" defTabSz="914400" rtl="0" eaLnBrk="0" fontAlgn="base" latinLnBrk="0" hangingPunct="0">
              <a:lnSpc>
                <a:spcPct val="150000"/>
              </a:lnSpc>
              <a:spcBef>
                <a:spcPct val="20000"/>
              </a:spcBef>
              <a:spcAft>
                <a:spcPct val="0"/>
              </a:spcAft>
              <a:buClrTx/>
              <a:buSzTx/>
              <a:buFontTx/>
              <a:buNone/>
              <a:defRPr/>
            </a:pPr>
            <a:endParaRPr kumimoji="0" lang="en-US" sz="200" b="0" i="0" u="none" strike="noStrike" kern="0" cap="none" spc="0" normalizeH="0" baseline="0" noProof="0" dirty="0">
              <a:ln>
                <a:noFill/>
              </a:ln>
              <a:solidFill>
                <a:schemeClr val="tx1"/>
              </a:solidFill>
              <a:effectLst/>
              <a:uLnTx/>
              <a:uFillTx/>
              <a:latin typeface="+mn-lt"/>
              <a:ea typeface="+mn-ea"/>
              <a:cs typeface="+mn-cs"/>
            </a:endParaRPr>
          </a:p>
          <a:p>
            <a:pPr marL="363855" marR="0" lvl="0" indent="0" algn="l" defTabSz="914400" rtl="0" eaLnBrk="0" fontAlgn="base" latinLnBrk="0" hangingPunct="0">
              <a:lnSpc>
                <a:spcPct val="150000"/>
              </a:lnSpc>
              <a:spcBef>
                <a:spcPct val="20000"/>
              </a:spcBef>
              <a:spcAft>
                <a:spcPct val="0"/>
              </a:spcAft>
              <a:buClrTx/>
              <a:buSzTx/>
              <a:buFontTx/>
              <a:buNone/>
              <a:defRPr/>
            </a:pPr>
            <a:r>
              <a:rPr kumimoji="0" lang="en-US" sz="2000" b="1" i="0" u="none" strike="noStrike" kern="0" cap="none" spc="0" normalizeH="0" baseline="0" noProof="0" dirty="0">
                <a:ln>
                  <a:noFill/>
                </a:ln>
                <a:solidFill>
                  <a:schemeClr val="tx1"/>
                </a:solidFill>
                <a:effectLst/>
                <a:uLnTx/>
                <a:uFillTx/>
                <a:latin typeface="+mn-lt"/>
                <a:ea typeface="+mn-ea"/>
                <a:cs typeface="+mn-cs"/>
              </a:rPr>
              <a:t>                            </a:t>
            </a:r>
            <a:endParaRPr kumimoji="0" lang="en-ZA" alt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251" name="TextBox 3"/>
          <p:cNvSpPr txBox="1"/>
          <p:nvPr/>
        </p:nvSpPr>
        <p:spPr>
          <a:xfrm>
            <a:off x="8243888" y="404178"/>
            <a:ext cx="323850" cy="398780"/>
          </a:xfrm>
          <a:prstGeom prst="rect">
            <a:avLst/>
          </a:prstGeom>
          <a:noFill/>
          <a:ln w="9525">
            <a:solidFill>
              <a:srgbClr val="00B0F0"/>
            </a:solidFill>
          </a:ln>
        </p:spPr>
        <p:txBody>
          <a:bodyPr wrap="none">
            <a:spAutoFit/>
          </a:bodyPr>
          <a:lstStyle/>
          <a:p>
            <a:pPr eaLnBrk="1" hangingPunct="1"/>
            <a:r>
              <a:rPr lang="en-US" altLang="x-none" sz="2000" b="1">
                <a:solidFill>
                  <a:srgbClr val="FF0000"/>
                </a:solidFill>
                <a:latin typeface="Arial" panose="020B0604020202020204" pitchFamily="34" charset="0"/>
              </a:rPr>
              <a:t>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609600" y="260350"/>
            <a:ext cx="7362825" cy="720725"/>
          </a:xfrm>
          <a:solidFill>
            <a:schemeClr val="bg2">
              <a:lumMod val="20000"/>
              <a:lumOff val="80000"/>
            </a:schemeClr>
          </a:solidFill>
        </p:spPr>
        <p:txBody>
          <a:bodyPr vert="horz" wrap="square" lIns="91440" tIns="45720" rIns="91440" bIns="45720" anchor="ctr" anchorCtr="0"/>
          <a:lstStyle/>
          <a:p>
            <a:pPr algn="l"/>
            <a:r>
              <a:rPr lang="en-ZA" altLang="en-US" sz="2800" dirty="0"/>
              <a:t>UWC LP: Signage</a:t>
            </a:r>
          </a:p>
        </p:txBody>
      </p:sp>
      <p:sp>
        <p:nvSpPr>
          <p:cNvPr id="15363" name="Content Placeholder 2"/>
          <p:cNvSpPr>
            <a:spLocks noGrp="1"/>
          </p:cNvSpPr>
          <p:nvPr>
            <p:ph idx="1"/>
          </p:nvPr>
        </p:nvSpPr>
        <p:spPr>
          <a:xfrm>
            <a:off x="457200" y="981075"/>
            <a:ext cx="8382000" cy="5761038"/>
          </a:xfrm>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ZA" altLang="en-US" sz="10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en-ZA" altLang="en-US" sz="1600" b="1" i="0" u="none" strike="noStrike" kern="0" cap="none" spc="0" normalizeH="0" baseline="0" noProof="0" dirty="0">
                <a:ln>
                  <a:noFill/>
                </a:ln>
                <a:solidFill>
                  <a:schemeClr val="tx1"/>
                </a:solidFill>
                <a:effectLst/>
                <a:uLnTx/>
                <a:uFillTx/>
                <a:latin typeface="+mn-lt"/>
                <a:ea typeface="+mn-ea"/>
                <a:cs typeface="+mn-cs"/>
              </a:rPr>
              <a:t> </a:t>
            </a:r>
            <a:r>
              <a:rPr kumimoji="0" lang="en-ZA" altLang="en-US" sz="2000" b="1" i="0" u="none" strike="noStrike" kern="0" cap="none" spc="0" normalizeH="0" baseline="0" noProof="0" dirty="0">
                <a:ln>
                  <a:noFill/>
                </a:ln>
                <a:solidFill>
                  <a:schemeClr val="tx1"/>
                </a:solidFill>
                <a:effectLst/>
                <a:uLnTx/>
                <a:uFillTx/>
                <a:latin typeface="+mn-lt"/>
                <a:ea typeface="+mn-ea"/>
                <a:cs typeface="+mn-cs"/>
              </a:rPr>
              <a:t>Examples</a:t>
            </a:r>
            <a:r>
              <a:rPr kumimoji="0" lang="en-ZA" altLang="en-US" sz="2000" b="0" i="0" u="none" strike="noStrike" kern="0" cap="none" spc="0" normalizeH="0" baseline="0" noProof="0" dirty="0">
                <a:ln>
                  <a:noFill/>
                </a:ln>
                <a:solidFill>
                  <a:schemeClr val="tx1"/>
                </a:solidFill>
                <a:effectLst/>
                <a:uLnTx/>
                <a:uFillTx/>
                <a:latin typeface="+mn-lt"/>
                <a:ea typeface="+mn-ea"/>
                <a:cs typeface="+mn-cs"/>
              </a:rPr>
              <a:t> of signage at UWC campus:</a:t>
            </a:r>
          </a:p>
          <a:p>
            <a:pPr marL="0" marR="0" lvl="0" indent="0" algn="l" defTabSz="914400" rtl="0" eaLnBrk="0" fontAlgn="base" latinLnBrk="0" hangingPunct="0">
              <a:lnSpc>
                <a:spcPct val="100000"/>
              </a:lnSpc>
              <a:spcBef>
                <a:spcPct val="20000"/>
              </a:spcBef>
              <a:spcAft>
                <a:spcPct val="0"/>
              </a:spcAft>
              <a:buClrTx/>
              <a:buSzTx/>
              <a:buFontTx/>
              <a:buNone/>
              <a:defRPr/>
            </a:pPr>
            <a:endParaRPr kumimoji="0" lang="en-ZA" altLang="en-US" sz="16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ZA" altLang="en-US" sz="3200" b="0" i="0" u="none" strike="noStrike" kern="0" cap="none" spc="0" normalizeH="0" baseline="0" noProof="0" dirty="0">
              <a:ln>
                <a:noFill/>
              </a:ln>
              <a:solidFill>
                <a:schemeClr val="tx1"/>
              </a:solidFill>
              <a:effectLst/>
              <a:uLnTx/>
              <a:uFillTx/>
              <a:latin typeface="+mn-lt"/>
              <a:ea typeface="+mn-ea"/>
              <a:cs typeface="+mn-cs"/>
            </a:endParaRPr>
          </a:p>
        </p:txBody>
      </p:sp>
      <p:pic>
        <p:nvPicPr>
          <p:cNvPr id="3" name="Picture 2"/>
          <p:cNvPicPr>
            <a:picLocks noChangeAspect="1"/>
          </p:cNvPicPr>
          <p:nvPr/>
        </p:nvPicPr>
        <p:blipFill>
          <a:blip r:embed="rId3"/>
          <a:srcRect l="2400" t="4852" r="15533" b="30911"/>
          <a:stretch>
            <a:fillRect/>
          </a:stretch>
        </p:blipFill>
        <p:spPr>
          <a:xfrm>
            <a:off x="2592388" y="1947863"/>
            <a:ext cx="1677987" cy="1749425"/>
          </a:xfrm>
          <a:prstGeom prst="rect">
            <a:avLst/>
          </a:prstGeom>
          <a:noFill/>
          <a:ln w="9525">
            <a:noFill/>
          </a:ln>
        </p:spPr>
      </p:pic>
      <p:pic>
        <p:nvPicPr>
          <p:cNvPr id="4" name="Picture 3"/>
          <p:cNvPicPr>
            <a:picLocks noChangeAspect="1"/>
          </p:cNvPicPr>
          <p:nvPr/>
        </p:nvPicPr>
        <p:blipFill>
          <a:blip r:embed="rId4"/>
          <a:srcRect l="15001" t="9050" r="9399" b="24802"/>
          <a:stretch>
            <a:fillRect/>
          </a:stretch>
        </p:blipFill>
        <p:spPr>
          <a:xfrm>
            <a:off x="1006475" y="1922463"/>
            <a:ext cx="1543050" cy="1800225"/>
          </a:xfrm>
          <a:prstGeom prst="rect">
            <a:avLst/>
          </a:prstGeom>
          <a:noFill/>
          <a:ln w="9525">
            <a:noFill/>
          </a:ln>
        </p:spPr>
      </p:pic>
      <p:pic>
        <p:nvPicPr>
          <p:cNvPr id="5" name="Picture 4"/>
          <p:cNvPicPr>
            <a:picLocks noChangeAspect="1"/>
          </p:cNvPicPr>
          <p:nvPr/>
        </p:nvPicPr>
        <p:blipFill>
          <a:blip r:embed="rId5"/>
          <a:srcRect l="16402" t="6950" r="24802" b="2750"/>
          <a:stretch>
            <a:fillRect/>
          </a:stretch>
        </p:blipFill>
        <p:spPr>
          <a:xfrm>
            <a:off x="4859338" y="2265363"/>
            <a:ext cx="2024062" cy="4143375"/>
          </a:xfrm>
          <a:prstGeom prst="rect">
            <a:avLst/>
          </a:prstGeom>
          <a:noFill/>
          <a:ln w="9525">
            <a:noFill/>
          </a:ln>
        </p:spPr>
      </p:pic>
      <p:pic>
        <p:nvPicPr>
          <p:cNvPr id="6" name="Picture 5"/>
          <p:cNvPicPr>
            <a:picLocks noChangeAspect="1"/>
          </p:cNvPicPr>
          <p:nvPr/>
        </p:nvPicPr>
        <p:blipFill>
          <a:blip r:embed="rId6"/>
          <a:srcRect t="16400" r="19202" b="11151"/>
          <a:stretch>
            <a:fillRect/>
          </a:stretch>
        </p:blipFill>
        <p:spPr>
          <a:xfrm>
            <a:off x="1116013" y="4005263"/>
            <a:ext cx="2097087" cy="2508250"/>
          </a:xfrm>
          <a:prstGeom prst="rect">
            <a:avLst/>
          </a:prstGeom>
          <a:noFill/>
          <a:ln w="9525">
            <a:noFill/>
          </a:ln>
        </p:spPr>
      </p:pic>
      <p:pic>
        <p:nvPicPr>
          <p:cNvPr id="7" name="Picture 6"/>
          <p:cNvPicPr>
            <a:picLocks noChangeAspect="1"/>
          </p:cNvPicPr>
          <p:nvPr/>
        </p:nvPicPr>
        <p:blipFill>
          <a:blip r:embed="rId7"/>
          <a:srcRect l="10802" t="17450" r="16400"/>
          <a:stretch>
            <a:fillRect/>
          </a:stretch>
        </p:blipFill>
        <p:spPr>
          <a:xfrm>
            <a:off x="7188200" y="3911600"/>
            <a:ext cx="1651000" cy="2497138"/>
          </a:xfrm>
          <a:prstGeom prst="rect">
            <a:avLst/>
          </a:prstGeom>
          <a:noFill/>
          <a:ln w="9525">
            <a:noFill/>
          </a:ln>
        </p:spPr>
      </p:pic>
      <p:sp>
        <p:nvSpPr>
          <p:cNvPr id="73736" name="TextBox 8"/>
          <p:cNvSpPr txBox="1"/>
          <p:nvPr/>
        </p:nvSpPr>
        <p:spPr>
          <a:xfrm>
            <a:off x="8523288" y="571500"/>
            <a:ext cx="464820" cy="398780"/>
          </a:xfrm>
          <a:prstGeom prst="rect">
            <a:avLst/>
          </a:prstGeom>
          <a:noFill/>
          <a:ln w="9525">
            <a:solidFill>
              <a:srgbClr val="00B0F0"/>
            </a:solidFill>
          </a:ln>
        </p:spPr>
        <p:txBody>
          <a:bodyPr wrap="none">
            <a:spAutoFit/>
          </a:bodyPr>
          <a:lstStyle/>
          <a:p>
            <a:pPr eaLnBrk="1" hangingPunct="1"/>
            <a:r>
              <a:rPr lang="en-US" altLang="x-none" sz="2000" b="1">
                <a:solidFill>
                  <a:srgbClr val="FF0000"/>
                </a:solidFill>
                <a:latin typeface="Arial" panose="020B0604020202020204" pitchFamily="34" charset="0"/>
              </a:rPr>
              <a:t>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 calcmode="lin" valueType="num">
                                      <p:cBhvr additive="base">
                                        <p:cTn id="7"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p:cNvSpPr>
          <p:nvPr>
            <p:ph type="title"/>
          </p:nvPr>
        </p:nvSpPr>
        <p:spPr>
          <a:xfrm>
            <a:off x="395605" y="188278"/>
            <a:ext cx="8229600" cy="1022350"/>
          </a:xfrm>
          <a:solidFill>
            <a:schemeClr val="bg2">
              <a:lumMod val="20000"/>
              <a:lumOff val="80000"/>
            </a:schemeClr>
          </a:solidFill>
        </p:spPr>
        <p:txBody>
          <a:bodyPr vert="horz" wrap="square" lIns="91440" tIns="45720" rIns="91440" bIns="45720" anchor="ctr" anchorCtr="0"/>
          <a:lstStyle/>
          <a:p>
            <a:pPr eaLnBrk="1" hangingPunct="1"/>
            <a:r>
              <a:rPr lang="en-US" altLang="en-US" sz="2800" b="1" dirty="0"/>
              <a:t>Four stages in the life-cycle of language policy and language planning </a:t>
            </a:r>
            <a:r>
              <a:rPr lang="en-US" altLang="en-US" sz="2200" dirty="0"/>
              <a:t>(e.g. at national level)</a:t>
            </a:r>
            <a:endParaRPr lang="en-GB" altLang="en-US" sz="2200" dirty="0"/>
          </a:p>
        </p:txBody>
      </p:sp>
      <p:sp>
        <p:nvSpPr>
          <p:cNvPr id="29699" name="Rectangle 3"/>
          <p:cNvSpPr>
            <a:spLocks noGrp="1"/>
          </p:cNvSpPr>
          <p:nvPr>
            <p:ph sz="half" idx="1"/>
          </p:nvPr>
        </p:nvSpPr>
        <p:spPr>
          <a:xfrm>
            <a:off x="457200" y="1430338"/>
            <a:ext cx="4038600" cy="5167312"/>
          </a:xfrm>
        </p:spPr>
        <p:txBody>
          <a:bodyPr vert="horz" wrap="square" lIns="91440" tIns="45720" rIns="91440" bIns="45720" anchor="t" anchorCtr="0"/>
          <a:lstStyle/>
          <a:p>
            <a:pPr eaLnBrk="1" hangingPunct="1">
              <a:buClrTx/>
              <a:buSzTx/>
              <a:buFontTx/>
            </a:pPr>
            <a:r>
              <a:rPr lang="en-US" altLang="en-US" sz="1800" b="1">
                <a:solidFill>
                  <a:srgbClr val="0000FF"/>
                </a:solidFill>
                <a:latin typeface="+mn-lt"/>
                <a:ea typeface="+mn-ea"/>
                <a:cs typeface="+mn-cs"/>
              </a:rPr>
              <a:t>Planning</a:t>
            </a:r>
            <a:r>
              <a:rPr lang="en-US" altLang="en-US" sz="1800">
                <a:solidFill>
                  <a:srgbClr val="00B050"/>
                </a:solidFill>
                <a:latin typeface="+mn-lt"/>
                <a:ea typeface="+mn-ea"/>
                <a:cs typeface="+mn-cs"/>
              </a:rPr>
              <a:t> </a:t>
            </a:r>
            <a:r>
              <a:rPr lang="en-US" altLang="en-US" sz="1800">
                <a:latin typeface="+mn-lt"/>
                <a:ea typeface="+mn-ea"/>
                <a:cs typeface="+mn-cs"/>
              </a:rPr>
              <a:t>– </a:t>
            </a:r>
            <a:r>
              <a:rPr lang="en-US" altLang="en-US" sz="1800">
                <a:latin typeface="Calibri" panose="020F0502020204030204" pitchFamily="34" charset="0"/>
                <a:ea typeface="+mn-ea"/>
                <a:cs typeface="+mn-cs"/>
              </a:rPr>
              <a:t>data gathering, analysis of the language situation. Recommendations. Undertaken by commission of experts.</a:t>
            </a:r>
          </a:p>
          <a:p>
            <a:pPr eaLnBrk="1" hangingPunct="1">
              <a:buClrTx/>
              <a:buSzTx/>
              <a:buFontTx/>
            </a:pPr>
            <a:r>
              <a:rPr lang="en-US" altLang="en-US" sz="1800" b="1">
                <a:solidFill>
                  <a:srgbClr val="C00000"/>
                </a:solidFill>
                <a:latin typeface="+mn-lt"/>
                <a:ea typeface="+mn-ea"/>
                <a:cs typeface="+mn-cs"/>
              </a:rPr>
              <a:t>Policy formulation </a:t>
            </a:r>
            <a:r>
              <a:rPr lang="en-US" altLang="en-US" sz="1800">
                <a:latin typeface="+mn-lt"/>
                <a:ea typeface="+mn-ea"/>
                <a:cs typeface="+mn-cs"/>
              </a:rPr>
              <a:t>–  </a:t>
            </a:r>
            <a:r>
              <a:rPr lang="en-US" altLang="en-US" sz="1800">
                <a:latin typeface="Calibri" panose="020F0502020204030204" pitchFamily="34" charset="0"/>
                <a:ea typeface="+mn-ea"/>
                <a:cs typeface="+mn-cs"/>
              </a:rPr>
              <a:t>governmental decision, typically based on a given political agenda. Undertaken by Parliament or relevant authority.</a:t>
            </a:r>
          </a:p>
          <a:p>
            <a:pPr eaLnBrk="1" hangingPunct="1">
              <a:buClrTx/>
              <a:buSzTx/>
              <a:buFontTx/>
            </a:pPr>
            <a:r>
              <a:rPr lang="en-US" altLang="en-US" sz="1800" b="1">
                <a:solidFill>
                  <a:srgbClr val="7030A0"/>
                </a:solidFill>
                <a:latin typeface="+mn-lt"/>
                <a:ea typeface="+mn-ea"/>
                <a:cs typeface="+mn-cs"/>
              </a:rPr>
              <a:t>Implementation</a:t>
            </a:r>
            <a:r>
              <a:rPr lang="en-US" altLang="en-US" sz="1800">
                <a:solidFill>
                  <a:srgbClr val="C00000"/>
                </a:solidFill>
                <a:latin typeface="+mn-lt"/>
                <a:ea typeface="+mn-ea"/>
                <a:cs typeface="+mn-cs"/>
              </a:rPr>
              <a:t> </a:t>
            </a:r>
            <a:r>
              <a:rPr lang="en-US" altLang="en-US" sz="1800">
                <a:latin typeface="+mn-lt"/>
                <a:ea typeface="+mn-ea"/>
                <a:cs typeface="+mn-cs"/>
              </a:rPr>
              <a:t>– </a:t>
            </a:r>
            <a:r>
              <a:rPr lang="en-US" altLang="en-US" sz="1800">
                <a:latin typeface="Calibri" panose="020F0502020204030204" pitchFamily="34" charset="0"/>
                <a:ea typeface="+mn-ea"/>
                <a:cs typeface="+mn-cs"/>
              </a:rPr>
              <a:t>putting the policy into practice and trying to enforce it (or NOT). Undertaken by government agencies, institutions, civil society groups, etc.</a:t>
            </a:r>
          </a:p>
          <a:p>
            <a:pPr eaLnBrk="1" hangingPunct="1">
              <a:buClrTx/>
              <a:buSzTx/>
              <a:buFontTx/>
            </a:pPr>
            <a:r>
              <a:rPr lang="en-US" altLang="en-US" sz="1800" b="1">
                <a:solidFill>
                  <a:srgbClr val="00B050"/>
                </a:solidFill>
                <a:latin typeface="+mn-lt"/>
                <a:ea typeface="+mn-ea"/>
                <a:cs typeface="+mn-cs"/>
              </a:rPr>
              <a:t>Evaluation </a:t>
            </a:r>
            <a:r>
              <a:rPr lang="en-US" altLang="en-US" sz="1800">
                <a:latin typeface="+mn-lt"/>
                <a:ea typeface="+mn-ea"/>
                <a:cs typeface="+mn-cs"/>
              </a:rPr>
              <a:t>– </a:t>
            </a:r>
            <a:r>
              <a:rPr lang="en-ZA" altLang="en-US" sz="1800">
                <a:solidFill>
                  <a:srgbClr val="000000"/>
                </a:solidFill>
                <a:latin typeface="Calibri" panose="020F0502020204030204" pitchFamily="34" charset="0"/>
                <a:ea typeface="+mn-ea"/>
                <a:cs typeface="+mn-cs"/>
              </a:rPr>
              <a:t>involves assessing the outcomes of the language planning effort – that is, whether and to what extent it has been successful </a:t>
            </a:r>
            <a:endParaRPr lang="en-US" altLang="en-US" sz="1800" b="1">
              <a:latin typeface="Calibri" panose="020F0502020204030204" pitchFamily="34" charset="0"/>
              <a:ea typeface="+mn-ea"/>
              <a:cs typeface="+mn-cs"/>
            </a:endParaRPr>
          </a:p>
        </p:txBody>
      </p:sp>
      <p:sp>
        <p:nvSpPr>
          <p:cNvPr id="6" name="Content Placeholder 5"/>
          <p:cNvSpPr>
            <a:spLocks noGrp="1"/>
          </p:cNvSpPr>
          <p:nvPr>
            <p:ph sz="half" idx="2"/>
          </p:nvPr>
        </p:nvSpPr>
        <p:spPr bwMode="auto">
          <a:xfrm rot="10800000">
            <a:off x="5588000" y="2565400"/>
            <a:ext cx="2844800" cy="2798763"/>
          </a:xfrm>
          <a:prstGeom prst="circularArrow">
            <a:avLst>
              <a:gd name="adj1" fmla="val 12500"/>
              <a:gd name="adj2" fmla="val 1142319"/>
              <a:gd name="adj3" fmla="val 20457681"/>
              <a:gd name="adj4" fmla="val 1416472"/>
              <a:gd name="adj5" fmla="val 12500"/>
            </a:avLst>
          </a:prstGeom>
          <a:solidFill>
            <a:schemeClr val="accent1"/>
          </a:solidFill>
          <a:ln w="25400">
            <a:solidFill>
              <a:schemeClr val="accent1">
                <a:shade val="50000"/>
              </a:schemeClr>
            </a:solidFill>
            <a:miter lim="800000"/>
          </a:ln>
          <a:effectLst/>
          <a:scene3d>
            <a:camera prst="orthographicFront"/>
            <a:lightRig rig="balanced"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en-US" sz="2800" b="0" i="0" u="none" strike="noStrike" kern="0" cap="none" spc="0" normalizeH="0" baseline="0" noProof="0" dirty="0">
                <a:ln>
                  <a:noFill/>
                </a:ln>
                <a:solidFill>
                  <a:schemeClr val="lt1"/>
                </a:solidFill>
                <a:effectLst/>
                <a:uLnTx/>
                <a:uFillTx/>
                <a:latin typeface="+mn-lt"/>
                <a:ea typeface="+mn-ea"/>
                <a:cs typeface="+mn-cs"/>
              </a:rPr>
              <a:t>.</a:t>
            </a:r>
          </a:p>
        </p:txBody>
      </p:sp>
      <p:sp>
        <p:nvSpPr>
          <p:cNvPr id="29701" name="TextBox 6"/>
          <p:cNvSpPr txBox="1"/>
          <p:nvPr/>
        </p:nvSpPr>
        <p:spPr>
          <a:xfrm>
            <a:off x="6122988" y="2144713"/>
            <a:ext cx="1497012" cy="400050"/>
          </a:xfrm>
          <a:prstGeom prst="rect">
            <a:avLst/>
          </a:prstGeom>
          <a:noFill/>
          <a:ln w="9525">
            <a:noFill/>
          </a:ln>
        </p:spPr>
        <p:txBody>
          <a:bodyPr>
            <a:spAutoFit/>
          </a:bodyPr>
          <a:lstStyle/>
          <a:p>
            <a:pPr eaLnBrk="1" hangingPunct="1"/>
            <a:r>
              <a:rPr lang="en-US" altLang="en-US" sz="2000">
                <a:solidFill>
                  <a:srgbClr val="0000FF"/>
                </a:solidFill>
                <a:latin typeface="Arial" panose="020B0604020202020204" pitchFamily="34" charset="0"/>
              </a:rPr>
              <a:t>PLANNING</a:t>
            </a:r>
          </a:p>
        </p:txBody>
      </p:sp>
      <p:sp>
        <p:nvSpPr>
          <p:cNvPr id="29702" name="TextBox 7"/>
          <p:cNvSpPr txBox="1"/>
          <p:nvPr/>
        </p:nvSpPr>
        <p:spPr>
          <a:xfrm rot="5400000">
            <a:off x="7110413" y="3970338"/>
            <a:ext cx="3041650" cy="400050"/>
          </a:xfrm>
          <a:prstGeom prst="rect">
            <a:avLst/>
          </a:prstGeom>
          <a:noFill/>
          <a:ln w="9525">
            <a:noFill/>
          </a:ln>
        </p:spPr>
        <p:txBody>
          <a:bodyPr wrap="none">
            <a:spAutoFit/>
          </a:bodyPr>
          <a:lstStyle/>
          <a:p>
            <a:pPr eaLnBrk="1" hangingPunct="1"/>
            <a:r>
              <a:rPr lang="en-US" altLang="en-US" sz="2000">
                <a:solidFill>
                  <a:srgbClr val="C00000"/>
                </a:solidFill>
                <a:latin typeface="Arial" panose="020B0604020202020204" pitchFamily="34" charset="0"/>
              </a:rPr>
              <a:t>POLICY FORMULATION</a:t>
            </a:r>
          </a:p>
        </p:txBody>
      </p:sp>
      <p:sp>
        <p:nvSpPr>
          <p:cNvPr id="29703" name="TextBox 8"/>
          <p:cNvSpPr txBox="1"/>
          <p:nvPr/>
        </p:nvSpPr>
        <p:spPr>
          <a:xfrm>
            <a:off x="5795963" y="5364163"/>
            <a:ext cx="2427287" cy="400050"/>
          </a:xfrm>
          <a:prstGeom prst="rect">
            <a:avLst/>
          </a:prstGeom>
          <a:noFill/>
          <a:ln w="9525">
            <a:noFill/>
          </a:ln>
        </p:spPr>
        <p:txBody>
          <a:bodyPr>
            <a:spAutoFit/>
          </a:bodyPr>
          <a:lstStyle/>
          <a:p>
            <a:pPr eaLnBrk="1" hangingPunct="1"/>
            <a:r>
              <a:rPr lang="en-US" altLang="en-US" sz="2000">
                <a:solidFill>
                  <a:srgbClr val="7030A0"/>
                </a:solidFill>
                <a:latin typeface="Arial" panose="020B0604020202020204" pitchFamily="34" charset="0"/>
              </a:rPr>
              <a:t>IMPLEMENTATION</a:t>
            </a:r>
          </a:p>
        </p:txBody>
      </p:sp>
      <p:sp>
        <p:nvSpPr>
          <p:cNvPr id="8" name="TextBox 8"/>
          <p:cNvSpPr txBox="1"/>
          <p:nvPr/>
        </p:nvSpPr>
        <p:spPr>
          <a:xfrm rot="-4257879">
            <a:off x="4292600" y="3249613"/>
            <a:ext cx="2427288" cy="400050"/>
          </a:xfrm>
          <a:prstGeom prst="rect">
            <a:avLst/>
          </a:prstGeom>
          <a:noFill/>
          <a:ln w="9525">
            <a:noFill/>
          </a:ln>
        </p:spPr>
        <p:txBody>
          <a:bodyPr>
            <a:spAutoFit/>
          </a:bodyPr>
          <a:lstStyle/>
          <a:p>
            <a:pPr eaLnBrk="1" hangingPunct="1"/>
            <a:r>
              <a:rPr lang="en-US" altLang="en-US" sz="2000">
                <a:solidFill>
                  <a:srgbClr val="00B050"/>
                </a:solidFill>
                <a:latin typeface="Arial" panose="020B0604020202020204" pitchFamily="34" charset="0"/>
              </a:rPr>
              <a:t>EVALUATION</a:t>
            </a:r>
          </a:p>
        </p:txBody>
      </p:sp>
      <p:sp>
        <p:nvSpPr>
          <p:cNvPr id="75784" name="TextBox 8"/>
          <p:cNvSpPr txBox="1"/>
          <p:nvPr/>
        </p:nvSpPr>
        <p:spPr>
          <a:xfrm>
            <a:off x="8431213" y="1268730"/>
            <a:ext cx="464820" cy="398780"/>
          </a:xfrm>
          <a:prstGeom prst="rect">
            <a:avLst/>
          </a:prstGeom>
          <a:noFill/>
          <a:ln w="9525">
            <a:solidFill>
              <a:srgbClr val="00B0F0"/>
            </a:solidFill>
          </a:ln>
        </p:spPr>
        <p:txBody>
          <a:bodyPr wrap="none">
            <a:spAutoFit/>
          </a:bodyPr>
          <a:lstStyle/>
          <a:p>
            <a:pPr eaLnBrk="1" hangingPunct="1"/>
            <a:r>
              <a:rPr lang="en-US" altLang="x-none" sz="2000" b="1">
                <a:solidFill>
                  <a:srgbClr val="FF0000"/>
                </a:solidFill>
                <a:latin typeface="Arial" panose="020B0604020202020204" pitchFamily="34" charset="0"/>
              </a:rPr>
              <a:t>21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701"/>
                                        </p:tgtEl>
                                        <p:attrNameLst>
                                          <p:attrName>style.visibility</p:attrName>
                                        </p:attrNameLst>
                                      </p:cBhvr>
                                      <p:to>
                                        <p:strVal val="visible"/>
                                      </p:to>
                                    </p:set>
                                    <p:anim calcmode="lin" valueType="num">
                                      <p:cBhvr additive="base">
                                        <p:cTn id="7" dur="500" fill="hold"/>
                                        <p:tgtEl>
                                          <p:spTgt spid="29701"/>
                                        </p:tgtEl>
                                        <p:attrNameLst>
                                          <p:attrName>ppt_x</p:attrName>
                                        </p:attrNameLst>
                                      </p:cBhvr>
                                      <p:tavLst>
                                        <p:tav tm="0">
                                          <p:val>
                                            <p:strVal val="#ppt_x"/>
                                          </p:val>
                                        </p:tav>
                                        <p:tav tm="100000">
                                          <p:val>
                                            <p:strVal val="#ppt_x"/>
                                          </p:val>
                                        </p:tav>
                                      </p:tavLst>
                                    </p:anim>
                                    <p:anim calcmode="lin" valueType="num">
                                      <p:cBhvr additive="base">
                                        <p:cTn id="8" dur="500" fill="hold"/>
                                        <p:tgtEl>
                                          <p:spTgt spid="2970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9702"/>
                                        </p:tgtEl>
                                        <p:attrNameLst>
                                          <p:attrName>style.visibility</p:attrName>
                                        </p:attrNameLst>
                                      </p:cBhvr>
                                      <p:to>
                                        <p:strVal val="visible"/>
                                      </p:to>
                                    </p:set>
                                    <p:anim calcmode="lin" valueType="num">
                                      <p:cBhvr additive="base">
                                        <p:cTn id="15" dur="500" fill="hold"/>
                                        <p:tgtEl>
                                          <p:spTgt spid="29702"/>
                                        </p:tgtEl>
                                        <p:attrNameLst>
                                          <p:attrName>ppt_x</p:attrName>
                                        </p:attrNameLst>
                                      </p:cBhvr>
                                      <p:tavLst>
                                        <p:tav tm="0">
                                          <p:val>
                                            <p:strVal val="#ppt_x"/>
                                          </p:val>
                                        </p:tav>
                                        <p:tav tm="100000">
                                          <p:val>
                                            <p:strVal val="#ppt_x"/>
                                          </p:val>
                                        </p:tav>
                                      </p:tavLst>
                                    </p:anim>
                                    <p:anim calcmode="lin" valueType="num">
                                      <p:cBhvr additive="base">
                                        <p:cTn id="16" dur="500" fill="hold"/>
                                        <p:tgtEl>
                                          <p:spTgt spid="2970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9703"/>
                                        </p:tgtEl>
                                        <p:attrNameLst>
                                          <p:attrName>style.visibility</p:attrName>
                                        </p:attrNameLst>
                                      </p:cBhvr>
                                      <p:to>
                                        <p:strVal val="visible"/>
                                      </p:to>
                                    </p:set>
                                    <p:anim calcmode="lin" valueType="num">
                                      <p:cBhvr additive="base">
                                        <p:cTn id="19" dur="500" fill="hold"/>
                                        <p:tgtEl>
                                          <p:spTgt spid="29703"/>
                                        </p:tgtEl>
                                        <p:attrNameLst>
                                          <p:attrName>ppt_x</p:attrName>
                                        </p:attrNameLst>
                                      </p:cBhvr>
                                      <p:tavLst>
                                        <p:tav tm="0">
                                          <p:val>
                                            <p:strVal val="#ppt_x"/>
                                          </p:val>
                                        </p:tav>
                                        <p:tav tm="100000">
                                          <p:val>
                                            <p:strVal val="#ppt_x"/>
                                          </p:val>
                                        </p:tav>
                                      </p:tavLst>
                                    </p:anim>
                                    <p:anim calcmode="lin" valueType="num">
                                      <p:cBhvr additive="base">
                                        <p:cTn id="20" dur="500" fill="hold"/>
                                        <p:tgtEl>
                                          <p:spTgt spid="2970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699">
                                            <p:txEl>
                                              <p:pRg st="0" end="0"/>
                                            </p:txEl>
                                          </p:spTgt>
                                        </p:tgtEl>
                                        <p:attrNameLst>
                                          <p:attrName>style.visibility</p:attrName>
                                        </p:attrNameLst>
                                      </p:cBhvr>
                                      <p:to>
                                        <p:strVal val="visible"/>
                                      </p:to>
                                    </p:set>
                                    <p:anim calcmode="lin" valueType="num">
                                      <p:cBhvr additive="base">
                                        <p:cTn id="25"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9699">
                                            <p:txEl>
                                              <p:pRg st="1" end="1"/>
                                            </p:txEl>
                                          </p:spTgt>
                                        </p:tgtEl>
                                        <p:attrNameLst>
                                          <p:attrName>style.visibility</p:attrName>
                                        </p:attrNameLst>
                                      </p:cBhvr>
                                      <p:to>
                                        <p:strVal val="visible"/>
                                      </p:to>
                                    </p:set>
                                    <p:anim calcmode="lin" valueType="num">
                                      <p:cBhvr additive="base">
                                        <p:cTn id="31"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9699">
                                            <p:txEl>
                                              <p:pRg st="2" end="2"/>
                                            </p:txEl>
                                          </p:spTgt>
                                        </p:tgtEl>
                                        <p:attrNameLst>
                                          <p:attrName>style.visibility</p:attrName>
                                        </p:attrNameLst>
                                      </p:cBhvr>
                                      <p:to>
                                        <p:strVal val="visible"/>
                                      </p:to>
                                    </p:set>
                                    <p:anim calcmode="lin" valueType="num">
                                      <p:cBhvr additive="base">
                                        <p:cTn id="37"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9699">
                                            <p:txEl>
                                              <p:pRg st="3" end="3"/>
                                            </p:txEl>
                                          </p:spTgt>
                                        </p:tgtEl>
                                        <p:attrNameLst>
                                          <p:attrName>style.visibility</p:attrName>
                                        </p:attrNameLst>
                                      </p:cBhvr>
                                      <p:to>
                                        <p:strVal val="visible"/>
                                      </p:to>
                                    </p:set>
                                    <p:anim calcmode="lin" valueType="num">
                                      <p:cBhvr additive="base">
                                        <p:cTn id="43" dur="5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96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p:bldP spid="29702" grpId="0"/>
      <p:bldP spid="29703"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2987675" y="188913"/>
            <a:ext cx="3008313" cy="708025"/>
          </a:xfrm>
        </p:spPr>
        <p:txBody>
          <a:bodyPr vert="horz" wrap="square" lIns="91440" tIns="45720" rIns="91440" bIns="45720" anchor="b" anchorCtr="0"/>
          <a:lstStyle/>
          <a:p>
            <a:pPr algn="ctr"/>
            <a:r>
              <a:rPr lang="en-US" altLang="en-US" sz="2800" u="sng">
                <a:solidFill>
                  <a:srgbClr val="FF0000"/>
                </a:solidFill>
                <a:latin typeface="+mj-lt"/>
                <a:ea typeface="+mj-ea"/>
                <a:cs typeface="+mj-cs"/>
              </a:rPr>
              <a:t>Discussion</a:t>
            </a:r>
            <a:br>
              <a:rPr lang="en-US" altLang="en-US">
                <a:latin typeface="+mj-lt"/>
                <a:ea typeface="+mj-ea"/>
                <a:cs typeface="+mj-cs"/>
              </a:rPr>
            </a:br>
            <a:endParaRPr lang="en-ZA" altLang="en-US">
              <a:latin typeface="+mj-lt"/>
              <a:ea typeface="+mj-ea"/>
              <a:cs typeface="+mj-cs"/>
            </a:endParaRPr>
          </a:p>
        </p:txBody>
      </p:sp>
      <p:sp>
        <p:nvSpPr>
          <p:cNvPr id="15363" name="Content Placeholder 2"/>
          <p:cNvSpPr>
            <a:spLocks noGrp="1"/>
          </p:cNvSpPr>
          <p:nvPr>
            <p:ph idx="1"/>
          </p:nvPr>
        </p:nvSpPr>
        <p:spPr>
          <a:xfrm>
            <a:off x="539750" y="1773238"/>
            <a:ext cx="8218488" cy="4392613"/>
          </a:xfrm>
          <a:ln>
            <a:solidFill>
              <a:schemeClr val="accent1"/>
            </a:solidFill>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en-GB" altLang="en-US" sz="1600" b="1" i="1" u="none" strike="noStrike" kern="0" cap="none" spc="0" normalizeH="0" baseline="0" noProof="0" dirty="0">
                <a:ln>
                  <a:noFill/>
                </a:ln>
                <a:solidFill>
                  <a:schemeClr val="tx1"/>
                </a:solidFill>
                <a:effectLst/>
                <a:uLnTx/>
                <a:uFillTx/>
                <a:latin typeface="+mn-lt"/>
                <a:ea typeface="+mn-ea"/>
                <a:cs typeface="+mn-cs"/>
              </a:rPr>
              <a:t>Languages used in lectures, tutorials and </a:t>
            </a:r>
            <a:r>
              <a:rPr kumimoji="0" lang="en-GB" altLang="en-US" sz="1600" b="1" i="1" u="none" strike="noStrike" kern="0" cap="none" spc="0" normalizeH="0" baseline="0" noProof="0" dirty="0" err="1">
                <a:ln>
                  <a:noFill/>
                </a:ln>
                <a:solidFill>
                  <a:schemeClr val="tx1"/>
                </a:solidFill>
                <a:effectLst/>
                <a:uLnTx/>
                <a:uFillTx/>
                <a:latin typeface="+mn-lt"/>
                <a:ea typeface="+mn-ea"/>
                <a:cs typeface="+mn-cs"/>
              </a:rPr>
              <a:t>practicals</a:t>
            </a:r>
            <a:endParaRPr kumimoji="0" lang="en-ZA" altLang="en-US" sz="1600" b="1" i="1"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GB" altLang="en-US" sz="100" b="0" i="0" u="none" strike="noStrike" kern="0" cap="none" spc="0" normalizeH="0" baseline="0" noProof="0" dirty="0">
              <a:ln>
                <a:noFill/>
              </a:ln>
              <a:solidFill>
                <a:schemeClr val="tx1"/>
              </a:solidFill>
              <a:effectLst/>
              <a:uLnTx/>
              <a:uFillTx/>
              <a:latin typeface="+mn-lt"/>
              <a:ea typeface="+mn-ea"/>
              <a:cs typeface="+mn-cs"/>
            </a:endParaRPr>
          </a:p>
          <a:p>
            <a:pPr marL="355600" marR="0" lvl="0" indent="0" algn="l" defTabSz="914400" rtl="0" eaLnBrk="0" fontAlgn="base" latinLnBrk="0" hangingPunct="0">
              <a:lnSpc>
                <a:spcPct val="100000"/>
              </a:lnSpc>
              <a:spcBef>
                <a:spcPct val="20000"/>
              </a:spcBef>
              <a:spcAft>
                <a:spcPct val="0"/>
              </a:spcAft>
              <a:buClrTx/>
              <a:buSzTx/>
              <a:buFontTx/>
              <a:buNone/>
              <a:defRPr/>
            </a:pPr>
            <a:r>
              <a:rPr kumimoji="0" lang="en-GB" altLang="en-US" sz="1400" b="0" i="0" u="none" strike="noStrike" kern="0" cap="none" spc="0" normalizeH="0" baseline="0" noProof="0" dirty="0">
                <a:ln>
                  <a:noFill/>
                </a:ln>
                <a:solidFill>
                  <a:schemeClr val="tx1"/>
                </a:solidFill>
                <a:effectLst/>
                <a:uLnTx/>
                <a:uFillTx/>
                <a:latin typeface="+mn-lt"/>
                <a:ea typeface="+mn-ea"/>
                <a:cs typeface="+mn-cs"/>
              </a:rPr>
              <a:t>Lectures, tutorials and </a:t>
            </a:r>
            <a:r>
              <a:rPr kumimoji="0" lang="en-GB" altLang="en-US" sz="1400" b="0" i="0" u="none" strike="noStrike" kern="0" cap="none" spc="0" normalizeH="0" baseline="0" noProof="0" dirty="0" err="1">
                <a:ln>
                  <a:noFill/>
                </a:ln>
                <a:solidFill>
                  <a:schemeClr val="tx1"/>
                </a:solidFill>
                <a:effectLst/>
                <a:uLnTx/>
                <a:uFillTx/>
                <a:latin typeface="+mn-lt"/>
                <a:ea typeface="+mn-ea"/>
                <a:cs typeface="+mn-cs"/>
              </a:rPr>
              <a:t>practicals</a:t>
            </a:r>
            <a:r>
              <a:rPr kumimoji="0" lang="en-GB" altLang="en-US" sz="1400" b="0" i="0" u="none" strike="noStrike" kern="0" cap="none" spc="0" normalizeH="0" baseline="0" noProof="0" dirty="0">
                <a:ln>
                  <a:noFill/>
                </a:ln>
                <a:solidFill>
                  <a:schemeClr val="tx1"/>
                </a:solidFill>
                <a:effectLst/>
                <a:uLnTx/>
                <a:uFillTx/>
                <a:latin typeface="+mn-lt"/>
                <a:ea typeface="+mn-ea"/>
                <a:cs typeface="+mn-cs"/>
              </a:rPr>
              <a:t> for any module will be delivered in the </a:t>
            </a:r>
            <a:r>
              <a:rPr kumimoji="0" lang="en-GB" altLang="en-US" sz="1400" b="0" i="0" u="none" strike="noStrike" kern="0" cap="none" spc="0" normalizeH="0" baseline="0" noProof="0" dirty="0">
                <a:ln>
                  <a:noFill/>
                </a:ln>
                <a:solidFill>
                  <a:srgbClr val="00B0F0"/>
                </a:solidFill>
                <a:effectLst/>
                <a:uLnTx/>
                <a:uFillTx/>
                <a:latin typeface="+mn-lt"/>
                <a:ea typeface="+mn-ea"/>
                <a:cs typeface="+mn-cs"/>
              </a:rPr>
              <a:t>language formally approved </a:t>
            </a:r>
            <a:r>
              <a:rPr kumimoji="0" lang="en-GB" altLang="en-US" sz="1400" b="0" i="0" u="none" strike="noStrike" kern="0" cap="none" spc="0" normalizeH="0" baseline="0" noProof="0" dirty="0">
                <a:ln>
                  <a:noFill/>
                </a:ln>
                <a:solidFill>
                  <a:schemeClr val="tx1"/>
                </a:solidFill>
                <a:effectLst/>
                <a:uLnTx/>
                <a:uFillTx/>
                <a:latin typeface="+mn-lt"/>
                <a:ea typeface="+mn-ea"/>
                <a:cs typeface="+mn-cs"/>
              </a:rPr>
              <a:t>by the </a:t>
            </a:r>
            <a:r>
              <a:rPr kumimoji="0" lang="en-GB" altLang="en-US" sz="1400" b="0" i="0" u="none" strike="noStrike" kern="0" cap="none" spc="0" normalizeH="0" baseline="0" noProof="0" dirty="0">
                <a:ln>
                  <a:noFill/>
                </a:ln>
                <a:solidFill>
                  <a:srgbClr val="00B0F0"/>
                </a:solidFill>
                <a:effectLst/>
                <a:uLnTx/>
                <a:uFillTx/>
                <a:latin typeface="+mn-lt"/>
                <a:ea typeface="+mn-ea"/>
                <a:cs typeface="+mn-cs"/>
              </a:rPr>
              <a:t>Faculty concerned</a:t>
            </a:r>
            <a:r>
              <a:rPr kumimoji="0" lang="en-GB" altLang="en-US" sz="1400" b="0" i="0" u="none" strike="noStrike" kern="0" cap="none" spc="0" normalizeH="0" baseline="0" noProof="0" dirty="0">
                <a:ln>
                  <a:noFill/>
                </a:ln>
                <a:solidFill>
                  <a:schemeClr val="tx1"/>
                </a:solidFill>
                <a:effectLst/>
                <a:uLnTx/>
                <a:uFillTx/>
                <a:latin typeface="+mn-lt"/>
                <a:ea typeface="+mn-ea"/>
                <a:cs typeface="+mn-cs"/>
              </a:rPr>
              <a:t>, in accordance with the spirit of the policy. If lecturers are competent users of </a:t>
            </a:r>
            <a:r>
              <a:rPr kumimoji="0" lang="en-GB" altLang="en-US" sz="1400" b="0" i="0" u="none" strike="noStrike" kern="0" cap="none" spc="0" normalizeH="0" baseline="0" noProof="0" dirty="0">
                <a:ln>
                  <a:noFill/>
                </a:ln>
                <a:solidFill>
                  <a:srgbClr val="00B050"/>
                </a:solidFill>
                <a:effectLst/>
                <a:uLnTx/>
                <a:uFillTx/>
                <a:latin typeface="+mn-lt"/>
                <a:ea typeface="+mn-ea"/>
                <a:cs typeface="+mn-cs"/>
              </a:rPr>
              <a:t>other languages</a:t>
            </a:r>
            <a:r>
              <a:rPr kumimoji="0" lang="en-GB" altLang="en-US" sz="1400" b="0" i="0" u="none" strike="noStrike" kern="0" cap="none" spc="0" normalizeH="0" baseline="0" noProof="0" dirty="0">
                <a:ln>
                  <a:noFill/>
                </a:ln>
                <a:solidFill>
                  <a:schemeClr val="tx1"/>
                </a:solidFill>
                <a:effectLst/>
                <a:uLnTx/>
                <a:uFillTx/>
                <a:latin typeface="+mn-lt"/>
                <a:ea typeface="+mn-ea"/>
                <a:cs typeface="+mn-cs"/>
              </a:rPr>
              <a:t>, they are </a:t>
            </a:r>
            <a:r>
              <a:rPr kumimoji="0" lang="en-GB" altLang="en-US" sz="1400" b="0" i="0" u="none" strike="noStrike" kern="0" cap="none" spc="0" normalizeH="0" baseline="0" noProof="0" dirty="0">
                <a:ln>
                  <a:noFill/>
                </a:ln>
                <a:solidFill>
                  <a:srgbClr val="00B050"/>
                </a:solidFill>
                <a:effectLst/>
                <a:uLnTx/>
                <a:uFillTx/>
                <a:latin typeface="+mn-lt"/>
                <a:ea typeface="+mn-ea"/>
                <a:cs typeface="+mn-cs"/>
              </a:rPr>
              <a:t>encouraged</a:t>
            </a:r>
            <a:r>
              <a:rPr kumimoji="0" lang="en-GB" altLang="en-US" sz="1400" b="0" i="0" u="none" strike="noStrike" kern="0" cap="none" spc="0" normalizeH="0" baseline="0" noProof="0" dirty="0">
                <a:ln>
                  <a:noFill/>
                </a:ln>
                <a:solidFill>
                  <a:schemeClr val="tx1"/>
                </a:solidFill>
                <a:effectLst/>
                <a:uLnTx/>
                <a:uFillTx/>
                <a:latin typeface="+mn-lt"/>
                <a:ea typeface="+mn-ea"/>
                <a:cs typeface="+mn-cs"/>
              </a:rPr>
              <a:t> to use these languages in addition to main language of teaching, if such a practice facilitates communication or discussion.  </a:t>
            </a:r>
            <a:endParaRPr kumimoji="0" lang="en-ZA" altLang="en-US" sz="14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endParaRPr kumimoji="0" lang="en-ZA" altLang="en-US" sz="2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en-GB" altLang="en-US" sz="1600" b="1" i="1" u="none" strike="noStrike" kern="0" cap="none" spc="0" normalizeH="0" baseline="0" noProof="0" dirty="0">
                <a:ln>
                  <a:noFill/>
                </a:ln>
                <a:solidFill>
                  <a:schemeClr val="tx1"/>
                </a:solidFill>
                <a:effectLst/>
                <a:uLnTx/>
                <a:uFillTx/>
                <a:latin typeface="+mn-lt"/>
                <a:ea typeface="+mn-ea"/>
                <a:cs typeface="+mn-cs"/>
              </a:rPr>
              <a:t>Languages used in the setting of tasks, assignments, tests  and examinations</a:t>
            </a:r>
            <a:endParaRPr kumimoji="0" lang="en-ZA" altLang="en-US" sz="1600" b="1" i="1" u="none" strike="noStrike" kern="0" cap="none" spc="0" normalizeH="0" baseline="0" noProof="0" dirty="0">
              <a:ln>
                <a:noFill/>
              </a:ln>
              <a:solidFill>
                <a:schemeClr val="tx1"/>
              </a:solidFill>
              <a:effectLst/>
              <a:uLnTx/>
              <a:uFillTx/>
              <a:latin typeface="+mn-lt"/>
              <a:ea typeface="+mn-ea"/>
              <a:cs typeface="+mn-cs"/>
            </a:endParaRPr>
          </a:p>
          <a:p>
            <a:pPr marL="355600" marR="0" lvl="0" indent="0" algn="l" defTabSz="914400" rtl="0" eaLnBrk="0" fontAlgn="base" latinLnBrk="0" hangingPunct="0">
              <a:lnSpc>
                <a:spcPct val="100000"/>
              </a:lnSpc>
              <a:spcBef>
                <a:spcPct val="20000"/>
              </a:spcBef>
              <a:spcAft>
                <a:spcPct val="0"/>
              </a:spcAft>
              <a:buClrTx/>
              <a:buSzTx/>
              <a:buFontTx/>
              <a:buNone/>
              <a:defRPr/>
            </a:pPr>
            <a:r>
              <a:rPr kumimoji="0" lang="en-GB" altLang="en-US" sz="1400" b="0" i="0" u="none" strike="noStrike" kern="0" cap="none" spc="0" normalizeH="0" baseline="0" noProof="0" dirty="0">
                <a:ln>
                  <a:noFill/>
                </a:ln>
                <a:solidFill>
                  <a:schemeClr val="tx1"/>
                </a:solidFill>
                <a:effectLst/>
                <a:uLnTx/>
                <a:uFillTx/>
                <a:latin typeface="+mn-lt"/>
                <a:ea typeface="+mn-ea"/>
                <a:cs typeface="+mn-cs"/>
              </a:rPr>
              <a:t>Regarding the languages used in the setting of tasks, assignments, tests and examinations, </a:t>
            </a:r>
            <a:r>
              <a:rPr kumimoji="0" lang="en-GB" altLang="en-US" sz="1400" b="0" i="0" u="none" strike="noStrike" kern="0" cap="none" spc="0" normalizeH="0" baseline="0" noProof="0" dirty="0">
                <a:ln>
                  <a:noFill/>
                </a:ln>
                <a:solidFill>
                  <a:srgbClr val="FF00FF"/>
                </a:solidFill>
                <a:effectLst/>
                <a:uLnTx/>
                <a:uFillTx/>
                <a:latin typeface="+mn-lt"/>
                <a:ea typeface="+mn-ea"/>
                <a:cs typeface="+mn-cs"/>
              </a:rPr>
              <a:t>English, Afrikaans and Xhosa </a:t>
            </a:r>
            <a:r>
              <a:rPr kumimoji="0" lang="en-GB" altLang="en-US" sz="1400" b="0" i="0" u="none" strike="noStrike" kern="0" cap="none" spc="0" normalizeH="0" baseline="0" noProof="0" dirty="0">
                <a:ln>
                  <a:noFill/>
                </a:ln>
                <a:solidFill>
                  <a:schemeClr val="tx1"/>
                </a:solidFill>
                <a:effectLst/>
                <a:uLnTx/>
                <a:uFillTx/>
                <a:latin typeface="+mn-lt"/>
                <a:ea typeface="+mn-ea"/>
                <a:cs typeface="+mn-cs"/>
              </a:rPr>
              <a:t>should be used </a:t>
            </a:r>
            <a:r>
              <a:rPr kumimoji="0" lang="en-GB" altLang="en-US" sz="1400" b="0" i="0" u="none" strike="noStrike" kern="0" cap="none" spc="0" normalizeH="0" baseline="0" noProof="0" dirty="0">
                <a:ln>
                  <a:noFill/>
                </a:ln>
                <a:solidFill>
                  <a:srgbClr val="FF33CC"/>
                </a:solidFill>
                <a:effectLst/>
                <a:uLnTx/>
                <a:uFillTx/>
                <a:latin typeface="+mn-lt"/>
                <a:ea typeface="+mn-ea"/>
                <a:cs typeface="+mn-cs"/>
              </a:rPr>
              <a:t>wherever </a:t>
            </a:r>
            <a:r>
              <a:rPr kumimoji="0" lang="en-GB" altLang="en-US" sz="1400" b="0" i="0" u="none" strike="noStrike" kern="0" cap="none" spc="0" normalizeH="0" baseline="0" noProof="0" dirty="0">
                <a:ln>
                  <a:noFill/>
                </a:ln>
                <a:solidFill>
                  <a:schemeClr val="tx1"/>
                </a:solidFill>
                <a:effectLst/>
                <a:uLnTx/>
                <a:uFillTx/>
                <a:latin typeface="+mn-lt"/>
                <a:ea typeface="+mn-ea"/>
                <a:cs typeface="+mn-cs"/>
              </a:rPr>
              <a:t>it is </a:t>
            </a:r>
            <a:r>
              <a:rPr kumimoji="0" lang="en-GB" altLang="en-US" sz="1400" b="0" i="0" u="none" strike="noStrike" kern="0" cap="none" spc="0" normalizeH="0" baseline="0" noProof="0" dirty="0">
                <a:ln>
                  <a:noFill/>
                </a:ln>
                <a:solidFill>
                  <a:srgbClr val="FF33CC"/>
                </a:solidFill>
                <a:effectLst/>
                <a:uLnTx/>
                <a:uFillTx/>
                <a:latin typeface="+mn-lt"/>
                <a:ea typeface="+mn-ea"/>
                <a:cs typeface="+mn-cs"/>
              </a:rPr>
              <a:t>practicable</a:t>
            </a:r>
            <a:r>
              <a:rPr kumimoji="0" lang="en-GB" altLang="en-US" sz="1400" b="0" i="0" u="none" strike="noStrike" kern="0" cap="none" spc="0" normalizeH="0" baseline="0" noProof="0" dirty="0">
                <a:ln>
                  <a:noFill/>
                </a:ln>
                <a:solidFill>
                  <a:schemeClr val="tx1"/>
                </a:solidFill>
                <a:effectLst/>
                <a:uLnTx/>
                <a:uFillTx/>
                <a:latin typeface="+mn-lt"/>
                <a:ea typeface="+mn-ea"/>
                <a:cs typeface="+mn-cs"/>
              </a:rPr>
              <a:t> to do so.  </a:t>
            </a:r>
            <a:endParaRPr kumimoji="0" lang="en-ZA" altLang="en-US" sz="14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en-GB" altLang="en-US" sz="1000" b="0" i="0" u="none" strike="noStrike" kern="0" cap="none" spc="0" normalizeH="0" baseline="0" noProof="0" dirty="0">
                <a:ln>
                  <a:noFill/>
                </a:ln>
                <a:solidFill>
                  <a:schemeClr val="tx1"/>
                </a:solidFill>
                <a:effectLst/>
                <a:uLnTx/>
                <a:uFillTx/>
                <a:latin typeface="+mn-lt"/>
                <a:ea typeface="+mn-ea"/>
                <a:cs typeface="+mn-cs"/>
              </a:rPr>
              <a:t> </a:t>
            </a:r>
            <a:endParaRPr kumimoji="0" lang="en-ZA" altLang="en-US" sz="7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en-GB" altLang="en-US" sz="1600" b="1" i="1" u="none" strike="noStrike" kern="0" cap="none" spc="0" normalizeH="0" baseline="0" noProof="0" dirty="0">
                <a:ln>
                  <a:noFill/>
                </a:ln>
                <a:solidFill>
                  <a:schemeClr val="tx1"/>
                </a:solidFill>
                <a:effectLst/>
                <a:uLnTx/>
                <a:uFillTx/>
                <a:latin typeface="+mn-lt"/>
                <a:ea typeface="+mn-ea"/>
                <a:cs typeface="+mn-cs"/>
              </a:rPr>
              <a:t>Languages used in writing tasks, assignments, tests and examinations</a:t>
            </a:r>
            <a:endParaRPr kumimoji="0" lang="en-ZA" altLang="en-US" sz="1600" b="1" i="1" u="none" strike="noStrike" kern="0" cap="none" spc="0" normalizeH="0" baseline="0" noProof="0" dirty="0">
              <a:ln>
                <a:noFill/>
              </a:ln>
              <a:solidFill>
                <a:schemeClr val="tx1"/>
              </a:solidFill>
              <a:effectLst/>
              <a:uLnTx/>
              <a:uFillTx/>
              <a:latin typeface="+mn-lt"/>
              <a:ea typeface="+mn-ea"/>
              <a:cs typeface="+mn-cs"/>
            </a:endParaRPr>
          </a:p>
          <a:p>
            <a:pPr marL="355600" marR="0" lvl="0" indent="0" algn="l" defTabSz="914400" rtl="0" eaLnBrk="0" fontAlgn="base" latinLnBrk="0" hangingPunct="0">
              <a:lnSpc>
                <a:spcPct val="100000"/>
              </a:lnSpc>
              <a:spcBef>
                <a:spcPct val="20000"/>
              </a:spcBef>
              <a:spcAft>
                <a:spcPct val="0"/>
              </a:spcAft>
              <a:buClrTx/>
              <a:buSzTx/>
              <a:buFontTx/>
              <a:buNone/>
              <a:defRPr/>
            </a:pPr>
            <a:r>
              <a:rPr kumimoji="0" lang="en-GB" altLang="en-US" sz="1400" b="0" i="0" u="none" strike="noStrike" kern="0" cap="none" spc="0" normalizeH="0" baseline="0" noProof="0" dirty="0">
                <a:ln>
                  <a:noFill/>
                </a:ln>
                <a:solidFill>
                  <a:srgbClr val="00B0F0"/>
                </a:solidFill>
                <a:effectLst/>
                <a:uLnTx/>
                <a:uFillTx/>
                <a:latin typeface="+mn-lt"/>
                <a:ea typeface="+mn-ea"/>
                <a:cs typeface="+mn-cs"/>
              </a:rPr>
              <a:t>Unless otherwise negotiated </a:t>
            </a:r>
            <a:r>
              <a:rPr kumimoji="0" lang="en-GB" altLang="en-US" sz="1400" b="0" i="0" u="none" strike="noStrike" kern="0" cap="none" spc="0" normalizeH="0" baseline="0" noProof="0" dirty="0">
                <a:ln>
                  <a:noFill/>
                </a:ln>
                <a:solidFill>
                  <a:schemeClr val="tx1"/>
                </a:solidFill>
                <a:effectLst/>
                <a:uLnTx/>
                <a:uFillTx/>
                <a:latin typeface="+mn-lt"/>
                <a:ea typeface="+mn-ea"/>
                <a:cs typeface="+mn-cs"/>
              </a:rPr>
              <a:t>between a student or a class and a lecturer, the language in which tasks, assignments, tests and examinations should be completed </a:t>
            </a:r>
            <a:r>
              <a:rPr kumimoji="0" lang="en-GB" altLang="en-US" sz="1400" b="0" i="0" u="none" strike="noStrike" kern="0" cap="none" spc="0" normalizeH="0" baseline="0" noProof="0" dirty="0">
                <a:ln>
                  <a:noFill/>
                </a:ln>
                <a:solidFill>
                  <a:srgbClr val="0000FF"/>
                </a:solidFill>
                <a:effectLst/>
                <a:uLnTx/>
                <a:uFillTx/>
                <a:latin typeface="+mn-lt"/>
                <a:ea typeface="+mn-ea"/>
                <a:cs typeface="+mn-cs"/>
              </a:rPr>
              <a:t>shall be English</a:t>
            </a:r>
            <a:r>
              <a:rPr kumimoji="0" lang="en-GB" altLang="en-US" sz="1200" b="0" i="0" u="none" strike="noStrike" kern="0" cap="none" spc="0" normalizeH="0" baseline="0" noProof="0" dirty="0">
                <a:ln>
                  <a:noFill/>
                </a:ln>
                <a:solidFill>
                  <a:schemeClr val="tx1"/>
                </a:solidFill>
                <a:effectLst/>
                <a:uLnTx/>
                <a:uFillTx/>
                <a:latin typeface="+mn-lt"/>
                <a:ea typeface="+mn-ea"/>
                <a:cs typeface="+mn-cs"/>
              </a:rPr>
              <a:t>.</a:t>
            </a:r>
            <a:endParaRPr kumimoji="0" lang="en-ZA" altLang="en-US" sz="12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ZA" alt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77827" name="Text Placeholder 2"/>
          <p:cNvSpPr>
            <a:spLocks noGrp="1"/>
          </p:cNvSpPr>
          <p:nvPr>
            <p:ph type="body" sz="half" idx="2"/>
          </p:nvPr>
        </p:nvSpPr>
        <p:spPr>
          <a:xfrm>
            <a:off x="468313" y="908050"/>
            <a:ext cx="7642225" cy="698500"/>
          </a:xfrm>
        </p:spPr>
        <p:txBody>
          <a:bodyPr vert="horz" wrap="square" lIns="91440" tIns="45720" rIns="91440" bIns="45720" anchor="t" anchorCtr="0"/>
          <a:lstStyle/>
          <a:p>
            <a:pPr>
              <a:buClrTx/>
              <a:buSzTx/>
              <a:buFontTx/>
            </a:pPr>
            <a:r>
              <a:rPr lang="en-US" altLang="en-US" sz="2000">
                <a:latin typeface="+mn-lt"/>
                <a:ea typeface="+mn-ea"/>
                <a:cs typeface="+mn-cs"/>
              </a:rPr>
              <a:t>How are the multilingual arrangements in LCS 311 contributing to the implementation of UWC’s language policy? </a:t>
            </a:r>
          </a:p>
          <a:p>
            <a:pPr>
              <a:buClrTx/>
              <a:buSzTx/>
              <a:buFontTx/>
            </a:pPr>
            <a:endParaRPr lang="en-ZA" altLang="en-US">
              <a:latin typeface="+mn-lt"/>
              <a:ea typeface="+mn-ea"/>
              <a:cs typeface="+mn-cs"/>
            </a:endParaRPr>
          </a:p>
        </p:txBody>
      </p:sp>
      <p:sp>
        <p:nvSpPr>
          <p:cNvPr id="77828" name="TextBox 4"/>
          <p:cNvSpPr txBox="1"/>
          <p:nvPr/>
        </p:nvSpPr>
        <p:spPr>
          <a:xfrm>
            <a:off x="8523288" y="571500"/>
            <a:ext cx="464820" cy="398780"/>
          </a:xfrm>
          <a:prstGeom prst="rect">
            <a:avLst/>
          </a:prstGeom>
          <a:noFill/>
          <a:ln w="9525">
            <a:solidFill>
              <a:srgbClr val="00B0F0"/>
            </a:solidFill>
          </a:ln>
        </p:spPr>
        <p:txBody>
          <a:bodyPr wrap="none">
            <a:spAutoFit/>
          </a:bodyPr>
          <a:lstStyle/>
          <a:p>
            <a:pPr eaLnBrk="1" hangingPunct="1"/>
            <a:r>
              <a:rPr lang="en-US" altLang="x-none" sz="2000" b="1">
                <a:solidFill>
                  <a:srgbClr val="FF0000"/>
                </a:solidFill>
                <a:latin typeface="Arial" panose="020B0604020202020204" pitchFamily="34" charset="0"/>
              </a:rPr>
              <a:t>22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bg/>
                                          </p:spTgt>
                                        </p:tgtEl>
                                        <p:attrNameLst>
                                          <p:attrName>style.visibility</p:attrName>
                                        </p:attrNameLst>
                                      </p:cBhvr>
                                      <p:to>
                                        <p:strVal val="visible"/>
                                      </p:to>
                                    </p:set>
                                    <p:anim calcmode="lin" valueType="num">
                                      <p:cBhvr additive="base">
                                        <p:cTn id="7" dur="500" fill="hold"/>
                                        <p:tgtEl>
                                          <p:spTgt spid="1536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0" end="0"/>
                                            </p:txEl>
                                          </p:spTgt>
                                        </p:tgtEl>
                                        <p:attrNameLst>
                                          <p:attrName>style.visibility</p:attrName>
                                        </p:attrNameLst>
                                      </p:cBhvr>
                                      <p:to>
                                        <p:strVal val="visible"/>
                                      </p:to>
                                    </p:set>
                                    <p:anim calcmode="lin" valueType="num">
                                      <p:cBhvr additive="base">
                                        <p:cTn id="13"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3">
                                            <p:txEl>
                                              <p:pRg st="4" end="4"/>
                                            </p:txEl>
                                          </p:spTgt>
                                        </p:tgtEl>
                                        <p:attrNameLst>
                                          <p:attrName>style.visibility</p:attrName>
                                        </p:attrNameLst>
                                      </p:cBhvr>
                                      <p:to>
                                        <p:strVal val="visible"/>
                                      </p:to>
                                    </p:set>
                                    <p:anim calcmode="lin" valueType="num">
                                      <p:cBhvr additive="base">
                                        <p:cTn id="25"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363">
                                            <p:txEl>
                                              <p:pRg st="5" end="5"/>
                                            </p:txEl>
                                          </p:spTgt>
                                        </p:tgtEl>
                                        <p:attrNameLst>
                                          <p:attrName>style.visibility</p:attrName>
                                        </p:attrNameLst>
                                      </p:cBhvr>
                                      <p:to>
                                        <p:strVal val="visible"/>
                                      </p:to>
                                    </p:set>
                                    <p:anim calcmode="lin" valueType="num">
                                      <p:cBhvr additive="base">
                                        <p:cTn id="31" dur="5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363">
                                            <p:txEl>
                                              <p:pRg st="6" end="6"/>
                                            </p:txEl>
                                          </p:spTgt>
                                        </p:tgtEl>
                                        <p:attrNameLst>
                                          <p:attrName>style.visibility</p:attrName>
                                        </p:attrNameLst>
                                      </p:cBhvr>
                                      <p:to>
                                        <p:strVal val="visible"/>
                                      </p:to>
                                    </p:set>
                                    <p:anim calcmode="lin" valueType="num">
                                      <p:cBhvr additive="base">
                                        <p:cTn id="37" dur="500" fill="hold"/>
                                        <p:tgtEl>
                                          <p:spTgt spid="1536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36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363">
                                            <p:txEl>
                                              <p:pRg st="7" end="7"/>
                                            </p:txEl>
                                          </p:spTgt>
                                        </p:tgtEl>
                                        <p:attrNameLst>
                                          <p:attrName>style.visibility</p:attrName>
                                        </p:attrNameLst>
                                      </p:cBhvr>
                                      <p:to>
                                        <p:strVal val="visible"/>
                                      </p:to>
                                    </p:set>
                                    <p:anim calcmode="lin" valueType="num">
                                      <p:cBhvr additive="base">
                                        <p:cTn id="43" dur="500" fill="hold"/>
                                        <p:tgtEl>
                                          <p:spTgt spid="1536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36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363">
                                            <p:txEl>
                                              <p:pRg st="8" end="8"/>
                                            </p:txEl>
                                          </p:spTgt>
                                        </p:tgtEl>
                                        <p:attrNameLst>
                                          <p:attrName>style.visibility</p:attrName>
                                        </p:attrNameLst>
                                      </p:cBhvr>
                                      <p:to>
                                        <p:strVal val="visible"/>
                                      </p:to>
                                    </p:set>
                                    <p:anim calcmode="lin" valueType="num">
                                      <p:cBhvr additive="base">
                                        <p:cTn id="49" dur="500" fill="hold"/>
                                        <p:tgtEl>
                                          <p:spTgt spid="1536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36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p:cNvSpPr>
          <p:nvPr>
            <p:ph type="title"/>
          </p:nvPr>
        </p:nvSpPr>
        <p:spPr>
          <a:xfrm>
            <a:off x="446405" y="260350"/>
            <a:ext cx="7992110" cy="1008380"/>
          </a:xfrm>
          <a:solidFill>
            <a:schemeClr val="bg2">
              <a:lumMod val="20000"/>
              <a:lumOff val="80000"/>
            </a:schemeClr>
          </a:solidFill>
        </p:spPr>
        <p:txBody>
          <a:bodyPr vert="horz" wrap="square" lIns="91440" tIns="45720" rIns="91440" bIns="45720" anchor="ctr" anchorCtr="0"/>
          <a:lstStyle/>
          <a:p>
            <a:pPr eaLnBrk="1" hangingPunct="1"/>
            <a:r>
              <a:rPr lang="en-US" altLang="en-US" sz="2800" dirty="0"/>
              <a:t>Three types/dimensions of language planning </a:t>
            </a:r>
            <a:br>
              <a:rPr lang="en-US" altLang="en-US" sz="2800" dirty="0"/>
            </a:br>
            <a:r>
              <a:rPr lang="en-US" altLang="en-US" sz="2000" dirty="0"/>
              <a:t>(which are frequently also addressed by policy)</a:t>
            </a:r>
            <a:endParaRPr lang="en-GB" altLang="en-US" sz="4000" dirty="0"/>
          </a:p>
        </p:txBody>
      </p:sp>
      <p:sp>
        <p:nvSpPr>
          <p:cNvPr id="9219" name="Rectangle 3"/>
          <p:cNvSpPr>
            <a:spLocks noGrp="1" noChangeArrowheads="1"/>
          </p:cNvSpPr>
          <p:nvPr>
            <p:ph idx="1"/>
          </p:nvPr>
        </p:nvSpPr>
        <p:spPr>
          <a:xfrm>
            <a:off x="457200" y="1412875"/>
            <a:ext cx="8229600" cy="5256213"/>
          </a:xfrm>
        </p:spPr>
        <p:txBody>
          <a:bodyPr vert="horz" wrap="square" lIns="91440" tIns="45720" rIns="91440" bIns="45720" numCol="1" rtlCol="0" anchor="t" anchorCtr="0" compatLnSpc="1">
            <a:normAutofit fontScale="6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en-US" sz="3500" b="0" i="0" u="none" strike="noStrike" kern="0" cap="none" spc="0" normalizeH="0" baseline="0" noProof="0" dirty="0">
                <a:ln>
                  <a:noFill/>
                </a:ln>
                <a:solidFill>
                  <a:srgbClr val="C00000"/>
                </a:solidFill>
                <a:effectLst/>
                <a:uLnTx/>
                <a:uFillTx/>
                <a:latin typeface="+mn-lt"/>
                <a:ea typeface="+mn-ea"/>
                <a:cs typeface="+mn-cs"/>
              </a:rPr>
              <a:t>Status planning</a:t>
            </a:r>
            <a:r>
              <a:rPr kumimoji="0" lang="en-US" sz="3500" b="0" i="0" u="none" strike="noStrike" kern="0" cap="none" spc="0" normalizeH="0" baseline="0" noProof="0" dirty="0">
                <a:ln>
                  <a:noFill/>
                </a:ln>
                <a:solidFill>
                  <a:schemeClr val="tx1"/>
                </a:solidFill>
                <a:effectLst/>
                <a:uLnTx/>
                <a:uFillTx/>
                <a:latin typeface="+mn-lt"/>
                <a:ea typeface="+mn-ea"/>
                <a:cs typeface="+mn-cs"/>
              </a:rPr>
              <a:t> – decisions on functions languages are to play; in education, it could involve introducing indigenous languages in education to perform a variety of roles (as medium of instruction, support languages e.g. in tutorials, etc.).</a:t>
            </a:r>
            <a:r>
              <a:rPr kumimoji="0" lang="en-US" sz="3200" b="0" i="0" u="none" strike="noStrike" kern="0" cap="none" spc="0" normalizeH="0" baseline="0" noProof="0" dirty="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en-US" sz="3500" b="0" i="0" u="none" strike="noStrike" kern="0" cap="none" spc="0" normalizeH="0" baseline="0" noProof="0" dirty="0">
                <a:ln>
                  <a:noFill/>
                </a:ln>
                <a:solidFill>
                  <a:srgbClr val="C00000"/>
                </a:solidFill>
                <a:effectLst/>
                <a:uLnTx/>
                <a:uFillTx/>
                <a:latin typeface="+mn-lt"/>
                <a:ea typeface="+mn-ea"/>
                <a:cs typeface="+mn-cs"/>
              </a:rPr>
              <a:t>Corpus planning</a:t>
            </a:r>
            <a:r>
              <a:rPr kumimoji="0" lang="en-US" sz="3500" b="0" i="0" u="none" strike="noStrike" kern="0" cap="none" spc="0" normalizeH="0" baseline="0" noProof="0" dirty="0">
                <a:ln>
                  <a:noFill/>
                </a:ln>
                <a:solidFill>
                  <a:schemeClr val="tx1"/>
                </a:solidFill>
                <a:effectLst/>
                <a:uLnTx/>
                <a:uFillTx/>
                <a:latin typeface="+mn-lt"/>
                <a:ea typeface="+mn-ea"/>
                <a:cs typeface="+mn-cs"/>
              </a:rPr>
              <a:t> – developing indigenous languages and materials (orthographies, grammars, dictionaries documenting existing words, terminologies, style guides, texts); in education, it could involve massive creation of terms and writing/translating of texts.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en-US" sz="3500" b="0" i="0" u="none" strike="noStrike" kern="0" cap="none" spc="0" normalizeH="0" baseline="0" noProof="0" dirty="0">
                <a:ln>
                  <a:noFill/>
                </a:ln>
                <a:solidFill>
                  <a:srgbClr val="C00000"/>
                </a:solidFill>
                <a:effectLst/>
                <a:uLnTx/>
                <a:uFillTx/>
                <a:latin typeface="+mn-lt"/>
                <a:ea typeface="+mn-ea"/>
                <a:cs typeface="+mn-cs"/>
              </a:rPr>
              <a:t>Acquisition planning </a:t>
            </a:r>
            <a:r>
              <a:rPr kumimoji="0" lang="en-US" sz="3500" b="0" i="0" u="none" strike="noStrike" kern="0" cap="none" spc="0" normalizeH="0" baseline="0" noProof="0" dirty="0">
                <a:ln>
                  <a:noFill/>
                </a:ln>
                <a:solidFill>
                  <a:schemeClr val="tx1"/>
                </a:solidFill>
                <a:effectLst/>
                <a:uLnTx/>
                <a:uFillTx/>
                <a:latin typeface="+mn-lt"/>
                <a:ea typeface="+mn-ea"/>
                <a:cs typeface="+mn-cs"/>
              </a:rPr>
              <a:t>– strategies for ensuring that the language spreads or gains new users. How to prevent intergenerational language loss? How to create opportunities and incentives for people to use certain languages? How to teach languages in schools; and so on.</a:t>
            </a:r>
            <a:endParaRPr kumimoji="0" lang="en-GB" sz="3500" b="0" i="0" u="none" strike="noStrike" kern="0" cap="none" spc="0" normalizeH="0" baseline="0" noProof="0" dirty="0">
              <a:ln>
                <a:noFill/>
              </a:ln>
              <a:solidFill>
                <a:schemeClr val="tx1"/>
              </a:solidFill>
              <a:effectLst/>
              <a:uLnTx/>
              <a:uFillTx/>
              <a:latin typeface="+mn-lt"/>
              <a:ea typeface="+mn-ea"/>
              <a:cs typeface="+mn-cs"/>
            </a:endParaRPr>
          </a:p>
        </p:txBody>
      </p:sp>
      <p:sp>
        <p:nvSpPr>
          <p:cNvPr id="78851" name="TextBox 3"/>
          <p:cNvSpPr txBox="1"/>
          <p:nvPr/>
        </p:nvSpPr>
        <p:spPr>
          <a:xfrm>
            <a:off x="8523288" y="571500"/>
            <a:ext cx="464820" cy="398780"/>
          </a:xfrm>
          <a:prstGeom prst="rect">
            <a:avLst/>
          </a:prstGeom>
          <a:noFill/>
          <a:ln w="9525">
            <a:solidFill>
              <a:srgbClr val="00B0F0"/>
            </a:solidFill>
          </a:ln>
        </p:spPr>
        <p:txBody>
          <a:bodyPr wrap="none">
            <a:spAutoFit/>
          </a:bodyPr>
          <a:lstStyle/>
          <a:p>
            <a:pPr eaLnBrk="1" hangingPunct="1"/>
            <a:r>
              <a:rPr lang="en-US" altLang="x-none" sz="2000" b="1">
                <a:solidFill>
                  <a:srgbClr val="FF0000"/>
                </a:solidFill>
                <a:latin typeface="Arial" panose="020B0604020202020204" pitchFamily="34" charset="0"/>
              </a:rPr>
              <a:t>23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p:cNvSpPr>
          <p:nvPr>
            <p:ph type="title"/>
          </p:nvPr>
        </p:nvSpPr>
        <p:spPr>
          <a:xfrm>
            <a:off x="457200" y="822960"/>
            <a:ext cx="8337550" cy="1363980"/>
          </a:xfrm>
          <a:solidFill>
            <a:schemeClr val="bg2">
              <a:lumMod val="20000"/>
              <a:lumOff val="80000"/>
            </a:schemeClr>
          </a:solidFill>
        </p:spPr>
        <p:txBody>
          <a:bodyPr vert="horz" wrap="square" lIns="91440" tIns="45720" rIns="91440" bIns="45720" anchor="ctr" anchorCtr="0"/>
          <a:lstStyle/>
          <a:p>
            <a:pPr eaLnBrk="1" hangingPunct="1"/>
            <a:r>
              <a:rPr lang="en-US" altLang="en-US" sz="2800" b="1" dirty="0"/>
              <a:t>Assessing language policies </a:t>
            </a:r>
            <a:br>
              <a:rPr lang="en-US" altLang="en-US" sz="2800" b="1" dirty="0"/>
            </a:br>
            <a:r>
              <a:rPr lang="en-US" altLang="en-US" sz="2600" dirty="0"/>
              <a:t>using orientations/ideologies of language policy writers </a:t>
            </a:r>
            <a:r>
              <a:rPr lang="en-US" altLang="en-US" sz="2400" b="1" dirty="0"/>
              <a:t>(Ruiz 1984)</a:t>
            </a:r>
            <a:endParaRPr lang="en-GB" altLang="en-US" sz="2400" b="1" dirty="0"/>
          </a:p>
        </p:txBody>
      </p:sp>
      <p:sp>
        <p:nvSpPr>
          <p:cNvPr id="17411" name="Rectangle 3"/>
          <p:cNvSpPr>
            <a:spLocks noGrp="1"/>
          </p:cNvSpPr>
          <p:nvPr>
            <p:ph idx="1"/>
          </p:nvPr>
        </p:nvSpPr>
        <p:spPr>
          <a:xfrm>
            <a:off x="457200" y="2351405"/>
            <a:ext cx="8229600" cy="4030345"/>
          </a:xfrm>
        </p:spPr>
        <p:txBody>
          <a:bodyPr vert="horz" wrap="square" lIns="91440" tIns="45720" rIns="91440" bIns="45720" anchor="t" anchorCtr="0"/>
          <a:lstStyle/>
          <a:p>
            <a:pPr defTabSz="914400">
              <a:spcBef>
                <a:spcPct val="0"/>
              </a:spcBef>
              <a:buFont typeface="Times New Roman" panose="02020603050405020304" pitchFamily="18" charset="0"/>
              <a:buChar char="•"/>
              <a:tabLst>
                <a:tab pos="457200" algn="l"/>
              </a:tabLst>
            </a:pPr>
            <a:r>
              <a:rPr lang="en-US" altLang="zh-CN" sz="2400">
                <a:latin typeface="Calibri" panose="020F0502020204030204" pitchFamily="34" charset="0"/>
                <a:ea typeface="SimSun" panose="02010600030101010101" pitchFamily="2" charset="-122"/>
              </a:rPr>
              <a:t>Language policies can be assessed from the perspective of the orientation or ideologies of the policy writers towards language/multilingualism. </a:t>
            </a:r>
            <a:endParaRPr lang="en-US" altLang="zh-CN" sz="200">
              <a:latin typeface="Calibri" panose="020F0502020204030204" pitchFamily="34" charset="0"/>
              <a:ea typeface="SimSun" panose="02010600030101010101" pitchFamily="2" charset="-122"/>
            </a:endParaRPr>
          </a:p>
          <a:p>
            <a:pPr defTabSz="914400">
              <a:spcBef>
                <a:spcPct val="0"/>
              </a:spcBef>
              <a:buNone/>
              <a:tabLst>
                <a:tab pos="457200" algn="l"/>
              </a:tabLst>
            </a:pPr>
            <a:endParaRPr lang="en-US" altLang="zh-CN" sz="2400">
              <a:latin typeface="Calibri" panose="020F0502020204030204" pitchFamily="34" charset="0"/>
              <a:ea typeface="SimSun" panose="02010600030101010101" pitchFamily="2" charset="-122"/>
            </a:endParaRPr>
          </a:p>
          <a:p>
            <a:pPr defTabSz="914400">
              <a:spcBef>
                <a:spcPct val="0"/>
              </a:spcBef>
              <a:buFont typeface="Times New Roman" panose="02020603050405020304" pitchFamily="18" charset="0"/>
              <a:buChar char="•"/>
              <a:tabLst>
                <a:tab pos="457200" algn="l"/>
              </a:tabLst>
            </a:pPr>
            <a:r>
              <a:rPr lang="en-US" altLang="zh-CN" sz="2400">
                <a:latin typeface="Calibri" panose="020F0502020204030204" pitchFamily="34" charset="0"/>
                <a:ea typeface="SimSun" panose="02010600030101010101" pitchFamily="2" charset="-122"/>
              </a:rPr>
              <a:t>That is, according to Ruiz (1984), based on whether they view language/ multilingualism:</a:t>
            </a:r>
          </a:p>
          <a:p>
            <a:pPr defTabSz="914400" eaLnBrk="1" hangingPunct="1">
              <a:lnSpc>
                <a:spcPct val="90000"/>
              </a:lnSpc>
              <a:buNone/>
              <a:tabLst>
                <a:tab pos="457200" algn="l"/>
              </a:tabLst>
            </a:pPr>
            <a:endParaRPr lang="en-US" altLang="en-US" sz="2400"/>
          </a:p>
          <a:p>
            <a:pPr defTabSz="914400" eaLnBrk="1" hangingPunct="1">
              <a:lnSpc>
                <a:spcPct val="90000"/>
              </a:lnSpc>
              <a:buNone/>
              <a:tabLst>
                <a:tab pos="457200" algn="l"/>
              </a:tabLst>
            </a:pPr>
            <a:r>
              <a:rPr lang="en-US" altLang="en-US" sz="2400"/>
              <a:t>i. As a </a:t>
            </a:r>
            <a:r>
              <a:rPr lang="en-US" altLang="en-US" sz="2400" i="1">
                <a:solidFill>
                  <a:srgbClr val="00B0F0"/>
                </a:solidFill>
              </a:rPr>
              <a:t>problem</a:t>
            </a:r>
          </a:p>
          <a:p>
            <a:pPr defTabSz="914400" eaLnBrk="1" hangingPunct="1">
              <a:lnSpc>
                <a:spcPct val="90000"/>
              </a:lnSpc>
              <a:buNone/>
              <a:tabLst>
                <a:tab pos="457200" algn="l"/>
              </a:tabLst>
            </a:pPr>
            <a:r>
              <a:rPr lang="en-US" altLang="en-US" sz="2400"/>
              <a:t>ii. As </a:t>
            </a:r>
            <a:r>
              <a:rPr lang="en-US" altLang="en-US" sz="2400" i="1">
                <a:solidFill>
                  <a:srgbClr val="00B0F0"/>
                </a:solidFill>
              </a:rPr>
              <a:t>resource</a:t>
            </a:r>
          </a:p>
          <a:p>
            <a:pPr defTabSz="914400" eaLnBrk="1" hangingPunct="1">
              <a:lnSpc>
                <a:spcPct val="90000"/>
              </a:lnSpc>
              <a:buNone/>
              <a:tabLst>
                <a:tab pos="457200" algn="l"/>
              </a:tabLst>
            </a:pPr>
            <a:r>
              <a:rPr lang="en-US" altLang="en-US" sz="2400"/>
              <a:t>iii. As a </a:t>
            </a:r>
            <a:r>
              <a:rPr lang="en-US" altLang="en-US" sz="2400" i="1">
                <a:solidFill>
                  <a:srgbClr val="00B0F0"/>
                </a:solidFill>
              </a:rPr>
              <a:t>right</a:t>
            </a:r>
          </a:p>
          <a:p>
            <a:pPr defTabSz="914400" eaLnBrk="1" hangingPunct="1">
              <a:lnSpc>
                <a:spcPct val="90000"/>
              </a:lnSpc>
              <a:buNone/>
              <a:tabLst>
                <a:tab pos="457200" algn="l"/>
              </a:tabLst>
            </a:pPr>
            <a:endParaRPr lang="en-US" altLang="en-US" sz="2400"/>
          </a:p>
          <a:p>
            <a:pPr defTabSz="914400" eaLnBrk="1" hangingPunct="1">
              <a:lnSpc>
                <a:spcPct val="90000"/>
              </a:lnSpc>
              <a:tabLst>
                <a:tab pos="457200" algn="l"/>
              </a:tabLst>
            </a:pPr>
            <a:endParaRPr lang="en-US" altLang="en-US" sz="2800"/>
          </a:p>
          <a:p>
            <a:pPr defTabSz="914400" eaLnBrk="1" hangingPunct="1">
              <a:lnSpc>
                <a:spcPct val="90000"/>
              </a:lnSpc>
              <a:tabLst>
                <a:tab pos="457200" algn="l"/>
              </a:tabLst>
            </a:pPr>
            <a:endParaRPr lang="en-GB" altLang="en-US" sz="2800"/>
          </a:p>
        </p:txBody>
      </p:sp>
      <p:sp>
        <p:nvSpPr>
          <p:cNvPr id="79875" name="TextBox 3"/>
          <p:cNvSpPr txBox="1"/>
          <p:nvPr/>
        </p:nvSpPr>
        <p:spPr>
          <a:xfrm>
            <a:off x="8523288" y="260350"/>
            <a:ext cx="464820" cy="398780"/>
          </a:xfrm>
          <a:prstGeom prst="rect">
            <a:avLst/>
          </a:prstGeom>
          <a:noFill/>
          <a:ln w="9525">
            <a:solidFill>
              <a:srgbClr val="00B0F0"/>
            </a:solidFill>
          </a:ln>
        </p:spPr>
        <p:txBody>
          <a:bodyPr wrap="none">
            <a:spAutoFit/>
          </a:bodyPr>
          <a:lstStyle/>
          <a:p>
            <a:pPr eaLnBrk="1" hangingPunct="1"/>
            <a:r>
              <a:rPr lang="en-US" altLang="x-none" sz="2000" b="1">
                <a:solidFill>
                  <a:srgbClr val="FF0000"/>
                </a:solidFill>
                <a:latin typeface="Arial" panose="020B0604020202020204" pitchFamily="34" charset="0"/>
              </a:rPr>
              <a:t>24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anim calcmode="lin" valueType="num">
                                      <p:cBhvr additive="base">
                                        <p:cTn id="13"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anim calcmode="lin" valueType="num">
                                      <p:cBhvr additive="base">
                                        <p:cTn id="19"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411">
                                            <p:txEl>
                                              <p:pRg st="5" end="5"/>
                                            </p:txEl>
                                          </p:spTgt>
                                        </p:tgtEl>
                                        <p:attrNameLst>
                                          <p:attrName>style.visibility</p:attrName>
                                        </p:attrNameLst>
                                      </p:cBhvr>
                                      <p:to>
                                        <p:strVal val="visible"/>
                                      </p:to>
                                    </p:set>
                                    <p:anim calcmode="lin" valueType="num">
                                      <p:cBhvr additive="base">
                                        <p:cTn id="23" dur="5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4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7411">
                                            <p:txEl>
                                              <p:pRg st="6" end="6"/>
                                            </p:txEl>
                                          </p:spTgt>
                                        </p:tgtEl>
                                        <p:attrNameLst>
                                          <p:attrName>style.visibility</p:attrName>
                                        </p:attrNameLst>
                                      </p:cBhvr>
                                      <p:to>
                                        <p:strVal val="visible"/>
                                      </p:to>
                                    </p:set>
                                    <p:anim calcmode="lin" valueType="num">
                                      <p:cBhvr additive="base">
                                        <p:cTn id="29" dur="500" fill="hold"/>
                                        <p:tgtEl>
                                          <p:spTgt spid="17411">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4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p:cNvSpPr>
          <p:nvPr>
            <p:ph type="title"/>
          </p:nvPr>
        </p:nvSpPr>
        <p:spPr>
          <a:xfrm>
            <a:off x="971550" y="620078"/>
            <a:ext cx="7632700" cy="792162"/>
          </a:xfrm>
          <a:solidFill>
            <a:schemeClr val="bg2">
              <a:lumMod val="20000"/>
              <a:lumOff val="80000"/>
            </a:schemeClr>
          </a:solidFill>
        </p:spPr>
        <p:txBody>
          <a:bodyPr vert="horz" wrap="square" lIns="91440" tIns="45720" rIns="91440" bIns="45720" anchor="ctr" anchorCtr="0"/>
          <a:lstStyle/>
          <a:p>
            <a:pPr eaLnBrk="1" hangingPunct="1"/>
            <a:r>
              <a:rPr lang="en-US" altLang="en-US" sz="2400" b="1" i="1" dirty="0"/>
              <a:t>Orientations/Ideologies of L policy writers</a:t>
            </a:r>
            <a:r>
              <a:rPr lang="en-US" altLang="en-US" sz="2400" b="1" dirty="0"/>
              <a:t>…cont’d</a:t>
            </a:r>
            <a:endParaRPr lang="en-GB" altLang="en-US" sz="2400" dirty="0"/>
          </a:p>
        </p:txBody>
      </p:sp>
      <p:sp>
        <p:nvSpPr>
          <p:cNvPr id="17411" name="Rectangle 3"/>
          <p:cNvSpPr>
            <a:spLocks noGrp="1" noChangeArrowheads="1"/>
          </p:cNvSpPr>
          <p:nvPr>
            <p:ph idx="1"/>
          </p:nvPr>
        </p:nvSpPr>
        <p:spPr>
          <a:xfrm>
            <a:off x="457200" y="1628775"/>
            <a:ext cx="8229600" cy="4895850"/>
          </a:xfrm>
        </p:spPr>
        <p:txBody>
          <a:bodyPr vert="horz" wrap="square" lIns="91440" tIns="45720" rIns="91440" bIns="45720" numCol="1" anchor="t" anchorCtr="0" compatLnSpc="1"/>
          <a:lstStyle/>
          <a:p>
            <a:pPr marL="342900" marR="0" lvl="0" indent="-342900" algn="l" defTabSz="914400" rtl="0" eaLnBrk="1" fontAlgn="base" latinLnBrk="0" hangingPunct="1">
              <a:lnSpc>
                <a:spcPct val="90000"/>
              </a:lnSpc>
              <a:spcBef>
                <a:spcPct val="20000"/>
              </a:spcBef>
              <a:spcAft>
                <a:spcPct val="0"/>
              </a:spcAft>
              <a:buClrTx/>
              <a:buSzTx/>
              <a:buFontTx/>
              <a:buChar char="•"/>
              <a:defRPr/>
            </a:pPr>
            <a:r>
              <a:rPr kumimoji="0" lang="en-US" altLang="en-US" sz="2800" b="0" i="0" u="none" strike="noStrike" kern="0" cap="none" spc="0" normalizeH="0" baseline="0" noProof="0" dirty="0">
                <a:ln>
                  <a:noFill/>
                </a:ln>
                <a:solidFill>
                  <a:schemeClr val="tx1"/>
                </a:solidFill>
                <a:effectLst/>
                <a:uLnTx/>
                <a:uFillTx/>
                <a:latin typeface="+mn-lt"/>
                <a:ea typeface="+mn-ea"/>
                <a:cs typeface="+mn-cs"/>
              </a:rPr>
              <a:t>Multilingualism is </a:t>
            </a:r>
          </a:p>
          <a:p>
            <a:pPr marL="808355" marR="0" lvl="0" indent="-452755" algn="l" defTabSz="914400" rtl="0" eaLnBrk="1" fontAlgn="base" latinLnBrk="0" hangingPunct="1">
              <a:lnSpc>
                <a:spcPct val="90000"/>
              </a:lnSpc>
              <a:spcBef>
                <a:spcPct val="20000"/>
              </a:spcBef>
              <a:spcAft>
                <a:spcPct val="0"/>
              </a:spcAft>
              <a:buClrTx/>
              <a:buSzTx/>
              <a:buFontTx/>
              <a:buNone/>
              <a:defRPr/>
            </a:pPr>
            <a:endParaRPr kumimoji="0" lang="en-US" altLang="en-US" sz="600" b="0" i="0" u="none" strike="noStrike" kern="0" cap="none" spc="0" normalizeH="0" baseline="0" noProof="0" dirty="0">
              <a:ln>
                <a:noFill/>
              </a:ln>
              <a:solidFill>
                <a:schemeClr val="tx1"/>
              </a:solidFill>
              <a:effectLst/>
              <a:uLnTx/>
              <a:uFillTx/>
              <a:latin typeface="+mn-lt"/>
              <a:ea typeface="+mn-ea"/>
              <a:cs typeface="+mn-cs"/>
            </a:endParaRPr>
          </a:p>
          <a:p>
            <a:pPr marL="808355" marR="0" lvl="0" indent="-452755" algn="l" defTabSz="914400" rtl="0" eaLnBrk="1" fontAlgn="base" latinLnBrk="0" hangingPunct="1">
              <a:lnSpc>
                <a:spcPct val="90000"/>
              </a:lnSpc>
              <a:spcBef>
                <a:spcPct val="20000"/>
              </a:spcBef>
              <a:spcAft>
                <a:spcPct val="0"/>
              </a:spcAft>
              <a:buClrTx/>
              <a:buSzTx/>
              <a:buFontTx/>
              <a:buNone/>
              <a:defRPr/>
            </a:pPr>
            <a:endParaRPr kumimoji="0" lang="en-US" altLang="en-US" sz="600" b="0" i="0" u="none" strike="noStrike" kern="0" cap="none" spc="0" normalizeH="0" baseline="0" noProof="0" dirty="0">
              <a:ln>
                <a:noFill/>
              </a:ln>
              <a:solidFill>
                <a:schemeClr val="tx1"/>
              </a:solidFill>
              <a:effectLst/>
              <a:uLnTx/>
              <a:uFillTx/>
              <a:latin typeface="+mn-lt"/>
              <a:ea typeface="+mn-ea"/>
              <a:cs typeface="+mn-cs"/>
            </a:endParaRPr>
          </a:p>
          <a:p>
            <a:pPr marL="808355" marR="0" lvl="0" indent="-452755" algn="l" defTabSz="914400" rtl="0" eaLnBrk="1" fontAlgn="base" latinLnBrk="0" hangingPunct="1">
              <a:lnSpc>
                <a:spcPct val="90000"/>
              </a:lnSpc>
              <a:spcBef>
                <a:spcPct val="20000"/>
              </a:spcBef>
              <a:spcAft>
                <a:spcPct val="0"/>
              </a:spcAft>
              <a:buClrTx/>
              <a:buSzTx/>
              <a:buFontTx/>
              <a:buNone/>
              <a:defRPr/>
            </a:pPr>
            <a:r>
              <a:rPr kumimoji="0" lang="en-US" altLang="en-US" sz="2600" b="0" i="0" u="none" strike="noStrike" kern="0" cap="none" spc="0" normalizeH="0" baseline="0" noProof="0" dirty="0">
                <a:ln>
                  <a:noFill/>
                </a:ln>
                <a:solidFill>
                  <a:schemeClr val="tx1"/>
                </a:solidFill>
                <a:effectLst/>
                <a:uLnTx/>
                <a:uFillTx/>
                <a:latin typeface="+mn-lt"/>
                <a:ea typeface="+mn-ea"/>
                <a:cs typeface="+mn-cs"/>
              </a:rPr>
              <a:t>(</a:t>
            </a:r>
            <a:r>
              <a:rPr kumimoji="0" lang="en-US" altLang="en-US" sz="2600" b="0" i="0" u="none" strike="noStrike" kern="0" cap="none" spc="0" normalizeH="0" baseline="0" noProof="0" dirty="0" err="1">
                <a:ln>
                  <a:noFill/>
                </a:ln>
                <a:solidFill>
                  <a:schemeClr val="tx1"/>
                </a:solidFill>
                <a:effectLst/>
                <a:uLnTx/>
                <a:uFillTx/>
                <a:latin typeface="+mn-lt"/>
                <a:ea typeface="+mn-ea"/>
                <a:cs typeface="+mn-cs"/>
              </a:rPr>
              <a:t>i</a:t>
            </a:r>
            <a:r>
              <a:rPr kumimoji="0" lang="en-US" altLang="en-US" sz="2600" b="0" i="0" u="none" strike="noStrike" kern="0" cap="none" spc="0" normalizeH="0" baseline="0" noProof="0" dirty="0">
                <a:ln>
                  <a:noFill/>
                </a:ln>
                <a:solidFill>
                  <a:schemeClr val="tx1"/>
                </a:solidFill>
                <a:effectLst/>
                <a:uLnTx/>
                <a:uFillTx/>
                <a:latin typeface="+mn-lt"/>
                <a:ea typeface="+mn-ea"/>
                <a:cs typeface="+mn-cs"/>
              </a:rPr>
              <a:t>) A </a:t>
            </a:r>
            <a:r>
              <a:rPr kumimoji="0" lang="en-US" altLang="en-US" sz="2600" b="0" i="1" u="none" strike="noStrike" kern="0" cap="none" spc="0" normalizeH="0" baseline="0" noProof="0" dirty="0">
                <a:ln>
                  <a:noFill/>
                </a:ln>
                <a:solidFill>
                  <a:srgbClr val="00B0F0"/>
                </a:solidFill>
                <a:effectLst/>
                <a:uLnTx/>
                <a:uFillTx/>
                <a:latin typeface="+mn-lt"/>
                <a:ea typeface="+mn-ea"/>
                <a:cs typeface="+mn-cs"/>
              </a:rPr>
              <a:t>problem</a:t>
            </a:r>
            <a:r>
              <a:rPr kumimoji="0" lang="en-US" altLang="en-US" sz="2600" b="0" i="0" u="none" strike="noStrike" kern="0" cap="none" spc="0" normalizeH="0" baseline="0" noProof="0" dirty="0">
                <a:ln>
                  <a:noFill/>
                </a:ln>
                <a:solidFill>
                  <a:schemeClr val="tx1"/>
                </a:solidFill>
                <a:effectLst/>
                <a:uLnTx/>
                <a:uFillTx/>
                <a:latin typeface="+mn-lt"/>
                <a:ea typeface="+mn-ea"/>
                <a:cs typeface="+mn-cs"/>
              </a:rPr>
              <a:t>: expensive, divisive, working against national unity, emphasizes difference rather than similarities. </a:t>
            </a:r>
          </a:p>
          <a:p>
            <a:pPr marL="722630" marR="0" lvl="0" indent="0" algn="l" defTabSz="914400" rtl="0" eaLnBrk="1" fontAlgn="base" latinLnBrk="0" hangingPunct="1">
              <a:lnSpc>
                <a:spcPct val="90000"/>
              </a:lnSpc>
              <a:spcBef>
                <a:spcPct val="20000"/>
              </a:spcBef>
              <a:spcAft>
                <a:spcPct val="0"/>
              </a:spcAft>
              <a:buClrTx/>
              <a:buSzTx/>
              <a:buFontTx/>
              <a:buNone/>
              <a:defRPr/>
            </a:pPr>
            <a:endParaRPr kumimoji="0" lang="en-US" altLang="en-US" sz="600" b="0" i="0" u="none" strike="noStrike" kern="0" cap="none" spc="0" normalizeH="0" baseline="0" noProof="0" dirty="0">
              <a:ln>
                <a:noFill/>
              </a:ln>
              <a:solidFill>
                <a:schemeClr val="tx1"/>
              </a:solidFill>
              <a:effectLst/>
              <a:uLnTx/>
              <a:uFillTx/>
              <a:latin typeface="+mn-lt"/>
              <a:ea typeface="+mn-ea"/>
              <a:cs typeface="+mn-cs"/>
            </a:endParaRPr>
          </a:p>
          <a:p>
            <a:pPr marL="722630" marR="0" lvl="0" indent="0" algn="l" defTabSz="914400" rtl="0" eaLnBrk="1" fontAlgn="base" latinLnBrk="0" hangingPunct="1">
              <a:lnSpc>
                <a:spcPct val="90000"/>
              </a:lnSpc>
              <a:spcBef>
                <a:spcPct val="20000"/>
              </a:spcBef>
              <a:spcAft>
                <a:spcPct val="0"/>
              </a:spcAft>
              <a:buClrTx/>
              <a:buSzTx/>
              <a:buFontTx/>
              <a:buNone/>
              <a:defRPr/>
            </a:pPr>
            <a:endParaRPr kumimoji="0" lang="en-US" altLang="en-US" sz="600" b="0" i="0" u="none" strike="noStrike" kern="0" cap="none" spc="0" normalizeH="0" baseline="0" noProof="0" dirty="0">
              <a:ln>
                <a:noFill/>
              </a:ln>
              <a:solidFill>
                <a:schemeClr val="tx1"/>
              </a:solidFill>
              <a:effectLst/>
              <a:uLnTx/>
              <a:uFillTx/>
              <a:latin typeface="+mn-lt"/>
              <a:ea typeface="+mn-ea"/>
              <a:cs typeface="+mn-cs"/>
            </a:endParaRPr>
          </a:p>
          <a:p>
            <a:pPr marL="722630" marR="0" lvl="0" indent="0" algn="l" defTabSz="914400" rtl="0" eaLnBrk="1" fontAlgn="base" latinLnBrk="0" hangingPunct="1">
              <a:lnSpc>
                <a:spcPct val="90000"/>
              </a:lnSpc>
              <a:spcBef>
                <a:spcPct val="20000"/>
              </a:spcBef>
              <a:spcAft>
                <a:spcPct val="0"/>
              </a:spcAft>
              <a:buClrTx/>
              <a:buSzTx/>
              <a:buFontTx/>
              <a:buNone/>
              <a:defRPr/>
            </a:pPr>
            <a:r>
              <a:rPr kumimoji="0" lang="en-US" altLang="en-US" sz="2400" b="0" i="0" u="none" strike="noStrike" kern="0" cap="none" spc="0" normalizeH="0" baseline="0" noProof="0" dirty="0">
                <a:ln>
                  <a:noFill/>
                </a:ln>
                <a:solidFill>
                  <a:schemeClr val="tx1"/>
                </a:solidFill>
                <a:effectLst/>
                <a:uLnTx/>
                <a:uFillTx/>
                <a:latin typeface="+mn-lt"/>
                <a:ea typeface="+mn-ea"/>
                <a:cs typeface="+mn-cs"/>
              </a:rPr>
              <a:t>Language policies based on this orientation view the existence of different languages as barriers or </a:t>
            </a:r>
            <a:r>
              <a:rPr kumimoji="0" lang="en-US" altLang="en-US" sz="2400" b="0" i="0" u="none" strike="noStrike" kern="0" cap="none" spc="0" normalizeH="0" baseline="0" noProof="0" dirty="0">
                <a:ln>
                  <a:noFill/>
                </a:ln>
                <a:solidFill>
                  <a:srgbClr val="C00000"/>
                </a:solidFill>
                <a:effectLst/>
                <a:uLnTx/>
                <a:uFillTx/>
                <a:latin typeface="+mn-lt"/>
                <a:ea typeface="+mn-ea"/>
                <a:cs typeface="+mn-cs"/>
              </a:rPr>
              <a:t>obstructions</a:t>
            </a:r>
            <a:r>
              <a:rPr kumimoji="0" lang="en-US" altLang="en-US" sz="2400" b="0" i="0" u="none" strike="noStrike" kern="0" cap="none" spc="0" normalizeH="0" baseline="0" noProof="0" dirty="0">
                <a:ln>
                  <a:noFill/>
                </a:ln>
                <a:solidFill>
                  <a:schemeClr val="tx1"/>
                </a:solidFill>
                <a:effectLst/>
                <a:uLnTx/>
                <a:uFillTx/>
                <a:latin typeface="+mn-lt"/>
                <a:ea typeface="+mn-ea"/>
                <a:cs typeface="+mn-cs"/>
              </a:rPr>
              <a:t> to social and educational development, so people </a:t>
            </a:r>
            <a:r>
              <a:rPr kumimoji="0" lang="en-US" altLang="en-US" sz="2400" b="0" i="0" u="none" strike="noStrike" kern="0" cap="none" spc="0" normalizeH="0" baseline="0" noProof="0" dirty="0">
                <a:ln>
                  <a:noFill/>
                </a:ln>
                <a:solidFill>
                  <a:srgbClr val="C00000"/>
                </a:solidFill>
                <a:effectLst/>
                <a:uLnTx/>
                <a:uFillTx/>
                <a:latin typeface="+mn-lt"/>
                <a:ea typeface="+mn-ea"/>
                <a:cs typeface="+mn-cs"/>
              </a:rPr>
              <a:t>need to be educated in the dominant language</a:t>
            </a:r>
            <a:r>
              <a:rPr kumimoji="0" lang="en-US" altLang="en-US" sz="2400" b="0" i="0" u="none" strike="noStrike" kern="0" cap="none" spc="0" normalizeH="0" baseline="0" noProof="0" dirty="0">
                <a:ln>
                  <a:noFill/>
                </a:ln>
                <a:solidFill>
                  <a:schemeClr val="tx1"/>
                </a:solidFill>
                <a:effectLst/>
                <a:uLnTx/>
                <a:uFillTx/>
                <a:latin typeface="+mn-lt"/>
                <a:ea typeface="+mn-ea"/>
                <a:cs typeface="+mn-cs"/>
              </a:rPr>
              <a:t> – the situation in post-colonial Africa.</a:t>
            </a:r>
            <a:endParaRPr kumimoji="0" lang="en-US" altLang="en-US" sz="28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base" latinLnBrk="0" hangingPunct="1">
              <a:lnSpc>
                <a:spcPct val="90000"/>
              </a:lnSpc>
              <a:spcBef>
                <a:spcPct val="20000"/>
              </a:spcBef>
              <a:spcAft>
                <a:spcPct val="0"/>
              </a:spcAft>
              <a:buClrTx/>
              <a:buSzTx/>
              <a:buFontTx/>
              <a:buNone/>
              <a:defRPr/>
            </a:pPr>
            <a:endParaRPr kumimoji="0" lang="en-US" altLang="en-US" sz="20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defRPr/>
            </a:pPr>
            <a:r>
              <a:rPr kumimoji="0" lang="en-US" altLang="en-US" sz="2000" b="1" i="0" u="none" strike="noStrike" kern="0" cap="none" spc="0" normalizeH="0" baseline="0" noProof="0" dirty="0">
                <a:ln>
                  <a:noFill/>
                </a:ln>
                <a:solidFill>
                  <a:srgbClr val="FF0000"/>
                </a:solidFill>
                <a:effectLst/>
                <a:uLnTx/>
                <a:uFillTx/>
                <a:latin typeface="+mn-lt"/>
                <a:ea typeface="+mn-ea"/>
                <a:cs typeface="+mn-cs"/>
              </a:rPr>
              <a:t>Question</a:t>
            </a:r>
            <a:r>
              <a:rPr kumimoji="0" lang="en-US" altLang="en-US" sz="2000" b="0" i="0" u="none" strike="noStrike" kern="0" cap="none" spc="0" normalizeH="0" baseline="0" noProof="0" dirty="0">
                <a:ln>
                  <a:noFill/>
                </a:ln>
                <a:solidFill>
                  <a:schemeClr val="tx1"/>
                </a:solidFill>
                <a:effectLst/>
                <a:uLnTx/>
                <a:uFillTx/>
                <a:latin typeface="+mn-lt"/>
                <a:ea typeface="+mn-ea"/>
                <a:cs typeface="+mn-cs"/>
              </a:rPr>
              <a:t>: Do you agree that all people need to be educated in the dominant language?</a:t>
            </a:r>
          </a:p>
          <a:p>
            <a:pPr marL="342900" marR="0" lvl="0" indent="-342900" algn="l" defTabSz="914400" rtl="0" eaLnBrk="1" fontAlgn="base" latinLnBrk="0" hangingPunct="1">
              <a:lnSpc>
                <a:spcPct val="90000"/>
              </a:lnSpc>
              <a:spcBef>
                <a:spcPct val="20000"/>
              </a:spcBef>
              <a:spcAft>
                <a:spcPct val="0"/>
              </a:spcAft>
              <a:buClrTx/>
              <a:buSzTx/>
              <a:buFontTx/>
              <a:buChar char="•"/>
              <a:defRPr/>
            </a:pPr>
            <a:endParaRPr kumimoji="0" lang="en-GB" altLang="en-US" sz="2800" b="0" i="0" u="none" strike="noStrike" kern="0" cap="none" spc="0" normalizeH="0" baseline="0" noProof="0" dirty="0">
              <a:ln>
                <a:noFill/>
              </a:ln>
              <a:solidFill>
                <a:schemeClr val="tx1"/>
              </a:solidFill>
              <a:effectLst/>
              <a:uLnTx/>
              <a:uFillTx/>
              <a:latin typeface="+mn-lt"/>
              <a:ea typeface="+mn-ea"/>
              <a:cs typeface="+mn-cs"/>
            </a:endParaRPr>
          </a:p>
        </p:txBody>
      </p:sp>
      <p:sp>
        <p:nvSpPr>
          <p:cNvPr id="80899" name="TextBox 3"/>
          <p:cNvSpPr txBox="1"/>
          <p:nvPr/>
        </p:nvSpPr>
        <p:spPr>
          <a:xfrm>
            <a:off x="8369300" y="133350"/>
            <a:ext cx="464820" cy="398780"/>
          </a:xfrm>
          <a:prstGeom prst="rect">
            <a:avLst/>
          </a:prstGeom>
          <a:noFill/>
          <a:ln w="9525">
            <a:solidFill>
              <a:srgbClr val="00B0F0"/>
            </a:solidFill>
          </a:ln>
        </p:spPr>
        <p:txBody>
          <a:bodyPr wrap="none">
            <a:spAutoFit/>
          </a:bodyPr>
          <a:lstStyle/>
          <a:p>
            <a:pPr eaLnBrk="1" hangingPunct="1"/>
            <a:r>
              <a:rPr lang="en-US" altLang="x-none" sz="2000" b="1">
                <a:solidFill>
                  <a:srgbClr val="FF0000"/>
                </a:solidFill>
                <a:latin typeface="Arial" panose="020B0604020202020204" pitchFamily="34" charset="0"/>
              </a:rPr>
              <a:t>25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411">
                                            <p:txEl>
                                              <p:pRg st="3" end="3"/>
                                            </p:txEl>
                                          </p:spTgt>
                                        </p:tgtEl>
                                        <p:attrNameLst>
                                          <p:attrName>style.visibility</p:attrName>
                                        </p:attrNameLst>
                                      </p:cBhvr>
                                      <p:to>
                                        <p:strVal val="visible"/>
                                      </p:to>
                                    </p:set>
                                    <p:anim calcmode="lin" valueType="num">
                                      <p:cBhvr additive="base">
                                        <p:cTn id="11"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411">
                                            <p:txEl>
                                              <p:pRg st="6" end="6"/>
                                            </p:txEl>
                                          </p:spTgt>
                                        </p:tgtEl>
                                        <p:attrNameLst>
                                          <p:attrName>style.visibility</p:attrName>
                                        </p:attrNameLst>
                                      </p:cBhvr>
                                      <p:to>
                                        <p:strVal val="visible"/>
                                      </p:to>
                                    </p:set>
                                    <p:anim calcmode="lin" valueType="num">
                                      <p:cBhvr additive="base">
                                        <p:cTn id="17" dur="500" fill="hold"/>
                                        <p:tgtEl>
                                          <p:spTgt spid="17411">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4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411">
                                            <p:txEl>
                                              <p:pRg st="8" end="8"/>
                                            </p:txEl>
                                          </p:spTgt>
                                        </p:tgtEl>
                                        <p:attrNameLst>
                                          <p:attrName>style.visibility</p:attrName>
                                        </p:attrNameLst>
                                      </p:cBhvr>
                                      <p:to>
                                        <p:strVal val="visible"/>
                                      </p:to>
                                    </p:set>
                                    <p:anim calcmode="lin" valueType="num">
                                      <p:cBhvr additive="base">
                                        <p:cTn id="23" dur="500" fill="hold"/>
                                        <p:tgtEl>
                                          <p:spTgt spid="17411">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41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457200" y="1412875"/>
            <a:ext cx="8229600" cy="4895850"/>
          </a:xfrm>
        </p:spPr>
        <p:txBody>
          <a:bodyPr vert="horz" wrap="square" lIns="91440" tIns="45720" rIns="91440" bIns="45720" numCol="1" anchor="t" anchorCtr="0" compatLnSpc="1"/>
          <a:lstStyle/>
          <a:p>
            <a:pPr marL="625475" marR="0" lvl="0" indent="-625475" algn="l" defTabSz="914400" rtl="0" eaLnBrk="1" fontAlgn="base" latinLnBrk="0" hangingPunct="1">
              <a:lnSpc>
                <a:spcPct val="100000"/>
              </a:lnSpc>
              <a:spcBef>
                <a:spcPct val="20000"/>
              </a:spcBef>
              <a:spcAft>
                <a:spcPct val="0"/>
              </a:spcAft>
              <a:buClrTx/>
              <a:buSzTx/>
              <a:buFontTx/>
              <a:buNone/>
              <a:defRPr/>
            </a:pPr>
            <a:r>
              <a:rPr kumimoji="0" lang="en-US" altLang="en-US" sz="2800" b="0" i="0" u="none" strike="noStrike" kern="0" cap="none" spc="0" normalizeH="0" baseline="0" noProof="0" dirty="0">
                <a:ln>
                  <a:noFill/>
                </a:ln>
                <a:solidFill>
                  <a:schemeClr val="tx1"/>
                </a:solidFill>
                <a:effectLst/>
                <a:uLnTx/>
                <a:uFillTx/>
                <a:latin typeface="+mn-lt"/>
                <a:ea typeface="+mn-ea"/>
                <a:cs typeface="+mn-cs"/>
              </a:rPr>
              <a:t>(iii) A </a:t>
            </a:r>
            <a:r>
              <a:rPr kumimoji="0" lang="en-US" altLang="en-US" sz="3200" b="0" i="1" u="none" strike="noStrike" kern="0" cap="none" spc="0" normalizeH="0" baseline="0" noProof="0" dirty="0">
                <a:ln>
                  <a:noFill/>
                </a:ln>
                <a:solidFill>
                  <a:srgbClr val="00B0F0"/>
                </a:solidFill>
                <a:effectLst/>
                <a:uLnTx/>
                <a:uFillTx/>
                <a:latin typeface="+mn-lt"/>
                <a:ea typeface="+mn-ea"/>
                <a:cs typeface="+mn-cs"/>
              </a:rPr>
              <a:t>resource</a:t>
            </a:r>
            <a:r>
              <a:rPr kumimoji="0" lang="en-US" altLang="en-US" sz="2800" b="0" i="0" u="none" strike="noStrike" kern="0" cap="none" spc="0" normalizeH="0" baseline="0" noProof="0" dirty="0">
                <a:ln>
                  <a:noFill/>
                </a:ln>
                <a:solidFill>
                  <a:schemeClr val="tx1"/>
                </a:solidFill>
                <a:effectLst/>
                <a:uLnTx/>
                <a:uFillTx/>
                <a:latin typeface="+mn-lt"/>
                <a:ea typeface="+mn-ea"/>
                <a:cs typeface="+mn-cs"/>
              </a:rPr>
              <a:t>: Such language policies are based on the belief that diversity of languages are </a:t>
            </a:r>
            <a:r>
              <a:rPr kumimoji="0" lang="en-US" altLang="en-US" sz="2800" b="1" i="0" u="none" strike="noStrike" kern="0" cap="none" spc="0" normalizeH="0" baseline="0" noProof="0" dirty="0">
                <a:ln>
                  <a:noFill/>
                </a:ln>
                <a:solidFill>
                  <a:srgbClr val="7030A0"/>
                </a:solidFill>
                <a:effectLst/>
                <a:uLnTx/>
                <a:uFillTx/>
                <a:latin typeface="+mn-lt"/>
                <a:ea typeface="+mn-ea"/>
                <a:cs typeface="+mn-cs"/>
              </a:rPr>
              <a:t>assets</a:t>
            </a:r>
            <a:r>
              <a:rPr kumimoji="0" lang="en-US" altLang="en-US" sz="2800" b="0" i="0" u="none" strike="noStrike" kern="0" cap="none" spc="0" normalizeH="0" baseline="0" noProof="0" dirty="0">
                <a:ln>
                  <a:noFill/>
                </a:ln>
                <a:solidFill>
                  <a:schemeClr val="tx1"/>
                </a:solidFill>
                <a:effectLst/>
                <a:uLnTx/>
                <a:uFillTx/>
                <a:latin typeface="+mn-lt"/>
                <a:ea typeface="+mn-ea"/>
                <a:cs typeface="+mn-cs"/>
              </a:rPr>
              <a:t> especially for trading purposes, for learning, tourism, for getting some form of advantage or the other.</a:t>
            </a:r>
          </a:p>
          <a:p>
            <a:pPr marL="625475" marR="0" lvl="0" indent="-625475" algn="l" defTabSz="914400" rtl="0" eaLnBrk="1" fontAlgn="base" latinLnBrk="0" hangingPunct="1">
              <a:lnSpc>
                <a:spcPct val="100000"/>
              </a:lnSpc>
              <a:spcBef>
                <a:spcPct val="20000"/>
              </a:spcBef>
              <a:spcAft>
                <a:spcPct val="0"/>
              </a:spcAft>
              <a:buClrTx/>
              <a:buSzTx/>
              <a:buFontTx/>
              <a:buNone/>
              <a:defRPr/>
            </a:pPr>
            <a:endParaRPr kumimoji="0" lang="en-US" altLang="en-US" sz="2800" b="0" i="0" u="none" strike="noStrike" kern="0" cap="none" spc="0" normalizeH="0" baseline="0" noProof="0" dirty="0">
              <a:ln>
                <a:noFill/>
              </a:ln>
              <a:solidFill>
                <a:schemeClr val="tx1"/>
              </a:solidFill>
              <a:effectLst/>
              <a:uLnTx/>
              <a:uFillTx/>
              <a:latin typeface="+mn-lt"/>
              <a:ea typeface="+mn-ea"/>
              <a:cs typeface="+mn-cs"/>
            </a:endParaRPr>
          </a:p>
          <a:p>
            <a:pPr marL="625475" marR="0" lvl="0" indent="95250" algn="l" defTabSz="914400" rtl="0" eaLnBrk="1" fontAlgn="base" latinLnBrk="0" hangingPunct="1">
              <a:lnSpc>
                <a:spcPct val="100000"/>
              </a:lnSpc>
              <a:spcBef>
                <a:spcPct val="20000"/>
              </a:spcBef>
              <a:spcAft>
                <a:spcPct val="0"/>
              </a:spcAft>
              <a:buClrTx/>
              <a:buSzTx/>
              <a:buFontTx/>
              <a:buNone/>
              <a:defRPr/>
            </a:pPr>
            <a:r>
              <a:rPr kumimoji="0" lang="en-US" altLang="en-US" sz="2400" b="0" i="0" u="none" strike="noStrike" kern="0" cap="none" spc="0" normalizeH="0" baseline="0" noProof="0" dirty="0">
                <a:ln>
                  <a:noFill/>
                </a:ln>
                <a:solidFill>
                  <a:srgbClr val="FF0000"/>
                </a:solidFill>
                <a:effectLst/>
                <a:uLnTx/>
                <a:uFillTx/>
                <a:latin typeface="+mn-lt"/>
                <a:ea typeface="+mn-ea"/>
                <a:cs typeface="+mn-cs"/>
              </a:rPr>
              <a:t>How could multilingualism be an asset in learning? </a:t>
            </a:r>
            <a:endParaRPr kumimoji="0" lang="en-US" altLang="en-US" sz="1400" b="0" i="0" u="none" strike="noStrike" kern="0" cap="none" spc="0" normalizeH="0" baseline="0" noProof="0" dirty="0">
              <a:ln>
                <a:noFill/>
              </a:ln>
              <a:solidFill>
                <a:srgbClr val="FF0000"/>
              </a:solidFill>
              <a:effectLst/>
              <a:uLnTx/>
              <a:uFillTx/>
              <a:latin typeface="+mn-lt"/>
              <a:ea typeface="+mn-ea"/>
              <a:cs typeface="+mn-cs"/>
            </a:endParaRPr>
          </a:p>
        </p:txBody>
      </p:sp>
      <p:sp>
        <p:nvSpPr>
          <p:cNvPr id="81922" name="Rectangle 2"/>
          <p:cNvSpPr txBox="1"/>
          <p:nvPr/>
        </p:nvSpPr>
        <p:spPr>
          <a:xfrm>
            <a:off x="611505" y="404178"/>
            <a:ext cx="7632700" cy="792162"/>
          </a:xfrm>
          <a:prstGeom prst="rect">
            <a:avLst/>
          </a:prstGeom>
          <a:solidFill>
            <a:schemeClr val="bg2">
              <a:lumMod val="20000"/>
              <a:lumOff val="80000"/>
            </a:schemeClr>
          </a:solidFill>
          <a:ln w="9525">
            <a:noFill/>
          </a:ln>
        </p:spPr>
        <p:txBody>
          <a:bodyPr anchor="ctr" anchorCtr="0"/>
          <a:lstStyle/>
          <a:p>
            <a:pPr algn="ctr" eaLnBrk="1" hangingPunct="1"/>
            <a:r>
              <a:rPr lang="en-US" altLang="en-US" sz="2400" b="1" i="1" dirty="0">
                <a:solidFill>
                  <a:schemeClr val="tx2"/>
                </a:solidFill>
                <a:latin typeface="Arial" panose="020B0604020202020204" pitchFamily="34" charset="0"/>
              </a:rPr>
              <a:t>Orientations/Ideologies of L policy writers</a:t>
            </a:r>
            <a:r>
              <a:rPr lang="en-US" altLang="en-US" sz="2400" b="1" dirty="0">
                <a:solidFill>
                  <a:schemeClr val="tx2"/>
                </a:solidFill>
                <a:latin typeface="Arial" panose="020B0604020202020204" pitchFamily="34" charset="0"/>
              </a:rPr>
              <a:t>…cont’d</a:t>
            </a:r>
            <a:endParaRPr lang="en-GB" altLang="en-US" sz="2400" dirty="0">
              <a:solidFill>
                <a:schemeClr val="tx2"/>
              </a:solidFill>
              <a:latin typeface="Arial" panose="020B0604020202020204" pitchFamily="34" charset="0"/>
            </a:endParaRPr>
          </a:p>
        </p:txBody>
      </p:sp>
      <p:sp>
        <p:nvSpPr>
          <p:cNvPr id="81923" name="TextBox 3"/>
          <p:cNvSpPr txBox="1"/>
          <p:nvPr/>
        </p:nvSpPr>
        <p:spPr>
          <a:xfrm>
            <a:off x="8523288" y="571500"/>
            <a:ext cx="464820" cy="398780"/>
          </a:xfrm>
          <a:prstGeom prst="rect">
            <a:avLst/>
          </a:prstGeom>
          <a:noFill/>
          <a:ln w="9525">
            <a:solidFill>
              <a:srgbClr val="00B0F0"/>
            </a:solidFill>
          </a:ln>
        </p:spPr>
        <p:txBody>
          <a:bodyPr wrap="none">
            <a:spAutoFit/>
          </a:bodyPr>
          <a:lstStyle/>
          <a:p>
            <a:pPr eaLnBrk="1" hangingPunct="1"/>
            <a:r>
              <a:rPr lang="en-US" altLang="x-none" sz="2000" b="1">
                <a:solidFill>
                  <a:srgbClr val="FF0000"/>
                </a:solidFill>
                <a:latin typeface="Arial" panose="020B0604020202020204" pitchFamily="34" charset="0"/>
              </a:rPr>
              <a:t>26</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457200" y="1417638"/>
            <a:ext cx="8229600" cy="4243388"/>
          </a:xfrm>
        </p:spPr>
        <p:txBody>
          <a:bodyPr vert="horz" wrap="square" lIns="91440" tIns="45720" rIns="91440" bIns="45720" numCol="1" anchor="t" anchorCtr="0" compatLnSpc="1"/>
          <a:lstStyle/>
          <a:p>
            <a:pPr marL="625475" marR="0" lvl="0" indent="-625475" algn="l" defTabSz="914400" rtl="0" eaLnBrk="1" fontAlgn="base" latinLnBrk="0" hangingPunct="1">
              <a:lnSpc>
                <a:spcPct val="100000"/>
              </a:lnSpc>
              <a:spcBef>
                <a:spcPct val="20000"/>
              </a:spcBef>
              <a:spcAft>
                <a:spcPct val="0"/>
              </a:spcAft>
              <a:buClrTx/>
              <a:buSzTx/>
              <a:buFontTx/>
              <a:buNone/>
              <a:defRPr/>
            </a:pPr>
            <a:r>
              <a:rPr kumimoji="0" lang="en-US" altLang="en-US" sz="2600" b="0" i="0" u="none" strike="noStrike" kern="0" cap="none" spc="0" normalizeH="0" baseline="0" noProof="0" dirty="0">
                <a:ln>
                  <a:noFill/>
                </a:ln>
                <a:solidFill>
                  <a:schemeClr val="tx1"/>
                </a:solidFill>
                <a:effectLst/>
                <a:uLnTx/>
                <a:uFillTx/>
                <a:latin typeface="+mn-lt"/>
                <a:ea typeface="+mn-ea"/>
                <a:cs typeface="+mn-cs"/>
              </a:rPr>
              <a:t>(ii) </a:t>
            </a:r>
            <a:r>
              <a:rPr kumimoji="0" lang="en-US" altLang="en-US" sz="2800" b="0" i="0" u="none" strike="noStrike" kern="0" cap="none" spc="0" normalizeH="0" baseline="0" noProof="0" dirty="0">
                <a:ln>
                  <a:noFill/>
                </a:ln>
                <a:solidFill>
                  <a:schemeClr val="tx1"/>
                </a:solidFill>
                <a:effectLst/>
                <a:uLnTx/>
                <a:uFillTx/>
                <a:latin typeface="+mn-lt"/>
                <a:ea typeface="+mn-ea"/>
                <a:cs typeface="+mn-cs"/>
              </a:rPr>
              <a:t>A </a:t>
            </a:r>
            <a:r>
              <a:rPr kumimoji="0" lang="en-US" altLang="en-US" sz="3000" b="0" i="1" u="none" strike="noStrike" kern="0" cap="none" spc="0" normalizeH="0" baseline="0" noProof="0" dirty="0">
                <a:ln>
                  <a:noFill/>
                </a:ln>
                <a:solidFill>
                  <a:srgbClr val="00B0F0"/>
                </a:solidFill>
                <a:effectLst/>
                <a:uLnTx/>
                <a:uFillTx/>
                <a:latin typeface="+mn-lt"/>
                <a:ea typeface="+mn-ea"/>
                <a:cs typeface="+mn-cs"/>
              </a:rPr>
              <a:t>right</a:t>
            </a:r>
            <a:r>
              <a:rPr kumimoji="0" lang="en-US" altLang="en-US" sz="2600" b="0" i="0" u="none" strike="noStrike" kern="0" cap="none" spc="0" normalizeH="0" baseline="0" noProof="0" dirty="0">
                <a:ln>
                  <a:noFill/>
                </a:ln>
                <a:solidFill>
                  <a:schemeClr val="tx1"/>
                </a:solidFill>
                <a:effectLst/>
                <a:uLnTx/>
                <a:uFillTx/>
                <a:latin typeface="+mn-lt"/>
                <a:ea typeface="+mn-ea"/>
                <a:cs typeface="+mn-cs"/>
              </a:rPr>
              <a:t>: the (human) right to use own language in different domains.</a:t>
            </a:r>
          </a:p>
          <a:p>
            <a:pPr marL="539750" marR="0" lvl="0" indent="0" algn="l" defTabSz="914400" rtl="0" eaLnBrk="1" fontAlgn="base" latinLnBrk="0" hangingPunct="1">
              <a:lnSpc>
                <a:spcPct val="100000"/>
              </a:lnSpc>
              <a:spcBef>
                <a:spcPct val="20000"/>
              </a:spcBef>
              <a:spcAft>
                <a:spcPct val="0"/>
              </a:spcAft>
              <a:buClrTx/>
              <a:buSzTx/>
              <a:buFontTx/>
              <a:buNone/>
              <a:defRPr/>
            </a:pPr>
            <a:endParaRPr kumimoji="0" lang="en-US" altLang="en-US" sz="600" b="0" i="0" u="none" strike="noStrike" kern="0" cap="none" spc="0" normalizeH="0" baseline="0" noProof="0" dirty="0">
              <a:ln>
                <a:noFill/>
              </a:ln>
              <a:solidFill>
                <a:schemeClr val="tx1"/>
              </a:solidFill>
              <a:effectLst/>
              <a:uLnTx/>
              <a:uFillTx/>
              <a:latin typeface="+mn-lt"/>
              <a:ea typeface="+mn-ea"/>
              <a:cs typeface="+mn-cs"/>
            </a:endParaRPr>
          </a:p>
          <a:p>
            <a:pPr marL="539750" marR="0" lvl="0" indent="0" algn="l" defTabSz="914400" rtl="0" eaLnBrk="1" fontAlgn="base" latinLnBrk="0" hangingPunct="1">
              <a:lnSpc>
                <a:spcPct val="100000"/>
              </a:lnSpc>
              <a:spcBef>
                <a:spcPct val="20000"/>
              </a:spcBef>
              <a:spcAft>
                <a:spcPct val="0"/>
              </a:spcAft>
              <a:buClrTx/>
              <a:buSzTx/>
              <a:buFontTx/>
              <a:buNone/>
              <a:defRPr/>
            </a:pPr>
            <a:endParaRPr kumimoji="0" lang="en-US" altLang="en-US" sz="600" b="0" i="0" u="none" strike="noStrike" kern="0" cap="none" spc="0" normalizeH="0" baseline="0" noProof="0" dirty="0">
              <a:ln>
                <a:noFill/>
              </a:ln>
              <a:solidFill>
                <a:schemeClr val="tx1"/>
              </a:solidFill>
              <a:effectLst/>
              <a:uLnTx/>
              <a:uFillTx/>
              <a:latin typeface="+mn-lt"/>
              <a:ea typeface="+mn-ea"/>
              <a:cs typeface="+mn-cs"/>
            </a:endParaRPr>
          </a:p>
          <a:p>
            <a:pPr marL="539750" marR="0" lvl="0" indent="0" algn="l" defTabSz="914400" rtl="0" eaLnBrk="1" fontAlgn="base" latinLnBrk="0" hangingPunct="1">
              <a:lnSpc>
                <a:spcPct val="100000"/>
              </a:lnSpc>
              <a:spcBef>
                <a:spcPct val="20000"/>
              </a:spcBef>
              <a:spcAft>
                <a:spcPct val="0"/>
              </a:spcAft>
              <a:buClrTx/>
              <a:buSzTx/>
              <a:buFontTx/>
              <a:buNone/>
              <a:defRPr/>
            </a:pPr>
            <a:r>
              <a:rPr kumimoji="0" lang="en-US" altLang="en-US" sz="2600" b="0" i="0" u="none" strike="noStrike" kern="0" cap="none" spc="0" normalizeH="0" baseline="0" noProof="0" dirty="0">
                <a:ln>
                  <a:noFill/>
                </a:ln>
                <a:solidFill>
                  <a:schemeClr val="tx1"/>
                </a:solidFill>
                <a:effectLst/>
                <a:uLnTx/>
                <a:uFillTx/>
                <a:latin typeface="+mn-lt"/>
                <a:ea typeface="+mn-ea"/>
                <a:cs typeface="+mn-cs"/>
              </a:rPr>
              <a:t>Language policies based on this orientation: They emphasize issues like </a:t>
            </a:r>
            <a:r>
              <a:rPr kumimoji="0" lang="en-US" altLang="en-US" sz="2600" b="0" i="0" u="none" strike="noStrike" kern="0" cap="none" spc="0" normalizeH="0" baseline="0" noProof="0" dirty="0">
                <a:ln>
                  <a:noFill/>
                </a:ln>
                <a:solidFill>
                  <a:srgbClr val="00B050"/>
                </a:solidFill>
                <a:effectLst/>
                <a:uLnTx/>
                <a:uFillTx/>
                <a:latin typeface="+mn-lt"/>
                <a:ea typeface="+mn-ea"/>
                <a:cs typeface="+mn-cs"/>
              </a:rPr>
              <a:t>transmission of heritage, reduction of gap between home and school, benefits of ethnic diversity</a:t>
            </a:r>
            <a:r>
              <a:rPr kumimoji="0" lang="en-US" altLang="en-US" sz="2600" b="0" i="0" u="none" strike="noStrike" kern="0" cap="none" spc="0" normalizeH="0" baseline="0" noProof="0" dirty="0">
                <a:ln>
                  <a:noFill/>
                </a:ln>
                <a:solidFill>
                  <a:schemeClr val="tx1"/>
                </a:solidFill>
                <a:effectLst/>
                <a:uLnTx/>
                <a:uFillTx/>
                <a:latin typeface="+mn-lt"/>
                <a:ea typeface="+mn-ea"/>
                <a:cs typeface="+mn-cs"/>
              </a:rPr>
              <a:t>, e.g. SA Language Policy</a:t>
            </a:r>
          </a:p>
        </p:txBody>
      </p:sp>
      <p:sp>
        <p:nvSpPr>
          <p:cNvPr id="82946" name="Rectangle 2"/>
          <p:cNvSpPr txBox="1"/>
          <p:nvPr/>
        </p:nvSpPr>
        <p:spPr>
          <a:xfrm>
            <a:off x="755650" y="404178"/>
            <a:ext cx="7632700" cy="792162"/>
          </a:xfrm>
          <a:prstGeom prst="rect">
            <a:avLst/>
          </a:prstGeom>
          <a:solidFill>
            <a:schemeClr val="bg2">
              <a:lumMod val="20000"/>
              <a:lumOff val="80000"/>
            </a:schemeClr>
          </a:solidFill>
          <a:ln w="9525">
            <a:noFill/>
          </a:ln>
        </p:spPr>
        <p:txBody>
          <a:bodyPr anchor="ctr" anchorCtr="0"/>
          <a:lstStyle/>
          <a:p>
            <a:pPr algn="ctr" eaLnBrk="1" hangingPunct="1"/>
            <a:r>
              <a:rPr lang="en-US" altLang="en-US" sz="2400" b="1" i="1" dirty="0">
                <a:solidFill>
                  <a:schemeClr val="tx2"/>
                </a:solidFill>
                <a:latin typeface="Arial" panose="020B0604020202020204" pitchFamily="34" charset="0"/>
              </a:rPr>
              <a:t>Orientations/Ideologies of L policy writers</a:t>
            </a:r>
            <a:r>
              <a:rPr lang="en-US" altLang="en-US" sz="2400" b="1" dirty="0">
                <a:solidFill>
                  <a:schemeClr val="tx2"/>
                </a:solidFill>
                <a:latin typeface="Arial" panose="020B0604020202020204" pitchFamily="34" charset="0"/>
              </a:rPr>
              <a:t>…cont’d</a:t>
            </a:r>
            <a:endParaRPr lang="en-GB" altLang="en-US" sz="2400" dirty="0">
              <a:solidFill>
                <a:schemeClr val="tx2"/>
              </a:solidFill>
              <a:latin typeface="Arial" panose="020B0604020202020204" pitchFamily="34" charset="0"/>
            </a:endParaRPr>
          </a:p>
        </p:txBody>
      </p:sp>
      <p:sp>
        <p:nvSpPr>
          <p:cNvPr id="82947" name="TextBox 3"/>
          <p:cNvSpPr txBox="1"/>
          <p:nvPr/>
        </p:nvSpPr>
        <p:spPr>
          <a:xfrm>
            <a:off x="8451850" y="157163"/>
            <a:ext cx="464820" cy="398780"/>
          </a:xfrm>
          <a:prstGeom prst="rect">
            <a:avLst/>
          </a:prstGeom>
          <a:noFill/>
          <a:ln w="9525">
            <a:solidFill>
              <a:srgbClr val="00B0F0"/>
            </a:solidFill>
          </a:ln>
        </p:spPr>
        <p:txBody>
          <a:bodyPr wrap="none">
            <a:spAutoFit/>
          </a:bodyPr>
          <a:lstStyle/>
          <a:p>
            <a:pPr eaLnBrk="1" hangingPunct="1"/>
            <a:r>
              <a:rPr lang="en-US" altLang="x-none" sz="2000" b="1">
                <a:solidFill>
                  <a:srgbClr val="FF0000"/>
                </a:solidFill>
                <a:latin typeface="Arial" panose="020B0604020202020204" pitchFamily="34" charset="0"/>
              </a:rPr>
              <a:t>27</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p:cNvSpPr>
          <p:nvPr>
            <p:ph type="title"/>
          </p:nvPr>
        </p:nvSpPr>
        <p:spPr>
          <a:xfrm>
            <a:off x="827088" y="274638"/>
            <a:ext cx="7705725" cy="850900"/>
          </a:xfrm>
        </p:spPr>
        <p:txBody>
          <a:bodyPr vert="horz" wrap="square" lIns="91440" tIns="45720" rIns="91440" bIns="45720" anchor="ctr" anchorCtr="0"/>
          <a:lstStyle/>
          <a:p>
            <a:pPr eaLnBrk="1" hangingPunct="1"/>
            <a:r>
              <a:rPr lang="en-US" altLang="en-US" sz="3600">
                <a:solidFill>
                  <a:srgbClr val="FF0000"/>
                </a:solidFill>
              </a:rPr>
              <a:t>Discussion Questions </a:t>
            </a:r>
            <a:endParaRPr lang="en-GB" altLang="en-US" sz="3600">
              <a:solidFill>
                <a:srgbClr val="FF0000"/>
              </a:solidFill>
            </a:endParaRPr>
          </a:p>
        </p:txBody>
      </p:sp>
      <p:sp>
        <p:nvSpPr>
          <p:cNvPr id="83970" name="Rectangle 3"/>
          <p:cNvSpPr>
            <a:spLocks noGrp="1"/>
          </p:cNvSpPr>
          <p:nvPr>
            <p:ph idx="1"/>
          </p:nvPr>
        </p:nvSpPr>
        <p:spPr/>
        <p:txBody>
          <a:bodyPr vert="horz" wrap="square" lIns="91440" tIns="45720" rIns="91440" bIns="45720" anchor="t" anchorCtr="0"/>
          <a:lstStyle/>
          <a:p>
            <a:pPr eaLnBrk="1" hangingPunct="1"/>
            <a:r>
              <a:rPr lang="en-US" altLang="en-US" sz="2400"/>
              <a:t>Which of the orientations to ML most appeals to you? Why?</a:t>
            </a:r>
          </a:p>
          <a:p>
            <a:pPr eaLnBrk="1" hangingPunct="1"/>
            <a:endParaRPr lang="en-US" altLang="en-US" sz="600"/>
          </a:p>
          <a:p>
            <a:pPr eaLnBrk="1" hangingPunct="1"/>
            <a:endParaRPr lang="en-US" altLang="en-US" sz="600"/>
          </a:p>
          <a:p>
            <a:pPr eaLnBrk="1" hangingPunct="1">
              <a:lnSpc>
                <a:spcPct val="90000"/>
              </a:lnSpc>
            </a:pPr>
            <a:r>
              <a:rPr lang="en-ZA" altLang="en-US" sz="2400"/>
              <a:t>Download UWC’s language policy from iKamva. Identify as many provisions as possible in the policy that illustrate each orientation proposed by Ruiz (1984).</a:t>
            </a:r>
            <a:endParaRPr lang="en-US" altLang="en-US" sz="2400"/>
          </a:p>
          <a:p>
            <a:pPr eaLnBrk="1" hangingPunct="1"/>
            <a:endParaRPr lang="en-GB" altLang="en-US"/>
          </a:p>
        </p:txBody>
      </p:sp>
      <p:sp>
        <p:nvSpPr>
          <p:cNvPr id="83971" name="TextBox 3"/>
          <p:cNvSpPr txBox="1"/>
          <p:nvPr/>
        </p:nvSpPr>
        <p:spPr>
          <a:xfrm>
            <a:off x="8523288" y="571500"/>
            <a:ext cx="464820" cy="398780"/>
          </a:xfrm>
          <a:prstGeom prst="rect">
            <a:avLst/>
          </a:prstGeom>
          <a:noFill/>
          <a:ln w="9525">
            <a:solidFill>
              <a:srgbClr val="00B0F0"/>
            </a:solidFill>
          </a:ln>
        </p:spPr>
        <p:txBody>
          <a:bodyPr wrap="none">
            <a:spAutoFit/>
          </a:bodyPr>
          <a:lstStyle/>
          <a:p>
            <a:pPr eaLnBrk="1" hangingPunct="1"/>
            <a:r>
              <a:rPr lang="en-US" altLang="x-none" sz="2000" b="1">
                <a:solidFill>
                  <a:srgbClr val="FF0000"/>
                </a:solidFill>
                <a:latin typeface="Arial" panose="020B0604020202020204" pitchFamily="34" charset="0"/>
              </a:rPr>
              <a:t>28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Content Placeholder 2"/>
          <p:cNvSpPr>
            <a:spLocks noGrp="1"/>
          </p:cNvSpPr>
          <p:nvPr>
            <p:ph idx="1"/>
          </p:nvPr>
        </p:nvSpPr>
        <p:spPr>
          <a:xfrm>
            <a:off x="457200" y="260350"/>
            <a:ext cx="8229600" cy="6337300"/>
          </a:xfrm>
        </p:spPr>
        <p:txBody>
          <a:bodyPr vert="horz" wrap="square" lIns="91440" tIns="45720" rIns="91440" bIns="45720" anchor="t" anchorCtr="0"/>
          <a:lstStyle/>
          <a:p>
            <a:pPr algn="just"/>
            <a:endParaRPr lang="en-ZA" altLang="en-US" sz="600" dirty="0"/>
          </a:p>
          <a:p>
            <a:endParaRPr lang="en-ZA" altLang="en-US" sz="200" dirty="0"/>
          </a:p>
          <a:p>
            <a:endParaRPr lang="en-ZA" altLang="en-US" sz="200" dirty="0"/>
          </a:p>
          <a:p>
            <a:endParaRPr lang="en-ZA" altLang="en-US" sz="200" dirty="0"/>
          </a:p>
          <a:p>
            <a:endParaRPr lang="en-ZA" altLang="en-US" sz="200" dirty="0"/>
          </a:p>
          <a:p>
            <a:pPr>
              <a:buNone/>
            </a:pPr>
            <a:r>
              <a:rPr lang="en-ZA" altLang="en-US" b="1" dirty="0">
                <a:solidFill>
                  <a:srgbClr val="C00000"/>
                </a:solidFill>
              </a:rPr>
              <a:t>This Lecture (8)</a:t>
            </a:r>
            <a:r>
              <a:rPr lang="en-US" altLang="en-ZA" b="1" dirty="0">
                <a:solidFill>
                  <a:srgbClr val="C00000"/>
                </a:solidFill>
              </a:rPr>
              <a:t>:</a:t>
            </a:r>
            <a:endParaRPr lang="en-ZA" altLang="en-US" sz="3600" b="1" dirty="0">
              <a:solidFill>
                <a:srgbClr val="0000FF"/>
              </a:solidFill>
            </a:endParaRPr>
          </a:p>
          <a:p>
            <a:pPr>
              <a:buNone/>
            </a:pPr>
            <a:r>
              <a:rPr lang="en-ZA" altLang="en-US" sz="1100" b="1" dirty="0">
                <a:solidFill>
                  <a:srgbClr val="0000FF"/>
                </a:solidFill>
              </a:rPr>
              <a:t> </a:t>
            </a:r>
            <a:endParaRPr lang="en-ZA" altLang="en-US" sz="1100" dirty="0"/>
          </a:p>
          <a:p>
            <a:pPr>
              <a:lnSpc>
                <a:spcPct val="150000"/>
              </a:lnSpc>
            </a:pPr>
            <a:r>
              <a:rPr lang="en-ZA" altLang="en-US" sz="2000" dirty="0"/>
              <a:t>What is language policy (LP)?</a:t>
            </a:r>
          </a:p>
          <a:p>
            <a:pPr>
              <a:lnSpc>
                <a:spcPct val="150000"/>
              </a:lnSpc>
            </a:pPr>
            <a:r>
              <a:rPr lang="en-ZA" altLang="en-US" sz="2000" dirty="0"/>
              <a:t>Motivations for language policies</a:t>
            </a:r>
          </a:p>
          <a:p>
            <a:pPr>
              <a:lnSpc>
                <a:spcPct val="150000"/>
              </a:lnSpc>
            </a:pPr>
            <a:r>
              <a:rPr lang="en-US" altLang="en-US" sz="2000" dirty="0"/>
              <a:t>The Language Policy Framework for Public Higher Education Institutions (replacing the South African Language Policy for Higher Education); UWC’s Language Policy</a:t>
            </a:r>
            <a:endParaRPr lang="en-ZA" altLang="en-US" sz="2000" dirty="0"/>
          </a:p>
          <a:p>
            <a:pPr>
              <a:lnSpc>
                <a:spcPct val="150000"/>
              </a:lnSpc>
            </a:pPr>
            <a:r>
              <a:rPr lang="en-ZA" altLang="en-US" sz="2000" dirty="0"/>
              <a:t>Stages in the life-cycle of a language policy and planning</a:t>
            </a:r>
          </a:p>
          <a:p>
            <a:pPr>
              <a:lnSpc>
                <a:spcPct val="150000"/>
              </a:lnSpc>
            </a:pPr>
            <a:r>
              <a:rPr lang="en-ZA" altLang="en-US" sz="2000" dirty="0"/>
              <a:t>Types of language planning</a:t>
            </a:r>
          </a:p>
          <a:p>
            <a:pPr>
              <a:lnSpc>
                <a:spcPct val="150000"/>
              </a:lnSpc>
            </a:pPr>
            <a:r>
              <a:rPr lang="en-US" altLang="en-US" sz="2000" dirty="0"/>
              <a:t>Assessing Language policies: orientations of language policy writers</a:t>
            </a:r>
          </a:p>
          <a:p>
            <a:endParaRPr lang="en-ZA" altLang="en-US" sz="2800" dirty="0"/>
          </a:p>
          <a:p>
            <a:endParaRPr lang="en-ZA" altLang="en-US" sz="2800" dirty="0"/>
          </a:p>
          <a:p>
            <a:endParaRPr lang="en-ZA" altLang="en-US" dirty="0"/>
          </a:p>
        </p:txBody>
      </p:sp>
      <p:sp>
        <p:nvSpPr>
          <p:cNvPr id="54274" name="TextBox 2"/>
          <p:cNvSpPr txBox="1"/>
          <p:nvPr/>
        </p:nvSpPr>
        <p:spPr>
          <a:xfrm>
            <a:off x="8243888" y="548323"/>
            <a:ext cx="323850" cy="398780"/>
          </a:xfrm>
          <a:prstGeom prst="rect">
            <a:avLst/>
          </a:prstGeom>
          <a:noFill/>
          <a:ln w="9525">
            <a:solidFill>
              <a:srgbClr val="00B0F0"/>
            </a:solidFill>
          </a:ln>
        </p:spPr>
        <p:txBody>
          <a:bodyPr wrap="none">
            <a:spAutoFit/>
          </a:bodyPr>
          <a:lstStyle/>
          <a:p>
            <a:pPr eaLnBrk="1" hangingPunct="1"/>
            <a:r>
              <a:rPr lang="en-US" altLang="x-none" sz="2000" b="1">
                <a:solidFill>
                  <a:srgbClr val="FF0000"/>
                </a:solidFill>
                <a:latin typeface="Arial" panose="020B0604020202020204" pitchFamily="34" charset="0"/>
              </a:rPr>
              <a:t>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3"/>
          <p:cNvSpPr>
            <a:spLocks noGrp="1"/>
          </p:cNvSpPr>
          <p:nvPr>
            <p:ph type="title"/>
          </p:nvPr>
        </p:nvSpPr>
        <p:spPr>
          <a:xfrm>
            <a:off x="1619250" y="274638"/>
            <a:ext cx="5616575" cy="777875"/>
          </a:xfrm>
          <a:solidFill>
            <a:schemeClr val="bg2">
              <a:lumMod val="90000"/>
            </a:schemeClr>
          </a:solidFill>
        </p:spPr>
        <p:txBody>
          <a:bodyPr vert="horz" wrap="square" lIns="91440" tIns="45720" rIns="91440" bIns="45720" anchor="ctr" anchorCtr="0"/>
          <a:lstStyle/>
          <a:p>
            <a:pPr eaLnBrk="1" hangingPunct="1"/>
            <a:r>
              <a:rPr lang="en-US" altLang="en-US" dirty="0"/>
              <a:t>Language Policy</a:t>
            </a:r>
          </a:p>
        </p:txBody>
      </p:sp>
      <p:sp>
        <p:nvSpPr>
          <p:cNvPr id="8195" name="Content Placeholder 4"/>
          <p:cNvSpPr>
            <a:spLocks noGrp="1"/>
          </p:cNvSpPr>
          <p:nvPr>
            <p:ph idx="1"/>
          </p:nvPr>
        </p:nvSpPr>
        <p:spPr>
          <a:xfrm>
            <a:off x="457200" y="1268413"/>
            <a:ext cx="8229600" cy="5040312"/>
          </a:xfrm>
        </p:spPr>
        <p:txBody>
          <a:bodyPr vert="horz" wrap="square" lIns="91440" tIns="45720" rIns="91440" bIns="45720" anchor="t" anchorCtr="0"/>
          <a:lstStyle/>
          <a:p>
            <a:pPr eaLnBrk="1" hangingPunct="1"/>
            <a:endParaRPr lang="en-US" altLang="en-US" sz="1400"/>
          </a:p>
          <a:p>
            <a:pPr eaLnBrk="1" hangingPunct="1"/>
            <a:r>
              <a:rPr lang="en-US" altLang="en-US"/>
              <a:t>What is a language policy?</a:t>
            </a:r>
          </a:p>
          <a:p>
            <a:pPr lvl="1" eaLnBrk="1" hangingPunct="1"/>
            <a:r>
              <a:rPr lang="en-US" altLang="en-US" sz="2400"/>
              <a:t>“In most political entities, language policy (LP) is the </a:t>
            </a:r>
            <a:r>
              <a:rPr lang="en-US" altLang="en-US" sz="2400">
                <a:solidFill>
                  <a:srgbClr val="FF0000"/>
                </a:solidFill>
              </a:rPr>
              <a:t>primary mechanism for organizing</a:t>
            </a:r>
            <a:r>
              <a:rPr lang="en-US" altLang="en-US" sz="2400"/>
              <a:t>,</a:t>
            </a:r>
            <a:r>
              <a:rPr lang="en-US" altLang="en-US" sz="2400">
                <a:solidFill>
                  <a:srgbClr val="FF0000"/>
                </a:solidFill>
              </a:rPr>
              <a:t> managing </a:t>
            </a:r>
            <a:r>
              <a:rPr lang="en-US" altLang="en-US" sz="2400"/>
              <a:t>and </a:t>
            </a:r>
            <a:r>
              <a:rPr lang="en-US" altLang="en-US" sz="2400">
                <a:solidFill>
                  <a:srgbClr val="FF0000"/>
                </a:solidFill>
              </a:rPr>
              <a:t>manipulating language behaviors </a:t>
            </a:r>
            <a:r>
              <a:rPr lang="en-US" altLang="en-US" sz="2400"/>
              <a:t>as it consists of </a:t>
            </a:r>
            <a:r>
              <a:rPr lang="en-US" altLang="en-US" sz="2400">
                <a:solidFill>
                  <a:srgbClr val="0000FF"/>
                </a:solidFill>
              </a:rPr>
              <a:t>decisions made about languages</a:t>
            </a:r>
            <a:r>
              <a:rPr lang="en-US" altLang="en-US" sz="2400">
                <a:solidFill>
                  <a:srgbClr val="00B050"/>
                </a:solidFill>
              </a:rPr>
              <a:t> </a:t>
            </a:r>
            <a:r>
              <a:rPr lang="en-US" altLang="en-US" sz="2400"/>
              <a:t>and their uses in society. It is through LP that decisions are made </a:t>
            </a:r>
            <a:r>
              <a:rPr lang="en-US" altLang="en-US" sz="2400">
                <a:solidFill>
                  <a:srgbClr val="0000FF"/>
                </a:solidFill>
              </a:rPr>
              <a:t>with regard to </a:t>
            </a:r>
            <a:r>
              <a:rPr lang="en-US" altLang="en-US" sz="2400"/>
              <a:t>the preferred languages that should be legitimized, used, learned and taught in terms of where, when and in which contexts” (</a:t>
            </a:r>
            <a:r>
              <a:rPr lang="en-US" altLang="en-US" sz="2400">
                <a:solidFill>
                  <a:srgbClr val="FF0000"/>
                </a:solidFill>
              </a:rPr>
              <a:t>Shohamy</a:t>
            </a:r>
            <a:r>
              <a:rPr lang="en-US" altLang="en-US" sz="2400"/>
              <a:t>, 2006: 45).</a:t>
            </a:r>
            <a:r>
              <a:rPr lang="en-US" altLang="en-US"/>
              <a:t> </a:t>
            </a:r>
          </a:p>
          <a:p>
            <a:pPr lvl="1" eaLnBrk="1" hangingPunct="1"/>
            <a:endParaRPr lang="en-US" altLang="en-US" sz="200"/>
          </a:p>
          <a:p>
            <a:pPr lvl="1" eaLnBrk="1" hangingPunct="1"/>
            <a:endParaRPr lang="en-US" altLang="en-US" sz="200"/>
          </a:p>
          <a:p>
            <a:pPr lvl="1" eaLnBrk="1" hangingPunct="1"/>
            <a:endParaRPr lang="en-US" altLang="en-US" sz="200"/>
          </a:p>
          <a:p>
            <a:pPr lvl="1" eaLnBrk="1" hangingPunct="1"/>
            <a:endParaRPr lang="en-US" altLang="en-US" sz="200"/>
          </a:p>
          <a:p>
            <a:pPr lvl="1" eaLnBrk="1" hangingPunct="1"/>
            <a:endParaRPr lang="en-US" altLang="en-US" sz="200"/>
          </a:p>
          <a:p>
            <a:pPr lvl="1" eaLnBrk="1" hangingPunct="1"/>
            <a:endParaRPr lang="en-US" altLang="en-US" sz="200"/>
          </a:p>
          <a:p>
            <a:pPr eaLnBrk="1" hangingPunct="1">
              <a:buNone/>
            </a:pPr>
            <a:endParaRPr lang="en-US" altLang="en-US"/>
          </a:p>
        </p:txBody>
      </p:sp>
      <p:sp>
        <p:nvSpPr>
          <p:cNvPr id="55299" name="TextBox 3"/>
          <p:cNvSpPr txBox="1"/>
          <p:nvPr/>
        </p:nvSpPr>
        <p:spPr>
          <a:xfrm>
            <a:off x="8316278" y="548323"/>
            <a:ext cx="327025" cy="400050"/>
          </a:xfrm>
          <a:prstGeom prst="rect">
            <a:avLst/>
          </a:prstGeom>
          <a:noFill/>
          <a:ln w="9525">
            <a:solidFill>
              <a:srgbClr val="00B0F0"/>
            </a:solidFill>
          </a:ln>
        </p:spPr>
        <p:txBody>
          <a:bodyPr wrap="none">
            <a:spAutoFit/>
          </a:bodyPr>
          <a:lstStyle/>
          <a:p>
            <a:pPr eaLnBrk="1" hangingPunct="1"/>
            <a:r>
              <a:rPr lang="en-US" altLang="x-none" sz="2000">
                <a:solidFill>
                  <a:srgbClr val="FF0000"/>
                </a:solidFill>
                <a:latin typeface="Arial" panose="020B0604020202020204" pitchFamily="34"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 calcmode="lin" valueType="num">
                                      <p:cBhvr additive="base">
                                        <p:cTn id="7"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anim calcmode="lin" valueType="num">
                                      <p:cBhvr additive="base">
                                        <p:cTn id="11"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Content Placeholder 2"/>
          <p:cNvSpPr>
            <a:spLocks noGrp="1"/>
          </p:cNvSpPr>
          <p:nvPr>
            <p:ph idx="1"/>
          </p:nvPr>
        </p:nvSpPr>
        <p:spPr>
          <a:xfrm>
            <a:off x="468313" y="1196975"/>
            <a:ext cx="8229600" cy="5327650"/>
          </a:xfrm>
        </p:spPr>
        <p:txBody>
          <a:bodyPr vert="horz" wrap="square" lIns="91440" tIns="45720" rIns="91440" bIns="45720" anchor="t" anchorCtr="0"/>
          <a:lstStyle/>
          <a:p>
            <a:r>
              <a:rPr lang="en-US" altLang="en-US" sz="2200"/>
              <a:t>The “</a:t>
            </a:r>
            <a:r>
              <a:rPr lang="en-US" altLang="en-US" sz="2200">
                <a:solidFill>
                  <a:srgbClr val="FF0000"/>
                </a:solidFill>
              </a:rPr>
              <a:t>decisions</a:t>
            </a:r>
            <a:r>
              <a:rPr lang="en-US" altLang="en-US" sz="2200"/>
              <a:t> [that are] are made with regard to the preferred languages that should be legitimized, used, learned and taught in terms of where, when and in which contexts” (Shohamy, 2006: 45) </a:t>
            </a:r>
            <a:r>
              <a:rPr lang="en-US" altLang="en-US" sz="2200">
                <a:solidFill>
                  <a:srgbClr val="FF0000"/>
                </a:solidFill>
              </a:rPr>
              <a:t>can be contained in</a:t>
            </a:r>
            <a:r>
              <a:rPr lang="en-US" altLang="en-US" sz="2200"/>
              <a:t> a document called language policy, in statements related to language in some other regulatory document, in the pronouncement of a powerful body, or in the action or practices of a powerful group, etc.</a:t>
            </a:r>
          </a:p>
          <a:p>
            <a:endParaRPr lang="en-US" altLang="en-US" sz="1100"/>
          </a:p>
          <a:p>
            <a:r>
              <a:rPr lang="en-US" altLang="en-US" sz="2200"/>
              <a:t>In other words, a </a:t>
            </a:r>
            <a:r>
              <a:rPr lang="en-US" altLang="en-US" sz="2200">
                <a:solidFill>
                  <a:srgbClr val="FF0000"/>
                </a:solidFill>
              </a:rPr>
              <a:t>language policy may come in several forms</a:t>
            </a:r>
            <a:r>
              <a:rPr lang="en-US" altLang="en-US" sz="2200"/>
              <a:t>: as a written document called ‘language policy’; as a statement on language use in a document related to education, health, the public service, a particular business, the police and other security services, etc.; as a pronouncement on language by a competent body or person (that is powerful enough to make such a declaration); the practice of such a competent person or body or of an even wider group; etc. </a:t>
            </a:r>
          </a:p>
          <a:p>
            <a:endParaRPr lang="en-US" altLang="en-US" sz="2000"/>
          </a:p>
        </p:txBody>
      </p:sp>
      <p:sp>
        <p:nvSpPr>
          <p:cNvPr id="56322" name="Title 3"/>
          <p:cNvSpPr txBox="1"/>
          <p:nvPr/>
        </p:nvSpPr>
        <p:spPr>
          <a:xfrm>
            <a:off x="1619250" y="274638"/>
            <a:ext cx="5616575" cy="777875"/>
          </a:xfrm>
          <a:prstGeom prst="rect">
            <a:avLst/>
          </a:prstGeom>
          <a:solidFill>
            <a:schemeClr val="bg2">
              <a:lumMod val="90000"/>
            </a:schemeClr>
          </a:solidFill>
          <a:ln w="9525">
            <a:noFill/>
          </a:ln>
        </p:spPr>
        <p:txBody>
          <a:bodyPr anchor="ctr" anchorCtr="0"/>
          <a:lstStyle/>
          <a:p>
            <a:pPr algn="ctr" eaLnBrk="1" hangingPunct="1"/>
            <a:r>
              <a:rPr lang="en-US" altLang="en-US" sz="3200" i="1" dirty="0">
                <a:latin typeface="Calibri" panose="020F0502020204030204" pitchFamily="34" charset="0"/>
              </a:rPr>
              <a:t>Language policy…cont’d</a:t>
            </a:r>
          </a:p>
        </p:txBody>
      </p:sp>
      <p:sp>
        <p:nvSpPr>
          <p:cNvPr id="56323" name="TextBox 3"/>
          <p:cNvSpPr txBox="1"/>
          <p:nvPr/>
        </p:nvSpPr>
        <p:spPr>
          <a:xfrm>
            <a:off x="8370888" y="523875"/>
            <a:ext cx="323850" cy="398780"/>
          </a:xfrm>
          <a:prstGeom prst="rect">
            <a:avLst/>
          </a:prstGeom>
          <a:noFill/>
          <a:ln w="9525">
            <a:solidFill>
              <a:srgbClr val="00B0F0"/>
            </a:solidFill>
          </a:ln>
        </p:spPr>
        <p:txBody>
          <a:bodyPr wrap="none">
            <a:spAutoFit/>
          </a:bodyPr>
          <a:lstStyle/>
          <a:p>
            <a:pPr eaLnBrk="1" hangingPunct="1"/>
            <a:r>
              <a:rPr lang="en-US" altLang="x-none" sz="2000" b="1">
                <a:solidFill>
                  <a:srgbClr val="FF0000"/>
                </a:solidFill>
                <a:latin typeface="Arial" panose="020B0604020202020204" pitchFamily="34" charset="0"/>
              </a:rPr>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971550" y="115888"/>
            <a:ext cx="7056438" cy="922337"/>
          </a:xfrm>
          <a:solidFill>
            <a:schemeClr val="bg2">
              <a:lumMod val="90000"/>
            </a:schemeClr>
          </a:solidFill>
        </p:spPr>
        <p:txBody>
          <a:bodyPr vert="horz" wrap="square" lIns="91440" tIns="45720" rIns="91440" bIns="45720" anchor="ctr" anchorCtr="0"/>
          <a:lstStyle/>
          <a:p>
            <a:r>
              <a:rPr lang="en-ZA" altLang="en-US" sz="3200" dirty="0"/>
              <a:t>Motivations for Language Policy</a:t>
            </a:r>
            <a:br>
              <a:rPr lang="en-ZA" altLang="en-US" sz="3200" dirty="0"/>
            </a:br>
            <a:r>
              <a:rPr lang="en-ZA" altLang="en-US" sz="2800" dirty="0"/>
              <a:t>(based on Ager 2001)</a:t>
            </a:r>
          </a:p>
        </p:txBody>
      </p:sp>
      <p:sp>
        <p:nvSpPr>
          <p:cNvPr id="57346" name="Content Placeholder 2"/>
          <p:cNvSpPr>
            <a:spLocks noGrp="1"/>
          </p:cNvSpPr>
          <p:nvPr>
            <p:ph idx="1"/>
          </p:nvPr>
        </p:nvSpPr>
        <p:spPr>
          <a:xfrm>
            <a:off x="539750" y="1052513"/>
            <a:ext cx="8229600" cy="5689600"/>
          </a:xfrm>
        </p:spPr>
        <p:txBody>
          <a:bodyPr vert="horz" wrap="square" lIns="91440" tIns="45720" rIns="91440" bIns="45720" anchor="t" anchorCtr="0"/>
          <a:lstStyle/>
          <a:p>
            <a:r>
              <a:rPr lang="en-ZA" altLang="en-US" sz="2200" b="1" i="1"/>
              <a:t>Identity</a:t>
            </a:r>
            <a:r>
              <a:rPr lang="en-ZA" altLang="en-US" sz="2200"/>
              <a:t>:</a:t>
            </a:r>
            <a:r>
              <a:rPr lang="en-ZA" altLang="en-US" sz="2400"/>
              <a:t> </a:t>
            </a:r>
            <a:r>
              <a:rPr lang="en-US" altLang="en-US" sz="2100"/>
              <a:t>Identity has to do with the ways in which people position themselves or are positioned by others. </a:t>
            </a:r>
            <a:r>
              <a:rPr lang="en-ZA" altLang="en-US" sz="2100"/>
              <a:t>A language policy (provision) may be motivated by the desire to position certain group(s) of people relative to others</a:t>
            </a:r>
            <a:r>
              <a:rPr lang="en-ZA" altLang="en-US" sz="2200"/>
              <a:t> </a:t>
            </a:r>
            <a:r>
              <a:rPr lang="en-ZA" altLang="en-US" sz="2000"/>
              <a:t>(e.g. as being (not) equally indigenous/legitimate inhabitants of a given country); or by a desire to impose a new national/ cultural/linguistic identity on people </a:t>
            </a:r>
            <a:r>
              <a:rPr lang="en-ZA" altLang="en-US" sz="1800"/>
              <a:t>- e.g. read on “Russification” on Google.</a:t>
            </a:r>
            <a:endParaRPr lang="en-ZA" altLang="en-US" sz="2000"/>
          </a:p>
          <a:p>
            <a:r>
              <a:rPr lang="en-ZA" altLang="en-US" sz="2200" b="1" i="1"/>
              <a:t>Ideology (of language): </a:t>
            </a:r>
            <a:r>
              <a:rPr lang="en-US" altLang="en-US" sz="2200"/>
              <a:t>A language policy may derive (at least in part) from a desire to manage worldviews towards the languages in a given context</a:t>
            </a:r>
            <a:r>
              <a:rPr lang="en-US" altLang="en-US" sz="2000"/>
              <a:t> </a:t>
            </a:r>
            <a:r>
              <a:rPr lang="en-US" altLang="en-US" sz="1800"/>
              <a:t>(e.g. to promote a belief that Language-X is superior to others; is God-given, etc.)</a:t>
            </a:r>
          </a:p>
          <a:p>
            <a:r>
              <a:rPr lang="en-US" altLang="en-US" sz="2200" b="1" i="1"/>
              <a:t>Insecurity</a:t>
            </a:r>
            <a:r>
              <a:rPr lang="en-US" altLang="en-US" sz="2200"/>
              <a:t>.</a:t>
            </a:r>
            <a:r>
              <a:rPr lang="en-US" altLang="en-US" sz="2400"/>
              <a:t> </a:t>
            </a:r>
            <a:r>
              <a:rPr lang="en-US" altLang="en-US" sz="2100"/>
              <a:t>Policy may be motivated by fear, e.g. (i) of a particular language being ‘contaminated’ (see ideology) above; (ii) that a certain language constitutes a threat to other languages of a community, such that over time communities speaking ‘threatened’ languages lose these languages; (iii) that socioeconomic opportunities may not be available to a local community if there is no policy that uses language for protectionist purposes (recall elite closure).</a:t>
            </a:r>
            <a:endParaRPr lang="en-ZA" altLang="en-US" sz="2100"/>
          </a:p>
          <a:p>
            <a:endParaRPr lang="en-ZA" altLang="en-US" sz="2400"/>
          </a:p>
        </p:txBody>
      </p:sp>
      <p:sp>
        <p:nvSpPr>
          <p:cNvPr id="57347" name="TextBox 3"/>
          <p:cNvSpPr txBox="1"/>
          <p:nvPr/>
        </p:nvSpPr>
        <p:spPr>
          <a:xfrm>
            <a:off x="8405813" y="444500"/>
            <a:ext cx="323850" cy="398780"/>
          </a:xfrm>
          <a:prstGeom prst="rect">
            <a:avLst/>
          </a:prstGeom>
          <a:noFill/>
          <a:ln w="9525">
            <a:solidFill>
              <a:srgbClr val="00B0F0"/>
            </a:solidFill>
          </a:ln>
        </p:spPr>
        <p:txBody>
          <a:bodyPr wrap="none">
            <a:spAutoFit/>
          </a:bodyPr>
          <a:lstStyle/>
          <a:p>
            <a:pPr eaLnBrk="1" hangingPunct="1"/>
            <a:r>
              <a:rPr lang="en-US" altLang="x-none" sz="2000" b="1">
                <a:solidFill>
                  <a:srgbClr val="FF0000"/>
                </a:solidFill>
                <a:latin typeface="Arial" panose="020B0604020202020204" pitchFamily="34" charset="0"/>
              </a:rPr>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1476375" y="404813"/>
            <a:ext cx="6264275" cy="633412"/>
          </a:xfrm>
          <a:solidFill>
            <a:schemeClr val="bg2">
              <a:lumMod val="90000"/>
            </a:schemeClr>
          </a:solidFill>
        </p:spPr>
        <p:txBody>
          <a:bodyPr vert="horz" wrap="square" lIns="91440" tIns="45720" rIns="91440" bIns="45720" anchor="ctr" anchorCtr="0"/>
          <a:lstStyle/>
          <a:p>
            <a:r>
              <a:rPr lang="en-ZA" altLang="en-US" sz="3600" i="1" dirty="0"/>
              <a:t>Motivations …</a:t>
            </a:r>
            <a:r>
              <a:rPr lang="en-ZA" altLang="en-US" sz="3200" i="1" dirty="0"/>
              <a:t>cont’d</a:t>
            </a:r>
          </a:p>
        </p:txBody>
      </p:sp>
      <p:sp>
        <p:nvSpPr>
          <p:cNvPr id="58370" name="Content Placeholder 2"/>
          <p:cNvSpPr>
            <a:spLocks noGrp="1"/>
          </p:cNvSpPr>
          <p:nvPr>
            <p:ph idx="1"/>
          </p:nvPr>
        </p:nvSpPr>
        <p:spPr/>
        <p:txBody>
          <a:bodyPr vert="horz" wrap="square" lIns="91440" tIns="45720" rIns="91440" bIns="45720" anchor="t" anchorCtr="0"/>
          <a:lstStyle/>
          <a:p>
            <a:r>
              <a:rPr lang="en-US" altLang="en-US" sz="2400" b="1" i="1"/>
              <a:t>Inequalities</a:t>
            </a:r>
            <a:r>
              <a:rPr lang="en-US" altLang="en-US"/>
              <a:t>: </a:t>
            </a:r>
            <a:r>
              <a:rPr lang="en-US" altLang="en-US" sz="2400"/>
              <a:t>Social inequalities are unfair and avoidable differences between groups. For a language policy, the unfairness to be addressed may have to do with (a) access of a group to opportunities; (b) denigration or stigmatization of a group (which may be defined in terms of health, gender, ethnicity/origin, religion, profession, etc.); (c) the historical marginalization of certain languages from high function domains; etc. Which of these do you find in the SA Constitution?</a:t>
            </a:r>
          </a:p>
          <a:p>
            <a:endParaRPr lang="en-ZA" altLang="en-US" sz="2400"/>
          </a:p>
        </p:txBody>
      </p:sp>
      <p:sp>
        <p:nvSpPr>
          <p:cNvPr id="58371" name="TextBox 3"/>
          <p:cNvSpPr txBox="1"/>
          <p:nvPr/>
        </p:nvSpPr>
        <p:spPr>
          <a:xfrm>
            <a:off x="8362633" y="548323"/>
            <a:ext cx="323850" cy="398780"/>
          </a:xfrm>
          <a:prstGeom prst="rect">
            <a:avLst/>
          </a:prstGeom>
          <a:noFill/>
          <a:ln w="9525">
            <a:solidFill>
              <a:srgbClr val="00B0F0"/>
            </a:solidFill>
          </a:ln>
        </p:spPr>
        <p:txBody>
          <a:bodyPr wrap="none">
            <a:spAutoFit/>
          </a:bodyPr>
          <a:lstStyle/>
          <a:p>
            <a:pPr eaLnBrk="1" hangingPunct="1"/>
            <a:r>
              <a:rPr lang="en-US" altLang="x-none" sz="2000" b="1">
                <a:solidFill>
                  <a:srgbClr val="FF0000"/>
                </a:solidFill>
                <a:latin typeface="Arial" panose="020B0604020202020204" pitchFamily="34" charset="0"/>
              </a:rPr>
              <a:t>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p:cNvSpPr>
          <p:nvPr>
            <p:ph type="title"/>
          </p:nvPr>
        </p:nvSpPr>
        <p:spPr>
          <a:xfrm>
            <a:off x="971550" y="274638"/>
            <a:ext cx="7416800" cy="993775"/>
          </a:xfrm>
          <a:solidFill>
            <a:schemeClr val="accent3">
              <a:lumMod val="85000"/>
            </a:schemeClr>
          </a:solidFill>
        </p:spPr>
        <p:txBody>
          <a:bodyPr vert="horz" wrap="square" lIns="91440" tIns="45720" rIns="91440" bIns="45720" anchor="ctr" anchorCtr="0"/>
          <a:lstStyle/>
          <a:p>
            <a:pPr eaLnBrk="1" hangingPunct="1"/>
            <a:r>
              <a:rPr lang="en-US" altLang="en-US" sz="2400" dirty="0"/>
              <a:t>The Old: </a:t>
            </a:r>
            <a:br>
              <a:rPr lang="en-US" altLang="en-US" sz="2400" dirty="0"/>
            </a:br>
            <a:r>
              <a:rPr lang="en-US" altLang="en-US" sz="2400" dirty="0"/>
              <a:t>South African Language Policy for Higher Education (LPHE 2002)</a:t>
            </a:r>
            <a:endParaRPr lang="en-GB" altLang="en-US" sz="2400" dirty="0"/>
          </a:p>
        </p:txBody>
      </p:sp>
      <p:sp>
        <p:nvSpPr>
          <p:cNvPr id="13315" name="Rectangle 3"/>
          <p:cNvSpPr>
            <a:spLocks noGrp="1"/>
          </p:cNvSpPr>
          <p:nvPr>
            <p:ph idx="1"/>
          </p:nvPr>
        </p:nvSpPr>
        <p:spPr>
          <a:xfrm>
            <a:off x="457200" y="1700213"/>
            <a:ext cx="8229600" cy="4897437"/>
          </a:xfrm>
        </p:spPr>
        <p:txBody>
          <a:bodyPr vert="horz" wrap="square" lIns="91440" tIns="45720" rIns="91440" bIns="45720" anchor="t" anchorCtr="0"/>
          <a:lstStyle/>
          <a:p>
            <a:pPr eaLnBrk="1" hangingPunct="1">
              <a:lnSpc>
                <a:spcPct val="90000"/>
              </a:lnSpc>
            </a:pPr>
            <a:r>
              <a:rPr lang="en-US" altLang="en-US" sz="2300"/>
              <a:t>All HEIs must develop language policies that advance the official SA languages</a:t>
            </a:r>
          </a:p>
          <a:p>
            <a:pPr eaLnBrk="1" hangingPunct="1">
              <a:lnSpc>
                <a:spcPct val="90000"/>
              </a:lnSpc>
            </a:pPr>
            <a:endParaRPr lang="en-US" altLang="en-US" sz="200"/>
          </a:p>
          <a:p>
            <a:pPr eaLnBrk="1" hangingPunct="1">
              <a:lnSpc>
                <a:spcPct val="90000"/>
              </a:lnSpc>
            </a:pPr>
            <a:endParaRPr lang="en-US" altLang="en-US" sz="200"/>
          </a:p>
          <a:p>
            <a:pPr eaLnBrk="1" hangingPunct="1">
              <a:lnSpc>
                <a:spcPct val="90000"/>
              </a:lnSpc>
            </a:pPr>
            <a:endParaRPr lang="en-US" altLang="en-US" sz="200"/>
          </a:p>
          <a:p>
            <a:pPr eaLnBrk="1" hangingPunct="1">
              <a:lnSpc>
                <a:spcPct val="90000"/>
              </a:lnSpc>
            </a:pPr>
            <a:endParaRPr lang="en-US" altLang="en-US" sz="200"/>
          </a:p>
          <a:p>
            <a:pPr eaLnBrk="1" hangingPunct="1">
              <a:lnSpc>
                <a:spcPct val="90000"/>
              </a:lnSpc>
            </a:pPr>
            <a:endParaRPr lang="en-US" altLang="en-US" sz="200"/>
          </a:p>
          <a:p>
            <a:pPr eaLnBrk="1" hangingPunct="1">
              <a:lnSpc>
                <a:spcPct val="90000"/>
              </a:lnSpc>
            </a:pPr>
            <a:endParaRPr lang="en-US" altLang="en-US" sz="200"/>
          </a:p>
          <a:p>
            <a:pPr eaLnBrk="1" hangingPunct="1">
              <a:lnSpc>
                <a:spcPct val="90000"/>
              </a:lnSpc>
            </a:pPr>
            <a:r>
              <a:rPr lang="en-US" altLang="en-US" sz="2300"/>
              <a:t>LPHE notes:</a:t>
            </a:r>
          </a:p>
          <a:p>
            <a:pPr marL="633730" lvl="1"/>
            <a:r>
              <a:rPr lang="en-ZA" altLang="en-US" sz="1900"/>
              <a:t>“</a:t>
            </a:r>
            <a:r>
              <a:rPr lang="en-ZA" altLang="en-US" sz="1900">
                <a:solidFill>
                  <a:srgbClr val="C00000"/>
                </a:solidFill>
              </a:rPr>
              <a:t>Language </a:t>
            </a:r>
            <a:r>
              <a:rPr lang="en-ZA" altLang="en-US" sz="1900"/>
              <a:t>has been and continues to be </a:t>
            </a:r>
            <a:r>
              <a:rPr lang="en-ZA" altLang="en-US" sz="1900">
                <a:solidFill>
                  <a:srgbClr val="C00000"/>
                </a:solidFill>
              </a:rPr>
              <a:t>a barrier to access and success in higher education</a:t>
            </a:r>
            <a:r>
              <a:rPr lang="en-ZA" altLang="en-US" sz="1900"/>
              <a:t>; both in the sense that African and other languages have not been developed as academic/scientific languages and in so far as the majority of students entering higher education are not fully proficient in English and Afrikaans.” </a:t>
            </a:r>
            <a:endParaRPr lang="en-ZA" altLang="en-US" sz="200"/>
          </a:p>
          <a:p>
            <a:pPr marL="633730" lvl="1">
              <a:buNone/>
            </a:pPr>
            <a:endParaRPr lang="en-ZA" altLang="en-US" sz="200"/>
          </a:p>
          <a:p>
            <a:pPr marL="633730" lvl="1">
              <a:buNone/>
            </a:pPr>
            <a:endParaRPr lang="en-ZA" altLang="en-US" sz="200"/>
          </a:p>
          <a:p>
            <a:pPr marL="633730" lvl="1">
              <a:buNone/>
            </a:pPr>
            <a:endParaRPr lang="en-ZA" altLang="en-US" sz="200"/>
          </a:p>
          <a:p>
            <a:pPr marL="633730" lvl="1">
              <a:buNone/>
            </a:pPr>
            <a:endParaRPr lang="en-ZA" altLang="en-US" sz="200"/>
          </a:p>
          <a:p>
            <a:pPr marL="633730" lvl="1">
              <a:buNone/>
            </a:pPr>
            <a:endParaRPr lang="en-ZA" altLang="en-US" sz="200"/>
          </a:p>
          <a:p>
            <a:pPr marL="633730" lvl="1">
              <a:buNone/>
            </a:pPr>
            <a:endParaRPr lang="en-ZA" altLang="en-US" sz="200"/>
          </a:p>
          <a:p>
            <a:pPr marL="633730" lvl="1">
              <a:buNone/>
            </a:pPr>
            <a:endParaRPr lang="en-ZA" altLang="en-US" sz="100"/>
          </a:p>
          <a:p>
            <a:pPr marL="633730" lvl="1"/>
            <a:r>
              <a:rPr lang="en-ZA" altLang="en-US" sz="1900"/>
              <a:t>“</a:t>
            </a:r>
            <a:r>
              <a:rPr lang="en-ZA" altLang="en-US" sz="1900">
                <a:solidFill>
                  <a:srgbClr val="C00000"/>
                </a:solidFill>
              </a:rPr>
              <a:t>The challenge facing higher education </a:t>
            </a:r>
            <a:r>
              <a:rPr lang="en-ZA" altLang="en-US" sz="1900"/>
              <a:t>is to ensure the simultaneous development of a multilingual environment in which all our languages are developed as academic/scientific languages, while at the same time ensuring that the existing languages of instruction do not serve as a barrier to access and success. The policy framework outlined below attempts to address this challenge.”</a:t>
            </a:r>
          </a:p>
        </p:txBody>
      </p:sp>
      <p:sp>
        <p:nvSpPr>
          <p:cNvPr id="59395" name="TextBox 3"/>
          <p:cNvSpPr txBox="1"/>
          <p:nvPr/>
        </p:nvSpPr>
        <p:spPr>
          <a:xfrm>
            <a:off x="8523288" y="571500"/>
            <a:ext cx="323850" cy="398780"/>
          </a:xfrm>
          <a:prstGeom prst="rect">
            <a:avLst/>
          </a:prstGeom>
          <a:noFill/>
          <a:ln w="9525">
            <a:solidFill>
              <a:srgbClr val="00B0F0"/>
            </a:solidFill>
          </a:ln>
        </p:spPr>
        <p:txBody>
          <a:bodyPr wrap="none">
            <a:spAutoFit/>
          </a:bodyPr>
          <a:lstStyle/>
          <a:p>
            <a:pPr eaLnBrk="1" hangingPunct="1"/>
            <a:r>
              <a:rPr lang="en-US" altLang="x-none" sz="2000" b="1">
                <a:solidFill>
                  <a:srgbClr val="FF0000"/>
                </a:solidFill>
                <a:latin typeface="Arial" panose="020B0604020202020204" pitchFamily="34" charset="0"/>
              </a:rPr>
              <a:t>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7" end="7"/>
                                            </p:txEl>
                                          </p:spTgt>
                                        </p:tgtEl>
                                        <p:attrNameLst>
                                          <p:attrName>style.visibility</p:attrName>
                                        </p:attrNameLst>
                                      </p:cBhvr>
                                      <p:to>
                                        <p:strVal val="visible"/>
                                      </p:to>
                                    </p:set>
                                    <p:anim calcmode="lin" valueType="num">
                                      <p:cBhvr additive="base">
                                        <p:cTn id="13" dur="500" fill="hold"/>
                                        <p:tgtEl>
                                          <p:spTgt spid="13315">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7" end="7"/>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3315">
                                            <p:txEl>
                                              <p:pRg st="8" end="8"/>
                                            </p:txEl>
                                          </p:spTgt>
                                        </p:tgtEl>
                                        <p:attrNameLst>
                                          <p:attrName>style.visibility</p:attrName>
                                        </p:attrNameLst>
                                      </p:cBhvr>
                                      <p:to>
                                        <p:strVal val="visible"/>
                                      </p:to>
                                    </p:set>
                                    <p:anim calcmode="lin" valueType="num">
                                      <p:cBhvr additive="base">
                                        <p:cTn id="17" dur="500" fill="hold"/>
                                        <p:tgtEl>
                                          <p:spTgt spid="13315">
                                            <p:txEl>
                                              <p:pRg st="8" end="8"/>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315">
                                            <p:txEl>
                                              <p:pRg st="8" end="8"/>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315">
                                            <p:txEl>
                                              <p:pRg st="16" end="16"/>
                                            </p:txEl>
                                          </p:spTgt>
                                        </p:tgtEl>
                                        <p:attrNameLst>
                                          <p:attrName>style.visibility</p:attrName>
                                        </p:attrNameLst>
                                      </p:cBhvr>
                                      <p:to>
                                        <p:strVal val="visible"/>
                                      </p:to>
                                    </p:set>
                                    <p:anim calcmode="lin" valueType="num">
                                      <p:cBhvr additive="base">
                                        <p:cTn id="21" dur="500" fill="hold"/>
                                        <p:tgtEl>
                                          <p:spTgt spid="13315">
                                            <p:txEl>
                                              <p:pRg st="16" end="1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315">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p:nvPr>
        </p:nvSpPr>
        <p:spPr>
          <a:xfrm>
            <a:off x="827088" y="274638"/>
            <a:ext cx="7273925" cy="850900"/>
          </a:xfrm>
          <a:solidFill>
            <a:schemeClr val="accent3">
              <a:lumMod val="85000"/>
            </a:schemeClr>
          </a:solidFill>
        </p:spPr>
        <p:txBody>
          <a:bodyPr vert="horz" wrap="square" lIns="91440" tIns="45720" rIns="91440" bIns="45720" anchor="ctr" anchorCtr="0"/>
          <a:lstStyle/>
          <a:p>
            <a:pPr eaLnBrk="1" hangingPunct="1"/>
            <a:r>
              <a:rPr lang="en-US" altLang="en-US" sz="2200" i="1"/>
              <a:t>SA Language Policy for Higher Education …cont’d</a:t>
            </a:r>
            <a:endParaRPr lang="en-GB" altLang="en-US" sz="2200" i="1"/>
          </a:p>
        </p:txBody>
      </p:sp>
      <p:sp>
        <p:nvSpPr>
          <p:cNvPr id="13315" name="Rectangle 3"/>
          <p:cNvSpPr>
            <a:spLocks noGrp="1" noChangeArrowheads="1"/>
          </p:cNvSpPr>
          <p:nvPr>
            <p:ph idx="1"/>
          </p:nvPr>
        </p:nvSpPr>
        <p:spPr>
          <a:xfrm>
            <a:off x="457200" y="1412875"/>
            <a:ext cx="8229600" cy="4713288"/>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ZA" sz="2400" b="0" i="0" u="none" strike="noStrike" kern="0" cap="none" spc="0" normalizeH="0" baseline="0" noProof="0" dirty="0">
                <a:ln>
                  <a:noFill/>
                </a:ln>
                <a:solidFill>
                  <a:schemeClr val="tx1"/>
                </a:solidFill>
                <a:effectLst/>
                <a:uLnTx/>
                <a:uFillTx/>
                <a:latin typeface="+mn-lt"/>
                <a:ea typeface="+mn-ea"/>
                <a:cs typeface="+mn-cs"/>
              </a:rPr>
              <a:t>As a result, LPHE requires that:</a:t>
            </a:r>
          </a:p>
          <a:p>
            <a:pPr marL="0" marR="0" lvl="0" indent="0" algn="l" defTabSz="914400" rtl="0" eaLnBrk="0" fontAlgn="base" latinLnBrk="0" hangingPunct="0">
              <a:lnSpc>
                <a:spcPct val="100000"/>
              </a:lnSpc>
              <a:spcBef>
                <a:spcPct val="20000"/>
              </a:spcBef>
              <a:spcAft>
                <a:spcPct val="0"/>
              </a:spcAft>
              <a:buClrTx/>
              <a:buSzTx/>
              <a:buFontTx/>
              <a:buNone/>
              <a:defRPr/>
            </a:pPr>
            <a:endParaRPr kumimoji="0" lang="en-ZA" sz="700" b="0" i="0" u="none" strike="noStrike" kern="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Tx/>
              <a:buChar char="–"/>
              <a:defRPr/>
            </a:pPr>
            <a:r>
              <a:rPr kumimoji="0" lang="en-ZA" sz="2000" b="0" i="0" u="none" strike="noStrike" kern="0" cap="none" spc="0" normalizeH="0" baseline="0" noProof="0" dirty="0">
                <a:ln>
                  <a:noFill/>
                </a:ln>
                <a:solidFill>
                  <a:srgbClr val="C00000"/>
                </a:solidFill>
                <a:effectLst/>
                <a:uLnTx/>
                <a:uFillTx/>
                <a:latin typeface="+mn-lt"/>
                <a:ea typeface="Arial" panose="020B0604020202020204" pitchFamily="34" charset="0"/>
                <a:cs typeface="+mn-ea"/>
              </a:rPr>
              <a:t>The Minister of Education must, </a:t>
            </a:r>
            <a:r>
              <a:rPr kumimoji="0" lang="en-ZA" sz="2000" b="0" i="0" u="none" strike="noStrike" kern="0" cap="none" spc="0" normalizeH="0" baseline="0" noProof="0" dirty="0">
                <a:ln>
                  <a:noFill/>
                </a:ln>
                <a:solidFill>
                  <a:schemeClr val="tx1"/>
                </a:solidFill>
                <a:effectLst/>
                <a:uLnTx/>
                <a:uFillTx/>
                <a:latin typeface="+mn-lt"/>
                <a:ea typeface="Arial" panose="020B0604020202020204" pitchFamily="34" charset="0"/>
                <a:cs typeface="+mn-ea"/>
              </a:rPr>
              <a:t>in accordance with Section 27(2) of the Higher Education Act of 1997, </a:t>
            </a:r>
            <a:r>
              <a:rPr kumimoji="0" lang="en-ZA" sz="2000" b="0" i="0" u="none" strike="noStrike" kern="0" cap="none" spc="0" normalizeH="0" baseline="0" noProof="0" dirty="0">
                <a:ln>
                  <a:noFill/>
                </a:ln>
                <a:solidFill>
                  <a:srgbClr val="C00000"/>
                </a:solidFill>
                <a:effectLst/>
                <a:uLnTx/>
                <a:uFillTx/>
                <a:latin typeface="+mn-lt"/>
                <a:ea typeface="Arial" panose="020B0604020202020204" pitchFamily="34" charset="0"/>
                <a:cs typeface="+mn-ea"/>
              </a:rPr>
              <a:t>determine language policy for higher education</a:t>
            </a:r>
            <a:r>
              <a:rPr kumimoji="0" lang="en-ZA" sz="2000" b="0" i="0" u="none" strike="noStrike" kern="0" cap="none" spc="0" normalizeH="0" baseline="0" noProof="0" dirty="0">
                <a:ln>
                  <a:noFill/>
                </a:ln>
                <a:solidFill>
                  <a:schemeClr val="tx1"/>
                </a:solidFill>
                <a:effectLst/>
                <a:uLnTx/>
                <a:uFillTx/>
                <a:latin typeface="+mn-lt"/>
                <a:ea typeface="Arial" panose="020B0604020202020204" pitchFamily="34" charset="0"/>
                <a:cs typeface="+mn-ea"/>
              </a:rPr>
              <a:t>. Subject to the policy determined by the Minister, </a:t>
            </a:r>
            <a:r>
              <a:rPr kumimoji="0" lang="en-ZA" sz="2000" b="0" i="0" u="none" strike="noStrike" kern="0" cap="none" spc="0" normalizeH="0" baseline="0" noProof="0" dirty="0">
                <a:ln>
                  <a:noFill/>
                </a:ln>
                <a:solidFill>
                  <a:srgbClr val="00B050"/>
                </a:solidFill>
                <a:effectLst/>
                <a:uLnTx/>
                <a:uFillTx/>
                <a:latin typeface="+mn-lt"/>
                <a:ea typeface="Arial" panose="020B0604020202020204" pitchFamily="34" charset="0"/>
                <a:cs typeface="+mn-ea"/>
              </a:rPr>
              <a:t>the councils of public higher education institutions, </a:t>
            </a:r>
            <a:r>
              <a:rPr kumimoji="0" lang="en-ZA" sz="2000" b="0" i="0" u="none" strike="noStrike" kern="0" cap="none" spc="0" normalizeH="0" baseline="0" noProof="0" dirty="0">
                <a:ln>
                  <a:noFill/>
                </a:ln>
                <a:solidFill>
                  <a:schemeClr val="tx1"/>
                </a:solidFill>
                <a:effectLst/>
                <a:uLnTx/>
                <a:uFillTx/>
                <a:latin typeface="+mn-lt"/>
                <a:ea typeface="Arial" panose="020B0604020202020204" pitchFamily="34" charset="0"/>
                <a:cs typeface="+mn-ea"/>
              </a:rPr>
              <a:t>with the concurrence of their senates, </a:t>
            </a:r>
            <a:r>
              <a:rPr kumimoji="0" lang="en-ZA" sz="2000" b="0" i="0" u="none" strike="noStrike" kern="0" cap="none" spc="0" normalizeH="0" baseline="0" noProof="0" dirty="0">
                <a:ln>
                  <a:noFill/>
                </a:ln>
                <a:solidFill>
                  <a:srgbClr val="00B050"/>
                </a:solidFill>
                <a:effectLst/>
                <a:uLnTx/>
                <a:uFillTx/>
                <a:latin typeface="+mn-lt"/>
                <a:ea typeface="Arial" panose="020B0604020202020204" pitchFamily="34" charset="0"/>
                <a:cs typeface="+mn-ea"/>
              </a:rPr>
              <a:t>must determine the language policy of a higher education institution and must publish and make such policy available on request</a:t>
            </a:r>
            <a:r>
              <a:rPr kumimoji="0" lang="en-ZA" sz="2000" b="0" i="0" u="none" strike="noStrike" kern="0" cap="none" spc="0" normalizeH="0" baseline="0" noProof="0" dirty="0">
                <a:ln>
                  <a:noFill/>
                </a:ln>
                <a:solidFill>
                  <a:schemeClr val="tx1"/>
                </a:solidFill>
                <a:effectLst/>
                <a:uLnTx/>
                <a:uFillTx/>
                <a:latin typeface="+mn-lt"/>
                <a:ea typeface="Arial" panose="020B0604020202020204" pitchFamily="34" charset="0"/>
                <a:cs typeface="+mn-ea"/>
              </a:rPr>
              <a:t>. </a:t>
            </a:r>
          </a:p>
          <a:p>
            <a:pPr marL="342900" marR="0" lvl="0" indent="-342900" algn="l" defTabSz="914400" rtl="0" eaLnBrk="1" fontAlgn="base" latinLnBrk="0" hangingPunct="1">
              <a:lnSpc>
                <a:spcPct val="90000"/>
              </a:lnSpc>
              <a:spcBef>
                <a:spcPct val="20000"/>
              </a:spcBef>
              <a:spcAft>
                <a:spcPct val="0"/>
              </a:spcAft>
              <a:buClrTx/>
              <a:buSzTx/>
              <a:buFontTx/>
              <a:buChar char="•"/>
              <a:defRPr/>
            </a:pPr>
            <a:endParaRPr kumimoji="0" lang="en-GB" altLang="en-US" sz="2400" b="0" i="0" u="none" strike="noStrike" kern="0" cap="none" spc="0" normalizeH="0" baseline="0" noProof="0" dirty="0">
              <a:ln>
                <a:noFill/>
              </a:ln>
              <a:solidFill>
                <a:schemeClr val="tx1"/>
              </a:solidFill>
              <a:effectLst/>
              <a:uLnTx/>
              <a:uFillTx/>
              <a:latin typeface="+mn-lt"/>
              <a:ea typeface="+mn-ea"/>
              <a:cs typeface="+mn-cs"/>
            </a:endParaRPr>
          </a:p>
        </p:txBody>
      </p:sp>
      <p:sp>
        <p:nvSpPr>
          <p:cNvPr id="61443" name="TextBox 3"/>
          <p:cNvSpPr txBox="1"/>
          <p:nvPr/>
        </p:nvSpPr>
        <p:spPr>
          <a:xfrm>
            <a:off x="8523288" y="571500"/>
            <a:ext cx="323850" cy="398780"/>
          </a:xfrm>
          <a:prstGeom prst="rect">
            <a:avLst/>
          </a:prstGeom>
          <a:noFill/>
          <a:ln w="9525">
            <a:solidFill>
              <a:srgbClr val="00B0F0"/>
            </a:solidFill>
          </a:ln>
        </p:spPr>
        <p:txBody>
          <a:bodyPr wrap="none">
            <a:spAutoFit/>
          </a:bodyPr>
          <a:lstStyle/>
          <a:p>
            <a:pPr eaLnBrk="1" hangingPunct="1"/>
            <a:r>
              <a:rPr lang="en-US" altLang="x-none" sz="2000" b="1">
                <a:solidFill>
                  <a:srgbClr val="FF0000"/>
                </a:solidFill>
                <a:latin typeface="Arial" panose="020B0604020202020204" pitchFamily="34" charset="0"/>
              </a:rPr>
              <a:t>9</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2863</Words>
  <Application>Microsoft Office PowerPoint</Application>
  <PresentationFormat>On-screen Show (4:3)</PresentationFormat>
  <Paragraphs>265</Paragraphs>
  <Slides>28</Slides>
  <Notes>6</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28</vt:i4>
      </vt:variant>
    </vt:vector>
  </HeadingPairs>
  <TitlesOfParts>
    <vt:vector size="36" baseType="lpstr">
      <vt:lpstr>Arial</vt:lpstr>
      <vt:lpstr>Calibri</vt:lpstr>
      <vt:lpstr>Times New Roman</vt:lpstr>
      <vt:lpstr>Wingdings</vt:lpstr>
      <vt:lpstr>Default Design</vt:lpstr>
      <vt:lpstr>10_Office Theme</vt:lpstr>
      <vt:lpstr>1_Default Design</vt:lpstr>
      <vt:lpstr>2_Default Design</vt:lpstr>
      <vt:lpstr> LCS 311: Multilingualism                                                                                                                                                                                                                                                                                                                                                                                                            </vt:lpstr>
      <vt:lpstr> Previous lecture (7):                                                                             Multilingualism and Democracy </vt:lpstr>
      <vt:lpstr>PowerPoint Presentation</vt:lpstr>
      <vt:lpstr>Language Policy</vt:lpstr>
      <vt:lpstr>PowerPoint Presentation</vt:lpstr>
      <vt:lpstr>Motivations for Language Policy (based on Ager 2001)</vt:lpstr>
      <vt:lpstr>Motivations …cont’d</vt:lpstr>
      <vt:lpstr>The Old:  South African Language Policy for Higher Education (LPHE 2002)</vt:lpstr>
      <vt:lpstr>SA Language Policy for Higher Education …cont’d</vt:lpstr>
      <vt:lpstr>The new: The Language Policy Framework for Public Higher Education Institutions 2020</vt:lpstr>
      <vt:lpstr>The new: The Language Policy Framework for Public Higher Education Institutions 2020 ...cont’d</vt:lpstr>
      <vt:lpstr>UWC’s Language Policy</vt:lpstr>
      <vt:lpstr>UWC’s LP…Cont’d</vt:lpstr>
      <vt:lpstr>UWC LP: Languages of Teaching,  Learning and Assessment</vt:lpstr>
      <vt:lpstr>Languages of Teaching, Learning and Assessment…cont’d</vt:lpstr>
      <vt:lpstr>      UWC LP: Access to Academic and                            Professional Discourse </vt:lpstr>
      <vt:lpstr>UWC LP: Promoting Multilingualism</vt:lpstr>
      <vt:lpstr>UWC LP: Languages of Internal Communication</vt:lpstr>
      <vt:lpstr>UWC LP: Language of External Communication</vt:lpstr>
      <vt:lpstr>UWC LP: Signage</vt:lpstr>
      <vt:lpstr>Four stages in the life-cycle of language policy and language planning (e.g. at national level)</vt:lpstr>
      <vt:lpstr>Discussion </vt:lpstr>
      <vt:lpstr>Three types/dimensions of language planning  (which are frequently also addressed by policy)</vt:lpstr>
      <vt:lpstr>Assessing language policies  using orientations/ideologies of language policy writers (Ruiz 1984)</vt:lpstr>
      <vt:lpstr>Orientations/Ideologies of L policy writers…cont’d</vt:lpstr>
      <vt:lpstr>PowerPoint Presentation</vt:lpstr>
      <vt:lpstr>PowerPoint Presentation</vt:lpstr>
      <vt:lpstr>Discussion Questions </vt:lpstr>
    </vt:vector>
  </TitlesOfParts>
  <Company>UWC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LCS 311 lecture 12</dc:title>
  <dc:creator>User</dc:creator>
  <cp:lastModifiedBy>Geraldine Guene Lindole Hartman</cp:lastModifiedBy>
  <cp:revision>254</cp:revision>
  <cp:lastPrinted>2013-04-02T11:18:00Z</cp:lastPrinted>
  <dcterms:created xsi:type="dcterms:W3CDTF">2009-03-18T10:34:00Z</dcterms:created>
  <dcterms:modified xsi:type="dcterms:W3CDTF">2022-04-25T08:20:25Z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