
<file path=[Content_Types].xml><?xml version="1.0" encoding="utf-8"?>
<Types xmlns="http://schemas.openxmlformats.org/package/2006/content-types">
  <Default Extension="jpeg" ContentType="image/jpeg"/>
  <Default Extension="m4a" ContentType="audio/mp4"/>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4"/>
  </p:notesMasterIdLst>
  <p:sldIdLst>
    <p:sldId id="258" r:id="rId2"/>
    <p:sldId id="317" r:id="rId3"/>
    <p:sldId id="262" r:id="rId4"/>
    <p:sldId id="318" r:id="rId5"/>
    <p:sldId id="320" r:id="rId6"/>
    <p:sldId id="321" r:id="rId7"/>
    <p:sldId id="327" r:id="rId8"/>
    <p:sldId id="328" r:id="rId9"/>
    <p:sldId id="329" r:id="rId10"/>
    <p:sldId id="330" r:id="rId11"/>
    <p:sldId id="332" r:id="rId12"/>
    <p:sldId id="311" r:id="rId13"/>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00" autoAdjust="0"/>
    <p:restoredTop sz="77586" autoAdjust="0"/>
  </p:normalViewPr>
  <p:slideViewPr>
    <p:cSldViewPr snapToGrid="0">
      <p:cViewPr varScale="1">
        <p:scale>
          <a:sx n="50" d="100"/>
          <a:sy n="50" d="100"/>
        </p:scale>
        <p:origin x="1416" y="5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ZA"/>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E35F54A-FC56-48FA-BD75-984D0D13B420}" type="datetimeFigureOut">
              <a:rPr lang="en-ZA" smtClean="0"/>
              <a:t>2022/02/27</a:t>
            </a:fld>
            <a:endParaRPr lang="en-ZA"/>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ZA"/>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ZA"/>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94B89B0-96E6-440F-88A5-B96103A83316}" type="slidenum">
              <a:rPr lang="en-ZA" smtClean="0"/>
              <a:t>‹#›</a:t>
            </a:fld>
            <a:endParaRPr lang="en-ZA"/>
          </a:p>
        </p:txBody>
      </p:sp>
    </p:spTree>
    <p:extLst>
      <p:ext uri="{BB962C8B-B14F-4D97-AF65-F5344CB8AC3E}">
        <p14:creationId xmlns:p14="http://schemas.microsoft.com/office/powerpoint/2010/main" val="66330767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5"/>
          </p:nvPr>
        </p:nvSpPr>
        <p:spPr/>
        <p:txBody>
          <a:bodyPr/>
          <a:lstStyle/>
          <a:p>
            <a:fld id="{994B89B0-96E6-440F-88A5-B96103A83316}" type="slidenum">
              <a:rPr lang="en-ZA" smtClean="0"/>
              <a:t>1</a:t>
            </a:fld>
            <a:endParaRPr lang="en-ZA"/>
          </a:p>
        </p:txBody>
      </p:sp>
    </p:spTree>
    <p:extLst>
      <p:ext uri="{BB962C8B-B14F-4D97-AF65-F5344CB8AC3E}">
        <p14:creationId xmlns:p14="http://schemas.microsoft.com/office/powerpoint/2010/main" val="149177833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5"/>
          </p:nvPr>
        </p:nvSpPr>
        <p:spPr/>
        <p:txBody>
          <a:bodyPr/>
          <a:lstStyle/>
          <a:p>
            <a:fld id="{994B89B0-96E6-440F-88A5-B96103A83316}" type="slidenum">
              <a:rPr lang="en-ZA" smtClean="0"/>
              <a:t>4</a:t>
            </a:fld>
            <a:endParaRPr lang="en-ZA"/>
          </a:p>
        </p:txBody>
      </p:sp>
    </p:spTree>
    <p:extLst>
      <p:ext uri="{BB962C8B-B14F-4D97-AF65-F5344CB8AC3E}">
        <p14:creationId xmlns:p14="http://schemas.microsoft.com/office/powerpoint/2010/main" val="175776126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5"/>
          </p:nvPr>
        </p:nvSpPr>
        <p:spPr/>
        <p:txBody>
          <a:bodyPr/>
          <a:lstStyle/>
          <a:p>
            <a:fld id="{994B89B0-96E6-440F-88A5-B96103A83316}" type="slidenum">
              <a:rPr lang="en-ZA" smtClean="0"/>
              <a:t>11</a:t>
            </a:fld>
            <a:endParaRPr lang="en-ZA"/>
          </a:p>
        </p:txBody>
      </p:sp>
    </p:spTree>
    <p:extLst>
      <p:ext uri="{BB962C8B-B14F-4D97-AF65-F5344CB8AC3E}">
        <p14:creationId xmlns:p14="http://schemas.microsoft.com/office/powerpoint/2010/main" val="11945289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n-US"/>
              <a:t>Click to edit Master title style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5283B2E7-7F30-4562-A0FB-DD4C73BE2573}" type="datetimeFigureOut">
              <a:rPr lang="en-ZA" smtClean="0"/>
              <a:t>2022/02/27</a:t>
            </a:fld>
            <a:endParaRPr lang="en-ZA"/>
          </a:p>
        </p:txBody>
      </p:sp>
      <p:sp>
        <p:nvSpPr>
          <p:cNvPr id="5" name="Footer Placeholder 4"/>
          <p:cNvSpPr>
            <a:spLocks noGrp="1"/>
          </p:cNvSpPr>
          <p:nvPr>
            <p:ph type="ftr" sz="quarter" idx="11"/>
          </p:nvPr>
        </p:nvSpPr>
        <p:spPr/>
        <p:txBody>
          <a:bodyPr/>
          <a:lstStyle/>
          <a:p>
            <a:endParaRPr lang="en-ZA"/>
          </a:p>
        </p:txBody>
      </p:sp>
      <p:sp>
        <p:nvSpPr>
          <p:cNvPr id="6" name="Slide Number Placeholder 5"/>
          <p:cNvSpPr>
            <a:spLocks noGrp="1"/>
          </p:cNvSpPr>
          <p:nvPr>
            <p:ph type="sldNum" sz="quarter" idx="12"/>
          </p:nvPr>
        </p:nvSpPr>
        <p:spPr/>
        <p:txBody>
          <a:bodyPr/>
          <a:lstStyle/>
          <a:p>
            <a:fld id="{B5EF069B-9CFB-4B03-A6B8-F6D1BEC30AC0}" type="slidenum">
              <a:rPr lang="en-ZA" smtClean="0"/>
              <a:t>‹#›</a:t>
            </a:fld>
            <a:endParaRPr lang="en-ZA"/>
          </a:p>
        </p:txBody>
      </p:sp>
    </p:spTree>
    <p:extLst>
      <p:ext uri="{BB962C8B-B14F-4D97-AF65-F5344CB8AC3E}">
        <p14:creationId xmlns:p14="http://schemas.microsoft.com/office/powerpoint/2010/main" val="212189585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283B2E7-7F30-4562-A0FB-DD4C73BE2573}" type="datetimeFigureOut">
              <a:rPr lang="en-ZA" smtClean="0"/>
              <a:t>2022/02/27</a:t>
            </a:fld>
            <a:endParaRPr lang="en-ZA"/>
          </a:p>
        </p:txBody>
      </p:sp>
      <p:sp>
        <p:nvSpPr>
          <p:cNvPr id="5" name="Footer Placeholder 4"/>
          <p:cNvSpPr>
            <a:spLocks noGrp="1"/>
          </p:cNvSpPr>
          <p:nvPr>
            <p:ph type="ftr" sz="quarter" idx="11"/>
          </p:nvPr>
        </p:nvSpPr>
        <p:spPr/>
        <p:txBody>
          <a:bodyPr/>
          <a:lstStyle/>
          <a:p>
            <a:endParaRPr lang="en-ZA"/>
          </a:p>
        </p:txBody>
      </p:sp>
      <p:sp>
        <p:nvSpPr>
          <p:cNvPr id="6" name="Slide Number Placeholder 5"/>
          <p:cNvSpPr>
            <a:spLocks noGrp="1"/>
          </p:cNvSpPr>
          <p:nvPr>
            <p:ph type="sldNum" sz="quarter" idx="12"/>
          </p:nvPr>
        </p:nvSpPr>
        <p:spPr/>
        <p:txBody>
          <a:bodyPr/>
          <a:lstStyle/>
          <a:p>
            <a:fld id="{B5EF069B-9CFB-4B03-A6B8-F6D1BEC30AC0}" type="slidenum">
              <a:rPr lang="en-ZA" smtClean="0"/>
              <a:t>‹#›</a:t>
            </a:fld>
            <a:endParaRPr lang="en-ZA"/>
          </a:p>
        </p:txBody>
      </p:sp>
    </p:spTree>
    <p:extLst>
      <p:ext uri="{BB962C8B-B14F-4D97-AF65-F5344CB8AC3E}">
        <p14:creationId xmlns:p14="http://schemas.microsoft.com/office/powerpoint/2010/main" val="284946512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283B2E7-7F30-4562-A0FB-DD4C73BE2573}" type="datetimeFigureOut">
              <a:rPr lang="en-ZA" smtClean="0"/>
              <a:t>2022/02/27</a:t>
            </a:fld>
            <a:endParaRPr lang="en-ZA"/>
          </a:p>
        </p:txBody>
      </p:sp>
      <p:sp>
        <p:nvSpPr>
          <p:cNvPr id="5" name="Footer Placeholder 4"/>
          <p:cNvSpPr>
            <a:spLocks noGrp="1"/>
          </p:cNvSpPr>
          <p:nvPr>
            <p:ph type="ftr" sz="quarter" idx="11"/>
          </p:nvPr>
        </p:nvSpPr>
        <p:spPr/>
        <p:txBody>
          <a:bodyPr/>
          <a:lstStyle/>
          <a:p>
            <a:endParaRPr lang="en-ZA"/>
          </a:p>
        </p:txBody>
      </p:sp>
      <p:sp>
        <p:nvSpPr>
          <p:cNvPr id="6" name="Slide Number Placeholder 5"/>
          <p:cNvSpPr>
            <a:spLocks noGrp="1"/>
          </p:cNvSpPr>
          <p:nvPr>
            <p:ph type="sldNum" sz="quarter" idx="12"/>
          </p:nvPr>
        </p:nvSpPr>
        <p:spPr/>
        <p:txBody>
          <a:bodyPr/>
          <a:lstStyle/>
          <a:p>
            <a:fld id="{B5EF069B-9CFB-4B03-A6B8-F6D1BEC30AC0}" type="slidenum">
              <a:rPr lang="en-ZA" smtClean="0"/>
              <a:t>‹#›</a:t>
            </a:fld>
            <a:endParaRPr lang="en-ZA"/>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latin typeface="Arial"/>
              </a:rPr>
              <a:t>”</a:t>
            </a:r>
            <a:endParaRPr lang="en-US" dirty="0">
              <a:solidFill>
                <a:schemeClr val="accent1">
                  <a:lumMod val="60000"/>
                  <a:lumOff val="40000"/>
                </a:schemeClr>
              </a:solidFill>
              <a:latin typeface="Arial"/>
            </a:endParaRPr>
          </a:p>
        </p:txBody>
      </p:sp>
    </p:spTree>
    <p:extLst>
      <p:ext uri="{BB962C8B-B14F-4D97-AF65-F5344CB8AC3E}">
        <p14:creationId xmlns:p14="http://schemas.microsoft.com/office/powerpoint/2010/main" val="37278714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283B2E7-7F30-4562-A0FB-DD4C73BE2573}" type="datetimeFigureOut">
              <a:rPr lang="en-ZA" smtClean="0"/>
              <a:t>2022/02/27</a:t>
            </a:fld>
            <a:endParaRPr lang="en-ZA"/>
          </a:p>
        </p:txBody>
      </p:sp>
      <p:sp>
        <p:nvSpPr>
          <p:cNvPr id="5" name="Footer Placeholder 4"/>
          <p:cNvSpPr>
            <a:spLocks noGrp="1"/>
          </p:cNvSpPr>
          <p:nvPr>
            <p:ph type="ftr" sz="quarter" idx="11"/>
          </p:nvPr>
        </p:nvSpPr>
        <p:spPr/>
        <p:txBody>
          <a:bodyPr/>
          <a:lstStyle/>
          <a:p>
            <a:endParaRPr lang="en-ZA"/>
          </a:p>
        </p:txBody>
      </p:sp>
      <p:sp>
        <p:nvSpPr>
          <p:cNvPr id="6" name="Slide Number Placeholder 5"/>
          <p:cNvSpPr>
            <a:spLocks noGrp="1"/>
          </p:cNvSpPr>
          <p:nvPr>
            <p:ph type="sldNum" sz="quarter" idx="12"/>
          </p:nvPr>
        </p:nvSpPr>
        <p:spPr/>
        <p:txBody>
          <a:bodyPr/>
          <a:lstStyle/>
          <a:p>
            <a:fld id="{B5EF069B-9CFB-4B03-A6B8-F6D1BEC30AC0}" type="slidenum">
              <a:rPr lang="en-ZA" smtClean="0"/>
              <a:t>‹#›</a:t>
            </a:fld>
            <a:endParaRPr lang="en-ZA"/>
          </a:p>
        </p:txBody>
      </p:sp>
    </p:spTree>
    <p:extLst>
      <p:ext uri="{BB962C8B-B14F-4D97-AF65-F5344CB8AC3E}">
        <p14:creationId xmlns:p14="http://schemas.microsoft.com/office/powerpoint/2010/main" val="423366633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283B2E7-7F30-4562-A0FB-DD4C73BE2573}" type="datetimeFigureOut">
              <a:rPr lang="en-ZA" smtClean="0"/>
              <a:t>2022/02/27</a:t>
            </a:fld>
            <a:endParaRPr lang="en-ZA"/>
          </a:p>
        </p:txBody>
      </p:sp>
      <p:sp>
        <p:nvSpPr>
          <p:cNvPr id="5" name="Footer Placeholder 4"/>
          <p:cNvSpPr>
            <a:spLocks noGrp="1"/>
          </p:cNvSpPr>
          <p:nvPr>
            <p:ph type="ftr" sz="quarter" idx="11"/>
          </p:nvPr>
        </p:nvSpPr>
        <p:spPr/>
        <p:txBody>
          <a:bodyPr/>
          <a:lstStyle/>
          <a:p>
            <a:endParaRPr lang="en-ZA"/>
          </a:p>
        </p:txBody>
      </p:sp>
      <p:sp>
        <p:nvSpPr>
          <p:cNvPr id="6" name="Slide Number Placeholder 5"/>
          <p:cNvSpPr>
            <a:spLocks noGrp="1"/>
          </p:cNvSpPr>
          <p:nvPr>
            <p:ph type="sldNum" sz="quarter" idx="12"/>
          </p:nvPr>
        </p:nvSpPr>
        <p:spPr/>
        <p:txBody>
          <a:bodyPr/>
          <a:lstStyle/>
          <a:p>
            <a:fld id="{B5EF069B-9CFB-4B03-A6B8-F6D1BEC30AC0}" type="slidenum">
              <a:rPr lang="en-ZA" smtClean="0"/>
              <a:t>‹#›</a:t>
            </a:fld>
            <a:endParaRPr lang="en-ZA"/>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212672813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283B2E7-7F30-4562-A0FB-DD4C73BE2573}" type="datetimeFigureOut">
              <a:rPr lang="en-ZA" smtClean="0"/>
              <a:t>2022/02/27</a:t>
            </a:fld>
            <a:endParaRPr lang="en-ZA"/>
          </a:p>
        </p:txBody>
      </p:sp>
      <p:sp>
        <p:nvSpPr>
          <p:cNvPr id="5" name="Footer Placeholder 4"/>
          <p:cNvSpPr>
            <a:spLocks noGrp="1"/>
          </p:cNvSpPr>
          <p:nvPr>
            <p:ph type="ftr" sz="quarter" idx="11"/>
          </p:nvPr>
        </p:nvSpPr>
        <p:spPr/>
        <p:txBody>
          <a:bodyPr/>
          <a:lstStyle/>
          <a:p>
            <a:endParaRPr lang="en-ZA"/>
          </a:p>
        </p:txBody>
      </p:sp>
      <p:sp>
        <p:nvSpPr>
          <p:cNvPr id="6" name="Slide Number Placeholder 5"/>
          <p:cNvSpPr>
            <a:spLocks noGrp="1"/>
          </p:cNvSpPr>
          <p:nvPr>
            <p:ph type="sldNum" sz="quarter" idx="12"/>
          </p:nvPr>
        </p:nvSpPr>
        <p:spPr/>
        <p:txBody>
          <a:bodyPr/>
          <a:lstStyle/>
          <a:p>
            <a:fld id="{B5EF069B-9CFB-4B03-A6B8-F6D1BEC30AC0}" type="slidenum">
              <a:rPr lang="en-ZA" smtClean="0"/>
              <a:t>‹#›</a:t>
            </a:fld>
            <a:endParaRPr lang="en-ZA"/>
          </a:p>
        </p:txBody>
      </p:sp>
    </p:spTree>
    <p:extLst>
      <p:ext uri="{BB962C8B-B14F-4D97-AF65-F5344CB8AC3E}">
        <p14:creationId xmlns:p14="http://schemas.microsoft.com/office/powerpoint/2010/main" val="46474651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283B2E7-7F30-4562-A0FB-DD4C73BE2573}" type="datetimeFigureOut">
              <a:rPr lang="en-ZA" smtClean="0"/>
              <a:t>2022/02/27</a:t>
            </a:fld>
            <a:endParaRPr lang="en-ZA"/>
          </a:p>
        </p:txBody>
      </p:sp>
      <p:sp>
        <p:nvSpPr>
          <p:cNvPr id="5" name="Footer Placeholder 4"/>
          <p:cNvSpPr>
            <a:spLocks noGrp="1"/>
          </p:cNvSpPr>
          <p:nvPr>
            <p:ph type="ftr" sz="quarter" idx="11"/>
          </p:nvPr>
        </p:nvSpPr>
        <p:spPr/>
        <p:txBody>
          <a:bodyPr/>
          <a:lstStyle/>
          <a:p>
            <a:endParaRPr lang="en-ZA"/>
          </a:p>
        </p:txBody>
      </p:sp>
      <p:sp>
        <p:nvSpPr>
          <p:cNvPr id="6" name="Slide Number Placeholder 5"/>
          <p:cNvSpPr>
            <a:spLocks noGrp="1"/>
          </p:cNvSpPr>
          <p:nvPr>
            <p:ph type="sldNum" sz="quarter" idx="12"/>
          </p:nvPr>
        </p:nvSpPr>
        <p:spPr/>
        <p:txBody>
          <a:bodyPr/>
          <a:lstStyle/>
          <a:p>
            <a:fld id="{B5EF069B-9CFB-4B03-A6B8-F6D1BEC30AC0}" type="slidenum">
              <a:rPr lang="en-ZA" smtClean="0"/>
              <a:t>‹#›</a:t>
            </a:fld>
            <a:endParaRPr lang="en-ZA"/>
          </a:p>
        </p:txBody>
      </p:sp>
    </p:spTree>
    <p:extLst>
      <p:ext uri="{BB962C8B-B14F-4D97-AF65-F5344CB8AC3E}">
        <p14:creationId xmlns:p14="http://schemas.microsoft.com/office/powerpoint/2010/main" val="324574057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283B2E7-7F30-4562-A0FB-DD4C73BE2573}" type="datetimeFigureOut">
              <a:rPr lang="en-ZA" smtClean="0"/>
              <a:t>2022/02/27</a:t>
            </a:fld>
            <a:endParaRPr lang="en-ZA"/>
          </a:p>
        </p:txBody>
      </p:sp>
      <p:sp>
        <p:nvSpPr>
          <p:cNvPr id="5" name="Footer Placeholder 4"/>
          <p:cNvSpPr>
            <a:spLocks noGrp="1"/>
          </p:cNvSpPr>
          <p:nvPr>
            <p:ph type="ftr" sz="quarter" idx="11"/>
          </p:nvPr>
        </p:nvSpPr>
        <p:spPr/>
        <p:txBody>
          <a:bodyPr/>
          <a:lstStyle/>
          <a:p>
            <a:endParaRPr lang="en-ZA"/>
          </a:p>
        </p:txBody>
      </p:sp>
      <p:sp>
        <p:nvSpPr>
          <p:cNvPr id="6" name="Slide Number Placeholder 5"/>
          <p:cNvSpPr>
            <a:spLocks noGrp="1"/>
          </p:cNvSpPr>
          <p:nvPr>
            <p:ph type="sldNum" sz="quarter" idx="12"/>
          </p:nvPr>
        </p:nvSpPr>
        <p:spPr/>
        <p:txBody>
          <a:bodyPr/>
          <a:lstStyle/>
          <a:p>
            <a:fld id="{B5EF069B-9CFB-4B03-A6B8-F6D1BEC30AC0}" type="slidenum">
              <a:rPr lang="en-ZA" smtClean="0"/>
              <a:t>‹#›</a:t>
            </a:fld>
            <a:endParaRPr lang="en-ZA"/>
          </a:p>
        </p:txBody>
      </p:sp>
    </p:spTree>
    <p:extLst>
      <p:ext uri="{BB962C8B-B14F-4D97-AF65-F5344CB8AC3E}">
        <p14:creationId xmlns:p14="http://schemas.microsoft.com/office/powerpoint/2010/main" val="143148741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283B2E7-7F30-4562-A0FB-DD4C73BE2573}" type="datetimeFigureOut">
              <a:rPr lang="en-ZA" smtClean="0"/>
              <a:t>2022/02/27</a:t>
            </a:fld>
            <a:endParaRPr lang="en-ZA"/>
          </a:p>
        </p:txBody>
      </p:sp>
      <p:sp>
        <p:nvSpPr>
          <p:cNvPr id="5" name="Footer Placeholder 4"/>
          <p:cNvSpPr>
            <a:spLocks noGrp="1"/>
          </p:cNvSpPr>
          <p:nvPr>
            <p:ph type="ftr" sz="quarter" idx="11"/>
          </p:nvPr>
        </p:nvSpPr>
        <p:spPr/>
        <p:txBody>
          <a:bodyPr/>
          <a:lstStyle/>
          <a:p>
            <a:endParaRPr lang="en-ZA"/>
          </a:p>
        </p:txBody>
      </p:sp>
      <p:sp>
        <p:nvSpPr>
          <p:cNvPr id="6" name="Slide Number Placeholder 5"/>
          <p:cNvSpPr>
            <a:spLocks noGrp="1"/>
          </p:cNvSpPr>
          <p:nvPr>
            <p:ph type="sldNum" sz="quarter" idx="12"/>
          </p:nvPr>
        </p:nvSpPr>
        <p:spPr/>
        <p:txBody>
          <a:bodyPr/>
          <a:lstStyle/>
          <a:p>
            <a:fld id="{B5EF069B-9CFB-4B03-A6B8-F6D1BEC30AC0}" type="slidenum">
              <a:rPr lang="en-ZA" smtClean="0"/>
              <a:t>‹#›</a:t>
            </a:fld>
            <a:endParaRPr lang="en-ZA"/>
          </a:p>
        </p:txBody>
      </p:sp>
    </p:spTree>
    <p:extLst>
      <p:ext uri="{BB962C8B-B14F-4D97-AF65-F5344CB8AC3E}">
        <p14:creationId xmlns:p14="http://schemas.microsoft.com/office/powerpoint/2010/main" val="378315464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283B2E7-7F30-4562-A0FB-DD4C73BE2573}" type="datetimeFigureOut">
              <a:rPr lang="en-ZA" smtClean="0"/>
              <a:t>2022/02/27</a:t>
            </a:fld>
            <a:endParaRPr lang="en-ZA"/>
          </a:p>
        </p:txBody>
      </p:sp>
      <p:sp>
        <p:nvSpPr>
          <p:cNvPr id="5" name="Footer Placeholder 4"/>
          <p:cNvSpPr>
            <a:spLocks noGrp="1"/>
          </p:cNvSpPr>
          <p:nvPr>
            <p:ph type="ftr" sz="quarter" idx="11"/>
          </p:nvPr>
        </p:nvSpPr>
        <p:spPr/>
        <p:txBody>
          <a:bodyPr/>
          <a:lstStyle/>
          <a:p>
            <a:endParaRPr lang="en-ZA"/>
          </a:p>
        </p:txBody>
      </p:sp>
      <p:sp>
        <p:nvSpPr>
          <p:cNvPr id="6" name="Slide Number Placeholder 5"/>
          <p:cNvSpPr>
            <a:spLocks noGrp="1"/>
          </p:cNvSpPr>
          <p:nvPr>
            <p:ph type="sldNum" sz="quarter" idx="12"/>
          </p:nvPr>
        </p:nvSpPr>
        <p:spPr/>
        <p:txBody>
          <a:bodyPr/>
          <a:lstStyle/>
          <a:p>
            <a:fld id="{B5EF069B-9CFB-4B03-A6B8-F6D1BEC30AC0}" type="slidenum">
              <a:rPr lang="en-ZA" smtClean="0"/>
              <a:t>‹#›</a:t>
            </a:fld>
            <a:endParaRPr lang="en-ZA"/>
          </a:p>
        </p:txBody>
      </p:sp>
    </p:spTree>
    <p:extLst>
      <p:ext uri="{BB962C8B-B14F-4D97-AF65-F5344CB8AC3E}">
        <p14:creationId xmlns:p14="http://schemas.microsoft.com/office/powerpoint/2010/main" val="116859864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5283B2E7-7F30-4562-A0FB-DD4C73BE2573}" type="datetimeFigureOut">
              <a:rPr lang="en-ZA" smtClean="0"/>
              <a:t>2022/02/27</a:t>
            </a:fld>
            <a:endParaRPr lang="en-ZA"/>
          </a:p>
        </p:txBody>
      </p:sp>
      <p:sp>
        <p:nvSpPr>
          <p:cNvPr id="6" name="Footer Placeholder 5"/>
          <p:cNvSpPr>
            <a:spLocks noGrp="1"/>
          </p:cNvSpPr>
          <p:nvPr>
            <p:ph type="ftr" sz="quarter" idx="11"/>
          </p:nvPr>
        </p:nvSpPr>
        <p:spPr/>
        <p:txBody>
          <a:bodyPr/>
          <a:lstStyle/>
          <a:p>
            <a:endParaRPr lang="en-ZA"/>
          </a:p>
        </p:txBody>
      </p:sp>
      <p:sp>
        <p:nvSpPr>
          <p:cNvPr id="7" name="Slide Number Placeholder 6"/>
          <p:cNvSpPr>
            <a:spLocks noGrp="1"/>
          </p:cNvSpPr>
          <p:nvPr>
            <p:ph type="sldNum" sz="quarter" idx="12"/>
          </p:nvPr>
        </p:nvSpPr>
        <p:spPr/>
        <p:txBody>
          <a:bodyPr/>
          <a:lstStyle/>
          <a:p>
            <a:fld id="{B5EF069B-9CFB-4B03-A6B8-F6D1BEC30AC0}" type="slidenum">
              <a:rPr lang="en-ZA" smtClean="0"/>
              <a:t>‹#›</a:t>
            </a:fld>
            <a:endParaRPr lang="en-ZA"/>
          </a:p>
        </p:txBody>
      </p:sp>
    </p:spTree>
    <p:extLst>
      <p:ext uri="{BB962C8B-B14F-4D97-AF65-F5344CB8AC3E}">
        <p14:creationId xmlns:p14="http://schemas.microsoft.com/office/powerpoint/2010/main" val="256156290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5283B2E7-7F30-4562-A0FB-DD4C73BE2573}" type="datetimeFigureOut">
              <a:rPr lang="en-ZA" smtClean="0"/>
              <a:t>2022/02/27</a:t>
            </a:fld>
            <a:endParaRPr lang="en-ZA"/>
          </a:p>
        </p:txBody>
      </p:sp>
      <p:sp>
        <p:nvSpPr>
          <p:cNvPr id="8" name="Footer Placeholder 7"/>
          <p:cNvSpPr>
            <a:spLocks noGrp="1"/>
          </p:cNvSpPr>
          <p:nvPr>
            <p:ph type="ftr" sz="quarter" idx="11"/>
          </p:nvPr>
        </p:nvSpPr>
        <p:spPr/>
        <p:txBody>
          <a:bodyPr/>
          <a:lstStyle/>
          <a:p>
            <a:endParaRPr lang="en-ZA"/>
          </a:p>
        </p:txBody>
      </p:sp>
      <p:sp>
        <p:nvSpPr>
          <p:cNvPr id="9" name="Slide Number Placeholder 8"/>
          <p:cNvSpPr>
            <a:spLocks noGrp="1"/>
          </p:cNvSpPr>
          <p:nvPr>
            <p:ph type="sldNum" sz="quarter" idx="12"/>
          </p:nvPr>
        </p:nvSpPr>
        <p:spPr/>
        <p:txBody>
          <a:bodyPr/>
          <a:lstStyle/>
          <a:p>
            <a:fld id="{B5EF069B-9CFB-4B03-A6B8-F6D1BEC30AC0}" type="slidenum">
              <a:rPr lang="en-ZA" smtClean="0"/>
              <a:t>‹#›</a:t>
            </a:fld>
            <a:endParaRPr lang="en-ZA"/>
          </a:p>
        </p:txBody>
      </p:sp>
    </p:spTree>
    <p:extLst>
      <p:ext uri="{BB962C8B-B14F-4D97-AF65-F5344CB8AC3E}">
        <p14:creationId xmlns:p14="http://schemas.microsoft.com/office/powerpoint/2010/main" val="306000116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5283B2E7-7F30-4562-A0FB-DD4C73BE2573}" type="datetimeFigureOut">
              <a:rPr lang="en-ZA" smtClean="0"/>
              <a:t>2022/02/27</a:t>
            </a:fld>
            <a:endParaRPr lang="en-ZA"/>
          </a:p>
        </p:txBody>
      </p:sp>
      <p:sp>
        <p:nvSpPr>
          <p:cNvPr id="4" name="Footer Placeholder 3"/>
          <p:cNvSpPr>
            <a:spLocks noGrp="1"/>
          </p:cNvSpPr>
          <p:nvPr>
            <p:ph type="ftr" sz="quarter" idx="11"/>
          </p:nvPr>
        </p:nvSpPr>
        <p:spPr/>
        <p:txBody>
          <a:bodyPr/>
          <a:lstStyle/>
          <a:p>
            <a:endParaRPr lang="en-ZA"/>
          </a:p>
        </p:txBody>
      </p:sp>
      <p:sp>
        <p:nvSpPr>
          <p:cNvPr id="5" name="Slide Number Placeholder 4"/>
          <p:cNvSpPr>
            <a:spLocks noGrp="1"/>
          </p:cNvSpPr>
          <p:nvPr>
            <p:ph type="sldNum" sz="quarter" idx="12"/>
          </p:nvPr>
        </p:nvSpPr>
        <p:spPr/>
        <p:txBody>
          <a:bodyPr/>
          <a:lstStyle/>
          <a:p>
            <a:fld id="{B5EF069B-9CFB-4B03-A6B8-F6D1BEC30AC0}" type="slidenum">
              <a:rPr lang="en-ZA" smtClean="0"/>
              <a:t>‹#›</a:t>
            </a:fld>
            <a:endParaRPr lang="en-ZA"/>
          </a:p>
        </p:txBody>
      </p:sp>
    </p:spTree>
    <p:extLst>
      <p:ext uri="{BB962C8B-B14F-4D97-AF65-F5344CB8AC3E}">
        <p14:creationId xmlns:p14="http://schemas.microsoft.com/office/powerpoint/2010/main" val="397647044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283B2E7-7F30-4562-A0FB-DD4C73BE2573}" type="datetimeFigureOut">
              <a:rPr lang="en-ZA" smtClean="0"/>
              <a:t>2022/02/27</a:t>
            </a:fld>
            <a:endParaRPr lang="en-ZA"/>
          </a:p>
        </p:txBody>
      </p:sp>
      <p:sp>
        <p:nvSpPr>
          <p:cNvPr id="3" name="Footer Placeholder 2"/>
          <p:cNvSpPr>
            <a:spLocks noGrp="1"/>
          </p:cNvSpPr>
          <p:nvPr>
            <p:ph type="ftr" sz="quarter" idx="11"/>
          </p:nvPr>
        </p:nvSpPr>
        <p:spPr/>
        <p:txBody>
          <a:bodyPr/>
          <a:lstStyle/>
          <a:p>
            <a:endParaRPr lang="en-ZA"/>
          </a:p>
        </p:txBody>
      </p:sp>
      <p:sp>
        <p:nvSpPr>
          <p:cNvPr id="4" name="Slide Number Placeholder 3"/>
          <p:cNvSpPr>
            <a:spLocks noGrp="1"/>
          </p:cNvSpPr>
          <p:nvPr>
            <p:ph type="sldNum" sz="quarter" idx="12"/>
          </p:nvPr>
        </p:nvSpPr>
        <p:spPr/>
        <p:txBody>
          <a:bodyPr/>
          <a:lstStyle/>
          <a:p>
            <a:fld id="{B5EF069B-9CFB-4B03-A6B8-F6D1BEC30AC0}" type="slidenum">
              <a:rPr lang="en-ZA" smtClean="0"/>
              <a:t>‹#›</a:t>
            </a:fld>
            <a:endParaRPr lang="en-ZA"/>
          </a:p>
        </p:txBody>
      </p:sp>
    </p:spTree>
    <p:extLst>
      <p:ext uri="{BB962C8B-B14F-4D97-AF65-F5344CB8AC3E}">
        <p14:creationId xmlns:p14="http://schemas.microsoft.com/office/powerpoint/2010/main" val="71322079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a:t>Click to edit Master title style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283B2E7-7F30-4562-A0FB-DD4C73BE2573}" type="datetimeFigureOut">
              <a:rPr lang="en-ZA" smtClean="0"/>
              <a:t>2022/02/27</a:t>
            </a:fld>
            <a:endParaRPr lang="en-ZA"/>
          </a:p>
        </p:txBody>
      </p:sp>
      <p:sp>
        <p:nvSpPr>
          <p:cNvPr id="6" name="Footer Placeholder 5"/>
          <p:cNvSpPr>
            <a:spLocks noGrp="1"/>
          </p:cNvSpPr>
          <p:nvPr>
            <p:ph type="ftr" sz="quarter" idx="11"/>
          </p:nvPr>
        </p:nvSpPr>
        <p:spPr/>
        <p:txBody>
          <a:bodyPr/>
          <a:lstStyle/>
          <a:p>
            <a:endParaRPr lang="en-ZA"/>
          </a:p>
        </p:txBody>
      </p:sp>
      <p:sp>
        <p:nvSpPr>
          <p:cNvPr id="7" name="Slide Number Placeholder 6"/>
          <p:cNvSpPr>
            <a:spLocks noGrp="1"/>
          </p:cNvSpPr>
          <p:nvPr>
            <p:ph type="sldNum" sz="quarter" idx="12"/>
          </p:nvPr>
        </p:nvSpPr>
        <p:spPr/>
        <p:txBody>
          <a:bodyPr/>
          <a:lstStyle/>
          <a:p>
            <a:fld id="{B5EF069B-9CFB-4B03-A6B8-F6D1BEC30AC0}" type="slidenum">
              <a:rPr lang="en-ZA" smtClean="0"/>
              <a:t>‹#›</a:t>
            </a:fld>
            <a:endParaRPr lang="en-ZA"/>
          </a:p>
        </p:txBody>
      </p:sp>
    </p:spTree>
    <p:extLst>
      <p:ext uri="{BB962C8B-B14F-4D97-AF65-F5344CB8AC3E}">
        <p14:creationId xmlns:p14="http://schemas.microsoft.com/office/powerpoint/2010/main" val="329379968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283B2E7-7F30-4562-A0FB-DD4C73BE2573}" type="datetimeFigureOut">
              <a:rPr lang="en-ZA" smtClean="0"/>
              <a:t>2022/02/27</a:t>
            </a:fld>
            <a:endParaRPr lang="en-ZA"/>
          </a:p>
        </p:txBody>
      </p:sp>
      <p:sp>
        <p:nvSpPr>
          <p:cNvPr id="6" name="Footer Placeholder 5"/>
          <p:cNvSpPr>
            <a:spLocks noGrp="1"/>
          </p:cNvSpPr>
          <p:nvPr>
            <p:ph type="ftr" sz="quarter" idx="11"/>
          </p:nvPr>
        </p:nvSpPr>
        <p:spPr/>
        <p:txBody>
          <a:bodyPr/>
          <a:lstStyle/>
          <a:p>
            <a:endParaRPr lang="en-ZA"/>
          </a:p>
        </p:txBody>
      </p:sp>
      <p:sp>
        <p:nvSpPr>
          <p:cNvPr id="7" name="Slide Number Placeholder 6"/>
          <p:cNvSpPr>
            <a:spLocks noGrp="1"/>
          </p:cNvSpPr>
          <p:nvPr>
            <p:ph type="sldNum" sz="quarter" idx="12"/>
          </p:nvPr>
        </p:nvSpPr>
        <p:spPr/>
        <p:txBody>
          <a:bodyPr/>
          <a:lstStyle/>
          <a:p>
            <a:fld id="{B5EF069B-9CFB-4B03-A6B8-F6D1BEC30AC0}" type="slidenum">
              <a:rPr lang="en-ZA" smtClean="0"/>
              <a:t>‹#›</a:t>
            </a:fld>
            <a:endParaRPr lang="en-ZA"/>
          </a:p>
        </p:txBody>
      </p:sp>
    </p:spTree>
    <p:extLst>
      <p:ext uri="{BB962C8B-B14F-4D97-AF65-F5344CB8AC3E}">
        <p14:creationId xmlns:p14="http://schemas.microsoft.com/office/powerpoint/2010/main" val="331741202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5283B2E7-7F30-4562-A0FB-DD4C73BE2573}" type="datetimeFigureOut">
              <a:rPr lang="en-ZA" smtClean="0"/>
              <a:t>2022/02/27</a:t>
            </a:fld>
            <a:endParaRPr lang="en-ZA"/>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ZA"/>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B5EF069B-9CFB-4B03-A6B8-F6D1BEC30AC0}" type="slidenum">
              <a:rPr lang="en-ZA" smtClean="0"/>
              <a:t>‹#›</a:t>
            </a:fld>
            <a:endParaRPr lang="en-ZA"/>
          </a:p>
        </p:txBody>
      </p:sp>
    </p:spTree>
    <p:extLst>
      <p:ext uri="{BB962C8B-B14F-4D97-AF65-F5344CB8AC3E}">
        <p14:creationId xmlns:p14="http://schemas.microsoft.com/office/powerpoint/2010/main" val="106962794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microsoft.com/office/2007/relationships/media" Target="../media/media2.m4a"/><Relationship Id="rId7" Type="http://schemas.openxmlformats.org/officeDocument/2006/relationships/image" Target="../media/image2.png"/><Relationship Id="rId2" Type="http://schemas.openxmlformats.org/officeDocument/2006/relationships/audio" Target="../media/media1.m4a"/><Relationship Id="rId1" Type="http://schemas.microsoft.com/office/2007/relationships/media" Target="../media/media1.m4a"/><Relationship Id="rId6" Type="http://schemas.openxmlformats.org/officeDocument/2006/relationships/notesSlide" Target="../notesSlides/notesSlide3.xml"/><Relationship Id="rId5" Type="http://schemas.openxmlformats.org/officeDocument/2006/relationships/slideLayout" Target="../slideLayouts/slideLayout2.xml"/><Relationship Id="rId4" Type="http://schemas.openxmlformats.org/officeDocument/2006/relationships/audio" Target="../media/media2.m4a"/></Relationships>
</file>

<file path=ppt/slides/_rels/slide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3615CB-18FC-450B-8B8F-EB0C0E5572E1}"/>
              </a:ext>
            </a:extLst>
          </p:cNvPr>
          <p:cNvSpPr>
            <a:spLocks noGrp="1"/>
          </p:cNvSpPr>
          <p:nvPr>
            <p:ph type="ctrTitle"/>
          </p:nvPr>
        </p:nvSpPr>
        <p:spPr>
          <a:xfrm>
            <a:off x="4863951" y="1572125"/>
            <a:ext cx="4410051" cy="2475635"/>
          </a:xfrm>
        </p:spPr>
        <p:txBody>
          <a:bodyPr vert="horz" lIns="91440" tIns="45720" rIns="91440" bIns="45720" rtlCol="0">
            <a:normAutofit fontScale="90000"/>
          </a:bodyPr>
          <a:lstStyle/>
          <a:p>
            <a:pPr>
              <a:lnSpc>
                <a:spcPct val="90000"/>
              </a:lnSpc>
            </a:pPr>
            <a:r>
              <a:rPr lang="en-US" sz="4600" b="1" dirty="0"/>
              <a:t>LCS 311 </a:t>
            </a:r>
            <a:br>
              <a:rPr lang="en-US" sz="4600" b="1" dirty="0"/>
            </a:br>
            <a:r>
              <a:rPr lang="en-US" sz="4600" b="1" dirty="0"/>
              <a:t>Multilingualism</a:t>
            </a:r>
            <a:br>
              <a:rPr lang="en-US" sz="4600" b="1" dirty="0"/>
            </a:br>
            <a:r>
              <a:rPr lang="en-US" sz="4600" b="1" dirty="0"/>
              <a:t>in Society </a:t>
            </a:r>
            <a:br>
              <a:rPr lang="en-US" sz="4600" b="1" dirty="0"/>
            </a:br>
            <a:r>
              <a:rPr lang="en-US" sz="4600" b="1" dirty="0"/>
              <a:t>and Education </a:t>
            </a:r>
            <a:endParaRPr lang="en-US" sz="4600" b="1" kern="1200" dirty="0">
              <a:latin typeface="+mj-lt"/>
              <a:ea typeface="+mj-ea"/>
              <a:cs typeface="+mj-cs"/>
            </a:endParaRPr>
          </a:p>
        </p:txBody>
      </p:sp>
      <p:sp>
        <p:nvSpPr>
          <p:cNvPr id="3" name="Subtitle 2">
            <a:extLst>
              <a:ext uri="{FF2B5EF4-FFF2-40B4-BE49-F238E27FC236}">
                <a16:creationId xmlns:a16="http://schemas.microsoft.com/office/drawing/2014/main" id="{C9362BF2-37C7-4E69-958D-9275F447FD00}"/>
              </a:ext>
            </a:extLst>
          </p:cNvPr>
          <p:cNvSpPr>
            <a:spLocks noGrp="1"/>
          </p:cNvSpPr>
          <p:nvPr>
            <p:ph type="subTitle" idx="1"/>
          </p:nvPr>
        </p:nvSpPr>
        <p:spPr>
          <a:xfrm>
            <a:off x="4635314" y="4824207"/>
            <a:ext cx="4911338" cy="1552894"/>
          </a:xfrm>
        </p:spPr>
        <p:txBody>
          <a:bodyPr vert="horz" lIns="91440" tIns="45720" rIns="91440" bIns="45720" rtlCol="0">
            <a:normAutofit fontScale="85000" lnSpcReduction="20000"/>
          </a:bodyPr>
          <a:lstStyle/>
          <a:p>
            <a:pPr marL="1973580" indent="-1973580" algn="ctr">
              <a:defRPr/>
            </a:pPr>
            <a:r>
              <a:rPr lang="en-US" b="1" dirty="0">
                <a:solidFill>
                  <a:schemeClr val="tx1"/>
                </a:solidFill>
              </a:rPr>
              <a:t>Lecture 3:</a:t>
            </a:r>
          </a:p>
          <a:p>
            <a:pPr marL="1973580" indent="-1973580" algn="ctr">
              <a:defRPr/>
            </a:pPr>
            <a:r>
              <a:rPr lang="en-US" b="1" dirty="0">
                <a:solidFill>
                  <a:schemeClr val="tx1"/>
                </a:solidFill>
              </a:rPr>
              <a:t> Responses of different historical eras to</a:t>
            </a:r>
          </a:p>
          <a:p>
            <a:pPr marL="1973580" indent="-1973580" algn="ctr">
              <a:defRPr/>
            </a:pPr>
            <a:r>
              <a:rPr lang="en-US" b="1" dirty="0">
                <a:solidFill>
                  <a:schemeClr val="tx1"/>
                </a:solidFill>
              </a:rPr>
              <a:t> multilingualism</a:t>
            </a:r>
          </a:p>
          <a:p>
            <a:pPr marL="1973580" indent="-1973580" algn="ctr">
              <a:defRPr/>
            </a:pPr>
            <a:endParaRPr lang="en-US" b="1" dirty="0">
              <a:solidFill>
                <a:schemeClr val="tx1"/>
              </a:solidFill>
            </a:endParaRPr>
          </a:p>
          <a:p>
            <a:pPr marL="1973580" indent="-1973580" algn="ctr">
              <a:defRPr/>
            </a:pPr>
            <a:r>
              <a:rPr lang="en-US" b="1" dirty="0">
                <a:solidFill>
                  <a:schemeClr val="tx1"/>
                </a:solidFill>
              </a:rPr>
              <a:t>[Course reader: pp12-14]</a:t>
            </a:r>
          </a:p>
        </p:txBody>
      </p:sp>
      <p:pic>
        <p:nvPicPr>
          <p:cNvPr id="4" name="Picture 4" descr="How Do You Say Thank You In All South African Languages | aulad.org">
            <a:extLst>
              <a:ext uri="{FF2B5EF4-FFF2-40B4-BE49-F238E27FC236}">
                <a16:creationId xmlns:a16="http://schemas.microsoft.com/office/drawing/2014/main" id="{C15AB177-4956-4DCB-98F3-11AE959D403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7692" y="1572125"/>
            <a:ext cx="4186259" cy="35198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82668854"/>
      </p:ext>
    </p:extLst>
  </p:cSld>
  <p:clrMapOvr>
    <a:masterClrMapping/>
  </p:clrMapOvr>
  <mc:AlternateContent xmlns:mc="http://schemas.openxmlformats.org/markup-compatibility/2006" xmlns:p14="http://schemas.microsoft.com/office/powerpoint/2010/main">
    <mc:Choice Requires="p14">
      <p:transition spd="slow" p14:dur="2000" advTm="7387"/>
    </mc:Choice>
    <mc:Fallback xmlns="">
      <p:transition spd="slow" advTm="7387"/>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2000"/>
                                  </p:stCondLst>
                                  <p:iterate type="lt">
                                    <p:tmPct val="10000"/>
                                  </p:iterate>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400"/>
                                        <p:tgtEl>
                                          <p:spTgt spid="3">
                                            <p:txEl>
                                              <p:pRg st="0" end="0"/>
                                            </p:txEl>
                                          </p:spTgt>
                                        </p:tgtEl>
                                      </p:cBhvr>
                                    </p:animEffect>
                                  </p:childTnLst>
                                </p:cTn>
                              </p:par>
                              <p:par>
                                <p:cTn id="8" presetID="10" presetClass="entr" presetSubtype="0" fill="hold" grpId="0" nodeType="withEffect">
                                  <p:stCondLst>
                                    <p:cond delay="2000"/>
                                  </p:stCondLst>
                                  <p:iterate type="lt">
                                    <p:tmPct val="10000"/>
                                  </p:iterate>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400"/>
                                        <p:tgtEl>
                                          <p:spTgt spid="3">
                                            <p:txEl>
                                              <p:pRg st="1" end="1"/>
                                            </p:txEl>
                                          </p:spTgt>
                                        </p:tgtEl>
                                      </p:cBhvr>
                                    </p:animEffect>
                                  </p:childTnLst>
                                </p:cTn>
                              </p:par>
                              <p:par>
                                <p:cTn id="11" presetID="10" presetClass="entr" presetSubtype="0" fill="hold" grpId="0" nodeType="withEffect">
                                  <p:stCondLst>
                                    <p:cond delay="2000"/>
                                  </p:stCondLst>
                                  <p:iterate type="lt">
                                    <p:tmPct val="10000"/>
                                  </p:iterate>
                                  <p:childTnLst>
                                    <p:set>
                                      <p:cBhvr>
                                        <p:cTn id="12" dur="1" fill="hold">
                                          <p:stCondLst>
                                            <p:cond delay="0"/>
                                          </p:stCondLst>
                                        </p:cTn>
                                        <p:tgtEl>
                                          <p:spTgt spid="3">
                                            <p:txEl>
                                              <p:pRg st="2" end="2"/>
                                            </p:txEl>
                                          </p:spTgt>
                                        </p:tgtEl>
                                        <p:attrNameLst>
                                          <p:attrName>style.visibility</p:attrName>
                                        </p:attrNameLst>
                                      </p:cBhvr>
                                      <p:to>
                                        <p:strVal val="visible"/>
                                      </p:to>
                                    </p:set>
                                    <p:animEffect transition="in" filter="fade">
                                      <p:cBhvr>
                                        <p:cTn id="13" dur="400"/>
                                        <p:tgtEl>
                                          <p:spTgt spid="3">
                                            <p:txEl>
                                              <p:pRg st="2" end="2"/>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2000"/>
                                  </p:stCondLst>
                                  <p:iterate type="lt">
                                    <p:tmPct val="10000"/>
                                  </p:iterate>
                                  <p:childTnLst>
                                    <p:set>
                                      <p:cBhvr>
                                        <p:cTn id="17" dur="1" fill="hold">
                                          <p:stCondLst>
                                            <p:cond delay="0"/>
                                          </p:stCondLst>
                                        </p:cTn>
                                        <p:tgtEl>
                                          <p:spTgt spid="3">
                                            <p:txEl>
                                              <p:pRg st="4" end="4"/>
                                            </p:txEl>
                                          </p:spTgt>
                                        </p:tgtEl>
                                        <p:attrNameLst>
                                          <p:attrName>style.visibility</p:attrName>
                                        </p:attrNameLst>
                                      </p:cBhvr>
                                      <p:to>
                                        <p:strVal val="visible"/>
                                      </p:to>
                                    </p:set>
                                    <p:animEffect transition="in" filter="fade">
                                      <p:cBhvr>
                                        <p:cTn id="18" dur="400"/>
                                        <p:tgtEl>
                                          <p:spTgt spid="3">
                                            <p:txEl>
                                              <p:pRg st="4" end="4"/>
                                            </p:txEl>
                                          </p:spTgt>
                                        </p:tgtEl>
                                      </p:cBhvr>
                                    </p:animEffect>
                                  </p:childTnLst>
                                </p:cTn>
                              </p:par>
                              <p:par>
                                <p:cTn id="19" presetID="10" presetClass="entr" presetSubtype="0" fill="hold" grpId="0" nodeType="withEffect">
                                  <p:stCondLst>
                                    <p:cond delay="1000"/>
                                  </p:stCondLst>
                                  <p:iterate type="lt">
                                    <p:tmPct val="10000"/>
                                  </p:iterate>
                                  <p:childTnLst>
                                    <p:set>
                                      <p:cBhvr>
                                        <p:cTn id="20" dur="1" fill="hold">
                                          <p:stCondLst>
                                            <p:cond delay="0"/>
                                          </p:stCondLst>
                                        </p:cTn>
                                        <p:tgtEl>
                                          <p:spTgt spid="2"/>
                                        </p:tgtEl>
                                        <p:attrNameLst>
                                          <p:attrName>style.visibility</p:attrName>
                                        </p:attrNameLst>
                                      </p:cBhvr>
                                      <p:to>
                                        <p:strVal val="visible"/>
                                      </p:to>
                                    </p:set>
                                    <p:animEffect transition="in" filter="fade">
                                      <p:cBhvr>
                                        <p:cTn id="21" dur="4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3D0131-DEC5-4F71-BCED-92046B959B55}"/>
              </a:ext>
            </a:extLst>
          </p:cNvPr>
          <p:cNvSpPr>
            <a:spLocks noGrp="1"/>
          </p:cNvSpPr>
          <p:nvPr>
            <p:ph type="title"/>
          </p:nvPr>
        </p:nvSpPr>
        <p:spPr>
          <a:xfrm>
            <a:off x="677334" y="609600"/>
            <a:ext cx="8596668" cy="955729"/>
          </a:xfrm>
        </p:spPr>
        <p:txBody>
          <a:bodyPr/>
          <a:lstStyle/>
          <a:p>
            <a:r>
              <a:rPr lang="en-ZA" dirty="0"/>
              <a:t>Summary</a:t>
            </a:r>
          </a:p>
        </p:txBody>
      </p:sp>
      <p:sp>
        <p:nvSpPr>
          <p:cNvPr id="3" name="Content Placeholder 2">
            <a:extLst>
              <a:ext uri="{FF2B5EF4-FFF2-40B4-BE49-F238E27FC236}">
                <a16:creationId xmlns:a16="http://schemas.microsoft.com/office/drawing/2014/main" id="{8480CFD6-6054-473D-801F-E881C33A2FAC}"/>
              </a:ext>
            </a:extLst>
          </p:cNvPr>
          <p:cNvSpPr>
            <a:spLocks noGrp="1"/>
          </p:cNvSpPr>
          <p:nvPr>
            <p:ph idx="1"/>
          </p:nvPr>
        </p:nvSpPr>
        <p:spPr>
          <a:xfrm>
            <a:off x="677333" y="1286359"/>
            <a:ext cx="9102097" cy="5176434"/>
          </a:xfrm>
        </p:spPr>
        <p:txBody>
          <a:bodyPr/>
          <a:lstStyle/>
          <a:p>
            <a:r>
              <a:rPr lang="en-US" altLang="en-US" sz="2800" dirty="0"/>
              <a:t>You should now be able to demonstrate an understanding of how language or multilingualism is/was viewed (e.g. in terms of study, function, use) in each of the historical periods discussed.</a:t>
            </a:r>
          </a:p>
          <a:p>
            <a:endParaRPr lang="en-US" altLang="en-US" sz="200" dirty="0"/>
          </a:p>
          <a:p>
            <a:endParaRPr lang="en-US" altLang="en-US" sz="200" dirty="0"/>
          </a:p>
          <a:p>
            <a:endParaRPr lang="en-US" altLang="en-US" sz="200" dirty="0"/>
          </a:p>
          <a:p>
            <a:endParaRPr lang="en-US" altLang="en-US" sz="200" dirty="0"/>
          </a:p>
          <a:p>
            <a:r>
              <a:rPr lang="en-US" altLang="en-US" sz="2800" dirty="0"/>
              <a:t>You should be able to answer questions such as the following:</a:t>
            </a:r>
          </a:p>
          <a:p>
            <a:pPr lvl="1"/>
            <a:r>
              <a:rPr lang="en-US" altLang="en-US" sz="2400" dirty="0"/>
              <a:t>Describe how language is/was studied, viewed, used by individuals or functions in society in the different historical periods under consideration.</a:t>
            </a:r>
          </a:p>
          <a:p>
            <a:endParaRPr lang="en-US" altLang="en-US" dirty="0"/>
          </a:p>
          <a:p>
            <a:endParaRPr lang="en-ZA" altLang="en-US" dirty="0"/>
          </a:p>
          <a:p>
            <a:endParaRPr lang="en-ZA" dirty="0"/>
          </a:p>
        </p:txBody>
      </p:sp>
    </p:spTree>
    <p:extLst>
      <p:ext uri="{BB962C8B-B14F-4D97-AF65-F5344CB8AC3E}">
        <p14:creationId xmlns:p14="http://schemas.microsoft.com/office/powerpoint/2010/main" val="236258316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74A6DE-F94B-444B-AE91-7F83AE3668F4}"/>
              </a:ext>
            </a:extLst>
          </p:cNvPr>
          <p:cNvSpPr>
            <a:spLocks noGrp="1"/>
          </p:cNvSpPr>
          <p:nvPr>
            <p:ph type="title"/>
          </p:nvPr>
        </p:nvSpPr>
        <p:spPr>
          <a:xfrm>
            <a:off x="677334" y="222142"/>
            <a:ext cx="8596668" cy="785247"/>
          </a:xfrm>
        </p:spPr>
        <p:txBody>
          <a:bodyPr/>
          <a:lstStyle/>
          <a:p>
            <a:r>
              <a:rPr lang="en-US" b="1" dirty="0">
                <a:solidFill>
                  <a:srgbClr val="FF0000"/>
                </a:solidFill>
              </a:rPr>
              <a:t>Reminders</a:t>
            </a:r>
            <a:endParaRPr lang="en-ZA" dirty="0"/>
          </a:p>
        </p:txBody>
      </p:sp>
      <p:sp>
        <p:nvSpPr>
          <p:cNvPr id="3" name="Content Placeholder 2">
            <a:extLst>
              <a:ext uri="{FF2B5EF4-FFF2-40B4-BE49-F238E27FC236}">
                <a16:creationId xmlns:a16="http://schemas.microsoft.com/office/drawing/2014/main" id="{78D66EEA-B543-4B50-B960-66C14CDC9F27}"/>
              </a:ext>
            </a:extLst>
          </p:cNvPr>
          <p:cNvSpPr>
            <a:spLocks noGrp="1"/>
          </p:cNvSpPr>
          <p:nvPr>
            <p:ph idx="1"/>
          </p:nvPr>
        </p:nvSpPr>
        <p:spPr>
          <a:xfrm>
            <a:off x="537849" y="1007389"/>
            <a:ext cx="8596668" cy="5377913"/>
          </a:xfrm>
        </p:spPr>
        <p:txBody>
          <a:bodyPr>
            <a:noAutofit/>
          </a:bodyPr>
          <a:lstStyle/>
          <a:p>
            <a:r>
              <a:rPr lang="en-US" sz="2400" b="1" dirty="0">
                <a:solidFill>
                  <a:srgbClr val="0000FF"/>
                </a:solidFill>
              </a:rPr>
              <a:t>Essay 1</a:t>
            </a:r>
            <a:r>
              <a:rPr lang="en-US" sz="2400" dirty="0"/>
              <a:t> assignment: instructions and an example essay were posted in the </a:t>
            </a:r>
            <a:r>
              <a:rPr lang="en-US" sz="2400" b="1" dirty="0"/>
              <a:t>Assignments</a:t>
            </a:r>
            <a:r>
              <a:rPr lang="en-US" sz="2400" dirty="0"/>
              <a:t> tool on </a:t>
            </a:r>
            <a:r>
              <a:rPr lang="en-US" sz="2400" dirty="0" err="1"/>
              <a:t>ikamva</a:t>
            </a:r>
            <a:r>
              <a:rPr lang="en-US" sz="2400" dirty="0"/>
              <a:t> (please do check if you have not done so yet). </a:t>
            </a:r>
          </a:p>
          <a:p>
            <a:pPr marL="0" indent="0">
              <a:buNone/>
            </a:pPr>
            <a:r>
              <a:rPr lang="en-US" sz="2400" b="1" dirty="0">
                <a:solidFill>
                  <a:srgbClr val="00B050"/>
                </a:solidFill>
              </a:rPr>
              <a:t>          Submission</a:t>
            </a:r>
            <a:r>
              <a:rPr lang="en-US" sz="2400" dirty="0"/>
              <a:t> date is </a:t>
            </a:r>
            <a:r>
              <a:rPr lang="en-US" sz="2400" b="1" dirty="0">
                <a:solidFill>
                  <a:srgbClr val="00B050"/>
                </a:solidFill>
              </a:rPr>
              <a:t>22 March 2022</a:t>
            </a:r>
            <a:endParaRPr lang="en-US" sz="2400" b="1" dirty="0">
              <a:solidFill>
                <a:srgbClr val="0000FF"/>
              </a:solidFill>
            </a:endParaRPr>
          </a:p>
          <a:p>
            <a:r>
              <a:rPr lang="en-US" sz="2400" b="1" dirty="0">
                <a:solidFill>
                  <a:srgbClr val="0000FF"/>
                </a:solidFill>
              </a:rPr>
              <a:t>Tuts</a:t>
            </a:r>
            <a:r>
              <a:rPr lang="en-US" sz="2400" dirty="0"/>
              <a:t> for 311 start: week of </a:t>
            </a:r>
            <a:r>
              <a:rPr lang="en-US" sz="2400" dirty="0">
                <a:solidFill>
                  <a:srgbClr val="0000FF"/>
                </a:solidFill>
              </a:rPr>
              <a:t>07 March</a:t>
            </a:r>
            <a:endParaRPr lang="en-US" sz="2400" dirty="0"/>
          </a:p>
          <a:p>
            <a:pPr marL="643255" indent="-643255">
              <a:buNone/>
            </a:pPr>
            <a:r>
              <a:rPr lang="en-US" sz="2400" dirty="0"/>
              <a:t>     (the task/questions will be posted on </a:t>
            </a:r>
            <a:r>
              <a:rPr lang="en-US" sz="2400" dirty="0" err="1"/>
              <a:t>ikamva</a:t>
            </a:r>
            <a:r>
              <a:rPr lang="en-US" sz="2400" dirty="0"/>
              <a:t> in the </a:t>
            </a:r>
            <a:r>
              <a:rPr lang="en-US" sz="2400" b="1" dirty="0"/>
              <a:t>Assignments</a:t>
            </a:r>
            <a:r>
              <a:rPr lang="en-US" sz="2400" dirty="0"/>
              <a:t> tool)</a:t>
            </a:r>
          </a:p>
          <a:p>
            <a:endParaRPr lang="en-US" sz="2400" b="1" dirty="0">
              <a:solidFill>
                <a:srgbClr val="0000FF"/>
              </a:solidFill>
            </a:endParaRPr>
          </a:p>
          <a:p>
            <a:r>
              <a:rPr lang="en-US" sz="2400" b="1" dirty="0">
                <a:solidFill>
                  <a:srgbClr val="0000FF"/>
                </a:solidFill>
              </a:rPr>
              <a:t>Tut Groups</a:t>
            </a:r>
            <a:r>
              <a:rPr lang="en-US" sz="2400" dirty="0"/>
              <a:t>: A tab will be created on Ikamva today where you need to sign up for a tutorial slot. Please look at the slots and choose only 1 for your bi-weekly tutorials.</a:t>
            </a:r>
            <a:endParaRPr lang="en-ZA" sz="2400" dirty="0"/>
          </a:p>
        </p:txBody>
      </p:sp>
      <p:pic>
        <p:nvPicPr>
          <p:cNvPr id="4" name="Recorded Sound">
            <a:hlinkClick r:id="" action="ppaction://media"/>
            <a:extLst>
              <a:ext uri="{FF2B5EF4-FFF2-40B4-BE49-F238E27FC236}">
                <a16:creationId xmlns:a16="http://schemas.microsoft.com/office/drawing/2014/main" id="{F61D8A5F-938E-454C-923A-6FFFA651DBB8}"/>
              </a:ext>
            </a:extLst>
          </p:cNvPr>
          <p:cNvPicPr>
            <a:picLocks noChangeAspect="1"/>
          </p:cNvPicPr>
          <p:nvPr>
            <a:audioFile r:link="rId2"/>
            <p:extLst>
              <p:ext uri="{DAA4B4D4-6D71-4841-9C94-3DE7FCFB9230}">
                <p14:media xmlns:p14="http://schemas.microsoft.com/office/powerpoint/2010/main" r:embed="rId1"/>
              </p:ext>
            </p:extLst>
          </p:nvPr>
        </p:nvPicPr>
        <p:blipFill>
          <a:blip r:embed="rId7"/>
          <a:stretch>
            <a:fillRect/>
          </a:stretch>
        </p:blipFill>
        <p:spPr>
          <a:xfrm>
            <a:off x="10905066" y="309965"/>
            <a:ext cx="609600" cy="609600"/>
          </a:xfrm>
          <a:prstGeom prst="rect">
            <a:avLst/>
          </a:prstGeom>
        </p:spPr>
      </p:pic>
      <p:pic>
        <p:nvPicPr>
          <p:cNvPr id="5" name="Recorded Sound">
            <a:hlinkClick r:id="" action="ppaction://media"/>
            <a:extLst>
              <a:ext uri="{FF2B5EF4-FFF2-40B4-BE49-F238E27FC236}">
                <a16:creationId xmlns:a16="http://schemas.microsoft.com/office/drawing/2014/main" id="{2132E4FD-9EA6-4EB2-8C46-0B7610E58DCC}"/>
              </a:ext>
            </a:extLst>
          </p:cNvPr>
          <p:cNvPicPr>
            <a:picLocks noChangeAspect="1"/>
          </p:cNvPicPr>
          <p:nvPr>
            <a:audioFile r:link="rId4"/>
            <p:extLst>
              <p:ext uri="{DAA4B4D4-6D71-4841-9C94-3DE7FCFB9230}">
                <p14:media xmlns:p14="http://schemas.microsoft.com/office/powerpoint/2010/main" r:embed="rId3"/>
              </p:ext>
            </p:extLst>
          </p:nvPr>
        </p:nvPicPr>
        <p:blipFill>
          <a:blip r:embed="rId7"/>
          <a:stretch>
            <a:fillRect/>
          </a:stretch>
        </p:blipFill>
        <p:spPr>
          <a:xfrm>
            <a:off x="10905066" y="5067300"/>
            <a:ext cx="609600" cy="609600"/>
          </a:xfrm>
          <a:prstGeom prst="rect">
            <a:avLst/>
          </a:prstGeom>
        </p:spPr>
      </p:pic>
    </p:spTree>
    <p:extLst>
      <p:ext uri="{BB962C8B-B14F-4D97-AF65-F5344CB8AC3E}">
        <p14:creationId xmlns:p14="http://schemas.microsoft.com/office/powerpoint/2010/main" val="3469769568"/>
      </p:ext>
    </p:extLst>
  </p:cSld>
  <p:clrMapOvr>
    <a:masterClrMapping/>
  </p:clrMapOvr>
  <mc:AlternateContent xmlns:mc="http://schemas.openxmlformats.org/markup-compatibility/2006" xmlns:p14="http://schemas.microsoft.com/office/powerpoint/2010/main">
    <mc:Choice Requires="p14">
      <p:transition spd="slow" p14:dur="2000" advTm="50211"/>
    </mc:Choice>
    <mc:Fallback xmlns="">
      <p:transition spd="slow" advTm="50211"/>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50211" fill="hold"/>
                                        <p:tgtEl>
                                          <p:spTgt spid="4"/>
                                        </p:tgtEl>
                                      </p:cBhvr>
                                    </p:cmd>
                                  </p:childTnLst>
                                </p:cTn>
                              </p:par>
                            </p:childTnLst>
                          </p:cTn>
                        </p:par>
                        <p:par>
                          <p:cTn id="7" fill="hold">
                            <p:stCondLst>
                              <p:cond delay="50211"/>
                            </p:stCondLst>
                            <p:childTnLst>
                              <p:par>
                                <p:cTn id="8" presetID="1" presetClass="mediacall" presetSubtype="0" fill="hold" nodeType="afterEffect">
                                  <p:stCondLst>
                                    <p:cond delay="0"/>
                                  </p:stCondLst>
                                  <p:childTnLst>
                                    <p:cmd type="call" cmd="playFrom(0.0)">
                                      <p:cBhvr>
                                        <p:cTn id="9" dur="38717"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10" fill="hold" display="0">
                  <p:stCondLst>
                    <p:cond delay="indefinite"/>
                  </p:stCondLst>
                  <p:endCondLst>
                    <p:cond evt="onStopAudio" delay="0">
                      <p:tgtEl>
                        <p:sldTgt/>
                      </p:tgtEl>
                    </p:cond>
                  </p:endCondLst>
                </p:cTn>
                <p:tgtEl>
                  <p:spTgt spid="4"/>
                </p:tgtEl>
              </p:cMediaNode>
            </p:audio>
            <p:audio>
              <p:cMediaNode vol="80000">
                <p:cTn id="11" fill="hold" display="0">
                  <p:stCondLst>
                    <p:cond delay="indefinite"/>
                  </p:stCondLst>
                  <p:endCondLst>
                    <p:cond evt="onStopAudio" delay="0">
                      <p:tgtEl>
                        <p:sldTgt/>
                      </p:tgtEl>
                    </p:cond>
                  </p:endCondLst>
                </p:cTn>
                <p:tgtEl>
                  <p:spTgt spid="5"/>
                </p:tgtEl>
              </p:cMediaNode>
            </p:audio>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1" name="Title 1">
            <a:extLst>
              <a:ext uri="{FF2B5EF4-FFF2-40B4-BE49-F238E27FC236}">
                <a16:creationId xmlns:a16="http://schemas.microsoft.com/office/drawing/2014/main" id="{9242EDC1-FC39-4314-A132-90C5AEFA6583}"/>
              </a:ext>
            </a:extLst>
          </p:cNvPr>
          <p:cNvSpPr>
            <a:spLocks noGrp="1" noChangeArrowheads="1"/>
          </p:cNvSpPr>
          <p:nvPr>
            <p:ph type="title"/>
          </p:nvPr>
        </p:nvSpPr>
        <p:spPr>
          <a:xfrm>
            <a:off x="-7348919" y="-4420251"/>
            <a:ext cx="19540919" cy="12746505"/>
          </a:xfrm>
        </p:spPr>
        <p:txBody>
          <a:bodyPr/>
          <a:lstStyle/>
          <a:p>
            <a:pPr algn="ctr"/>
            <a:endParaRPr lang="en-ZA" altLang="en-US" sz="4600" b="1" dirty="0">
              <a:solidFill>
                <a:srgbClr val="C00000"/>
              </a:solidFill>
              <a:latin typeface="Agency FB" panose="020B0503020202020204" pitchFamily="34" charset="0"/>
            </a:endParaRPr>
          </a:p>
        </p:txBody>
      </p:sp>
      <p:pic>
        <p:nvPicPr>
          <p:cNvPr id="2050" name="Picture 2" descr="Thank You - South Africa - Home | Facebook">
            <a:extLst>
              <a:ext uri="{FF2B5EF4-FFF2-40B4-BE49-F238E27FC236}">
                <a16:creationId xmlns:a16="http://schemas.microsoft.com/office/drawing/2014/main" id="{F3F6869A-A300-4BE3-96B9-39FA11FD5E2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8033" y="683692"/>
            <a:ext cx="5629632" cy="5126558"/>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98C007-F397-4064-94D5-18437840D79D}"/>
              </a:ext>
            </a:extLst>
          </p:cNvPr>
          <p:cNvSpPr>
            <a:spLocks noGrp="1"/>
          </p:cNvSpPr>
          <p:nvPr>
            <p:ph type="title"/>
          </p:nvPr>
        </p:nvSpPr>
        <p:spPr>
          <a:xfrm>
            <a:off x="677334" y="609600"/>
            <a:ext cx="8596668" cy="635876"/>
          </a:xfrm>
        </p:spPr>
        <p:txBody>
          <a:bodyPr>
            <a:normAutofit fontScale="90000"/>
          </a:bodyPr>
          <a:lstStyle/>
          <a:p>
            <a:r>
              <a:rPr lang="en-ZA" b="1" dirty="0"/>
              <a:t>Recap: Lecture 2</a:t>
            </a:r>
          </a:p>
        </p:txBody>
      </p:sp>
      <p:sp>
        <p:nvSpPr>
          <p:cNvPr id="3" name="Content Placeholder 2">
            <a:extLst>
              <a:ext uri="{FF2B5EF4-FFF2-40B4-BE49-F238E27FC236}">
                <a16:creationId xmlns:a16="http://schemas.microsoft.com/office/drawing/2014/main" id="{4D676ADE-DD73-4852-9430-E78FFF5A44DB}"/>
              </a:ext>
            </a:extLst>
          </p:cNvPr>
          <p:cNvSpPr>
            <a:spLocks noGrp="1"/>
          </p:cNvSpPr>
          <p:nvPr>
            <p:ph idx="1"/>
          </p:nvPr>
        </p:nvSpPr>
        <p:spPr>
          <a:xfrm>
            <a:off x="677334" y="1245476"/>
            <a:ext cx="8596668" cy="4795886"/>
          </a:xfrm>
        </p:spPr>
        <p:txBody>
          <a:bodyPr>
            <a:normAutofit/>
          </a:bodyPr>
          <a:lstStyle/>
          <a:p>
            <a:pPr marL="342900" marR="0" lvl="0" indent="-342900" algn="l" defTabSz="914400" rtl="0" eaLnBrk="1" fontAlgn="auto" latinLnBrk="0" hangingPunct="1">
              <a:lnSpc>
                <a:spcPct val="100000"/>
              </a:lnSpc>
              <a:spcBef>
                <a:spcPct val="20000"/>
              </a:spcBef>
              <a:spcAft>
                <a:spcPts val="0"/>
              </a:spcAft>
              <a:buClrTx/>
              <a:buSzTx/>
              <a:buFont typeface="Arial" panose="020B0604020202020204" pitchFamily="34" charset="0"/>
              <a:buChar char="•"/>
              <a:defRPr/>
            </a:pPr>
            <a:r>
              <a:rPr kumimoji="0" lang="en-US" altLang="en-ZA" sz="2800" b="0" i="0" u="none" strike="noStrike" kern="1200" cap="none" spc="0" normalizeH="0" baseline="0" noProof="0" dirty="0">
                <a:ln>
                  <a:noFill/>
                </a:ln>
                <a:solidFill>
                  <a:schemeClr val="tx1"/>
                </a:solidFill>
                <a:effectLst/>
                <a:uLnTx/>
                <a:uFillTx/>
                <a:latin typeface="+mn-lt"/>
                <a:ea typeface="+mn-ea"/>
                <a:cs typeface="+mn-cs"/>
              </a:rPr>
              <a:t>E</a:t>
            </a:r>
            <a:r>
              <a:rPr kumimoji="0" lang="en-ZA" sz="2800" b="0" i="0" u="none" strike="noStrike" kern="1200" cap="none" spc="0" normalizeH="0" baseline="0" noProof="0" dirty="0" err="1">
                <a:ln>
                  <a:noFill/>
                </a:ln>
                <a:solidFill>
                  <a:schemeClr val="tx1"/>
                </a:solidFill>
                <a:effectLst/>
                <a:uLnTx/>
                <a:uFillTx/>
                <a:latin typeface="+mn-lt"/>
                <a:ea typeface="+mn-ea"/>
                <a:cs typeface="+mn-cs"/>
              </a:rPr>
              <a:t>xamine</a:t>
            </a:r>
            <a:r>
              <a:rPr kumimoji="0" lang="en-US" altLang="en-ZA" sz="2800" b="0" i="0" u="none" strike="noStrike" kern="1200" cap="none" spc="0" normalizeH="0" baseline="0" noProof="0" dirty="0">
                <a:ln>
                  <a:noFill/>
                </a:ln>
                <a:solidFill>
                  <a:schemeClr val="tx1"/>
                </a:solidFill>
                <a:effectLst/>
                <a:uLnTx/>
                <a:uFillTx/>
                <a:latin typeface="+mn-lt"/>
                <a:ea typeface="+mn-ea"/>
                <a:cs typeface="+mn-cs"/>
              </a:rPr>
              <a:t>d</a:t>
            </a:r>
            <a:r>
              <a:rPr kumimoji="0" lang="en-ZA" sz="2800" b="0" i="0" u="none" strike="noStrike" kern="1200" cap="none" spc="0" normalizeH="0" baseline="0" noProof="0" dirty="0">
                <a:ln>
                  <a:noFill/>
                </a:ln>
                <a:solidFill>
                  <a:schemeClr val="tx1"/>
                </a:solidFill>
                <a:effectLst/>
                <a:uLnTx/>
                <a:uFillTx/>
                <a:latin typeface="+mn-lt"/>
                <a:ea typeface="+mn-ea"/>
                <a:cs typeface="+mn-cs"/>
              </a:rPr>
              <a:t> how changes in society </a:t>
            </a:r>
            <a:r>
              <a:rPr kumimoji="0" lang="en-US" altLang="en-ZA" sz="2000" b="0" i="0" u="none" strike="noStrike" kern="1200" cap="none" spc="0" normalizeH="0" baseline="0" noProof="0" dirty="0">
                <a:ln>
                  <a:noFill/>
                </a:ln>
                <a:solidFill>
                  <a:schemeClr val="tx1"/>
                </a:solidFill>
                <a:effectLst/>
                <a:uLnTx/>
                <a:uFillTx/>
                <a:latin typeface="+mn-lt"/>
                <a:ea typeface="+mn-ea"/>
                <a:cs typeface="+mn-cs"/>
              </a:rPr>
              <a:t>(such as linguistic and cultural super-diversity) </a:t>
            </a:r>
            <a:r>
              <a:rPr kumimoji="0" lang="en-ZA" sz="2800" b="0" i="0" u="none" strike="noStrike" kern="1200" cap="none" spc="0" normalizeH="0" baseline="0" noProof="0" dirty="0">
                <a:ln>
                  <a:noFill/>
                </a:ln>
                <a:solidFill>
                  <a:schemeClr val="tx1"/>
                </a:solidFill>
                <a:effectLst/>
                <a:uLnTx/>
                <a:uFillTx/>
                <a:latin typeface="+mn-lt"/>
                <a:ea typeface="+mn-ea"/>
                <a:cs typeface="+mn-cs"/>
              </a:rPr>
              <a:t>are affecting our ideas of language and, as a result, our ideas of multilingualism. </a:t>
            </a:r>
            <a:endParaRPr kumimoji="0" lang="en-ZA" sz="3000" b="0" i="0" u="none" strike="noStrike" kern="1200" cap="none" spc="0" normalizeH="0" baseline="0" noProof="0" dirty="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anose="020B0604020202020204" pitchFamily="34" charset="0"/>
              <a:buChar char="•"/>
              <a:defRPr/>
            </a:pPr>
            <a:endParaRPr kumimoji="0" lang="en-ZA" sz="200" b="0" i="0" u="none" strike="noStrike" kern="1200" cap="none" spc="0" normalizeH="0" baseline="0" noProof="0" dirty="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anose="020B0604020202020204" pitchFamily="34" charset="0"/>
              <a:buChar char="•"/>
              <a:defRPr/>
            </a:pPr>
            <a:endParaRPr kumimoji="0" lang="en-ZA" sz="200" b="0" i="0" u="none" strike="noStrike" kern="1200" cap="none" spc="0" normalizeH="0" baseline="0" noProof="0" dirty="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anose="020B0604020202020204" pitchFamily="34" charset="0"/>
              <a:buChar char="•"/>
              <a:defRPr/>
            </a:pPr>
            <a:endParaRPr kumimoji="0" lang="en-ZA" sz="200" b="0" i="0" u="none" strike="noStrike" kern="1200" cap="none" spc="0" normalizeH="0" baseline="0" noProof="0" dirty="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anose="020B0604020202020204" pitchFamily="34" charset="0"/>
              <a:buChar char="•"/>
              <a:defRPr/>
            </a:pPr>
            <a:endParaRPr kumimoji="0" lang="en-ZA" sz="200" b="0" i="0" u="none" strike="noStrike" kern="1200" cap="none" spc="0" normalizeH="0" baseline="0" noProof="0" dirty="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anose="020B0604020202020204" pitchFamily="34" charset="0"/>
              <a:buChar char="•"/>
              <a:defRPr/>
            </a:pPr>
            <a:endParaRPr kumimoji="0" lang="en-US" sz="200" b="0" i="0" u="none" strike="noStrike" kern="1200" cap="none" spc="0" normalizeH="0" baseline="0" noProof="0" dirty="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anose="020B0604020202020204" pitchFamily="34" charset="0"/>
              <a:buChar char="•"/>
              <a:defRPr/>
            </a:pPr>
            <a:endParaRPr kumimoji="0" lang="en-US" sz="200" b="0" i="0" u="none" strike="noStrike" kern="1200" cap="none" spc="0" normalizeH="0" baseline="0" noProof="0" dirty="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anose="020B0604020202020204" pitchFamily="34" charset="0"/>
              <a:buChar char="•"/>
              <a:defRPr/>
            </a:pPr>
            <a:endParaRPr kumimoji="0" lang="en-US" sz="200" b="0" i="0" u="none" strike="noStrike" kern="1200" cap="none" spc="0" normalizeH="0" baseline="0" noProof="0" dirty="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anose="020B0604020202020204" pitchFamily="34" charset="0"/>
              <a:buChar char="•"/>
              <a:defRPr/>
            </a:pPr>
            <a:endParaRPr kumimoji="0" lang="en-US" sz="200" b="0" i="0" u="none" strike="noStrike" kern="1200" cap="none" spc="0" normalizeH="0" baseline="0" noProof="0" dirty="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anose="020B0604020202020204" pitchFamily="34" charset="0"/>
              <a:buChar char="•"/>
              <a:defRPr/>
            </a:pPr>
            <a:r>
              <a:rPr kumimoji="0" lang="en-US" sz="2800" b="0" i="0" u="none" strike="noStrike" kern="1200" cap="none" spc="0" normalizeH="0" baseline="0" noProof="0" dirty="0">
                <a:ln>
                  <a:noFill/>
                </a:ln>
                <a:solidFill>
                  <a:schemeClr val="tx1"/>
                </a:solidFill>
                <a:effectLst/>
                <a:uLnTx/>
                <a:uFillTx/>
                <a:latin typeface="+mn-lt"/>
                <a:ea typeface="+mn-ea"/>
                <a:cs typeface="+mn-cs"/>
              </a:rPr>
              <a:t>Outlined some of </a:t>
            </a:r>
            <a:r>
              <a:rPr kumimoji="0" lang="en-ZA" sz="2800" b="0" i="0" u="none" strike="noStrike" kern="1200" cap="none" spc="0" normalizeH="0" baseline="0" noProof="0" dirty="0">
                <a:ln>
                  <a:noFill/>
                </a:ln>
                <a:solidFill>
                  <a:schemeClr val="tx1"/>
                </a:solidFill>
                <a:effectLst/>
                <a:uLnTx/>
                <a:uFillTx/>
                <a:latin typeface="+mn-lt"/>
                <a:ea typeface="+mn-ea"/>
                <a:cs typeface="+mn-cs"/>
              </a:rPr>
              <a:t>the developments that are making us reconsider previous </a:t>
            </a:r>
            <a:r>
              <a:rPr kumimoji="0" lang="en-US" altLang="en-ZA" sz="2800" b="0" i="0" u="none" strike="noStrike" kern="1200" cap="none" spc="0" normalizeH="0" baseline="0" noProof="0" dirty="0">
                <a:ln>
                  <a:noFill/>
                </a:ln>
                <a:solidFill>
                  <a:schemeClr val="tx1"/>
                </a:solidFill>
                <a:effectLst/>
                <a:uLnTx/>
                <a:uFillTx/>
                <a:latin typeface="+mn-lt"/>
                <a:ea typeface="+mn-ea"/>
                <a:cs typeface="+mn-cs"/>
              </a:rPr>
              <a:t>(traditional) </a:t>
            </a:r>
            <a:r>
              <a:rPr kumimoji="0" lang="en-ZA" sz="2800" b="0" i="0" u="none" strike="noStrike" kern="1200" cap="none" spc="0" normalizeH="0" baseline="0" noProof="0" dirty="0">
                <a:ln>
                  <a:noFill/>
                </a:ln>
                <a:solidFill>
                  <a:schemeClr val="tx1"/>
                </a:solidFill>
                <a:effectLst/>
                <a:uLnTx/>
                <a:uFillTx/>
                <a:latin typeface="+mn-lt"/>
                <a:ea typeface="+mn-ea"/>
                <a:cs typeface="+mn-cs"/>
              </a:rPr>
              <a:t>definitions of:</a:t>
            </a:r>
          </a:p>
          <a:p>
            <a:pPr marL="742950" marR="0" lvl="1" indent="-285750" algn="l" defTabSz="914400" rtl="0" eaLnBrk="1" fontAlgn="auto" latinLnBrk="0" hangingPunct="1">
              <a:lnSpc>
                <a:spcPct val="100000"/>
              </a:lnSpc>
              <a:spcBef>
                <a:spcPct val="20000"/>
              </a:spcBef>
              <a:spcAft>
                <a:spcPts val="0"/>
              </a:spcAft>
              <a:buClrTx/>
              <a:buSzTx/>
              <a:buFont typeface="Arial" panose="020B0604020202020204" pitchFamily="34" charset="0"/>
              <a:buChar char="–"/>
              <a:defRPr/>
            </a:pPr>
            <a:r>
              <a:rPr kumimoji="0" lang="en-ZA" sz="2600" b="0" i="0" u="none" strike="noStrike" kern="1200" cap="none" spc="0" normalizeH="0" baseline="0" noProof="0" dirty="0">
                <a:ln>
                  <a:noFill/>
                </a:ln>
                <a:solidFill>
                  <a:schemeClr val="tx1"/>
                </a:solidFill>
                <a:effectLst/>
                <a:uLnTx/>
                <a:uFillTx/>
                <a:latin typeface="+mn-lt"/>
                <a:ea typeface="+mn-ea"/>
                <a:cs typeface="+mn-cs"/>
              </a:rPr>
              <a:t>what </a:t>
            </a:r>
            <a:r>
              <a:rPr kumimoji="0" lang="en-ZA" sz="2600" b="0" i="0" u="none" strike="noStrike" kern="1200" cap="none" spc="0" normalizeH="0" baseline="0" noProof="0" dirty="0">
                <a:ln>
                  <a:noFill/>
                </a:ln>
                <a:solidFill>
                  <a:srgbClr val="0B5FD1"/>
                </a:solidFill>
                <a:effectLst/>
                <a:uLnTx/>
                <a:uFillTx/>
                <a:latin typeface="+mn-lt"/>
                <a:ea typeface="+mn-ea"/>
                <a:cs typeface="+mn-cs"/>
              </a:rPr>
              <a:t>multilingualism</a:t>
            </a:r>
            <a:r>
              <a:rPr kumimoji="0" lang="en-ZA" sz="2600" b="0" i="0" u="none" strike="noStrike" kern="1200" cap="none" spc="0" normalizeH="0" baseline="0" noProof="0" dirty="0">
                <a:ln>
                  <a:noFill/>
                </a:ln>
                <a:solidFill>
                  <a:schemeClr val="tx1"/>
                </a:solidFill>
                <a:effectLst/>
                <a:uLnTx/>
                <a:uFillTx/>
                <a:latin typeface="+mn-lt"/>
                <a:ea typeface="+mn-ea"/>
                <a:cs typeface="+mn-cs"/>
              </a:rPr>
              <a:t> is </a:t>
            </a:r>
          </a:p>
          <a:p>
            <a:pPr marL="742950" marR="0" lvl="1" indent="-285750" algn="l" defTabSz="914400" rtl="0" eaLnBrk="1" fontAlgn="auto" latinLnBrk="0" hangingPunct="1">
              <a:lnSpc>
                <a:spcPct val="100000"/>
              </a:lnSpc>
              <a:spcBef>
                <a:spcPct val="20000"/>
              </a:spcBef>
              <a:spcAft>
                <a:spcPts val="0"/>
              </a:spcAft>
              <a:buClrTx/>
              <a:buSzTx/>
              <a:buFont typeface="Arial" panose="020B0604020202020204" pitchFamily="34" charset="0"/>
              <a:buChar char="–"/>
              <a:defRPr/>
            </a:pPr>
            <a:r>
              <a:rPr kumimoji="0" lang="en-ZA" sz="2600" b="0" i="0" u="none" strike="noStrike" kern="1200" cap="none" spc="0" normalizeH="0" baseline="0" noProof="0" dirty="0">
                <a:ln>
                  <a:noFill/>
                </a:ln>
                <a:solidFill>
                  <a:schemeClr val="tx1"/>
                </a:solidFill>
                <a:effectLst/>
                <a:uLnTx/>
                <a:uFillTx/>
                <a:latin typeface="+mn-lt"/>
                <a:ea typeface="+mn-ea"/>
                <a:cs typeface="+mn-cs"/>
              </a:rPr>
              <a:t>and who a </a:t>
            </a:r>
            <a:r>
              <a:rPr kumimoji="0" lang="en-ZA" sz="2600" b="0" i="0" u="none" strike="noStrike" kern="1200" cap="none" spc="0" normalizeH="0" baseline="0" noProof="0" dirty="0">
                <a:ln>
                  <a:noFill/>
                </a:ln>
                <a:solidFill>
                  <a:srgbClr val="0B5FD1"/>
                </a:solidFill>
                <a:effectLst/>
                <a:uLnTx/>
                <a:uFillTx/>
                <a:latin typeface="+mn-lt"/>
                <a:ea typeface="+mn-ea"/>
                <a:cs typeface="+mn-cs"/>
              </a:rPr>
              <a:t>multilingual person</a:t>
            </a:r>
            <a:r>
              <a:rPr kumimoji="0" lang="en-ZA" sz="2600" b="0" i="0" u="none" strike="noStrike" kern="1200" cap="none" spc="0" normalizeH="0" baseline="0" noProof="0" dirty="0">
                <a:ln>
                  <a:noFill/>
                </a:ln>
                <a:solidFill>
                  <a:schemeClr val="tx1"/>
                </a:solidFill>
                <a:effectLst/>
                <a:uLnTx/>
                <a:uFillTx/>
                <a:latin typeface="+mn-lt"/>
                <a:ea typeface="+mn-ea"/>
                <a:cs typeface="+mn-cs"/>
              </a:rPr>
              <a:t> is.</a:t>
            </a:r>
          </a:p>
        </p:txBody>
      </p:sp>
    </p:spTree>
    <p:extLst>
      <p:ext uri="{BB962C8B-B14F-4D97-AF65-F5344CB8AC3E}">
        <p14:creationId xmlns:p14="http://schemas.microsoft.com/office/powerpoint/2010/main" val="144860625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2057D6-FB71-4B38-B9D2-AE646E304494}"/>
              </a:ext>
            </a:extLst>
          </p:cNvPr>
          <p:cNvSpPr>
            <a:spLocks noGrp="1"/>
          </p:cNvSpPr>
          <p:nvPr>
            <p:ph type="title"/>
          </p:nvPr>
        </p:nvSpPr>
        <p:spPr>
          <a:xfrm>
            <a:off x="677334" y="609600"/>
            <a:ext cx="8596668" cy="698938"/>
          </a:xfrm>
        </p:spPr>
        <p:txBody>
          <a:bodyPr>
            <a:normAutofit fontScale="90000"/>
          </a:bodyPr>
          <a:lstStyle/>
          <a:p>
            <a:r>
              <a:rPr lang="en-ZA" b="1" dirty="0"/>
              <a:t>Lecture 3 Outcomes: Aims</a:t>
            </a:r>
            <a:br>
              <a:rPr lang="en-ZA" sz="3600" dirty="0">
                <a:latin typeface="Cambria" panose="02040503050406030204" pitchFamily="18" charset="0"/>
                <a:ea typeface="Cambria" panose="02040503050406030204" pitchFamily="18" charset="0"/>
              </a:rPr>
            </a:br>
            <a:endParaRPr lang="en-ZA" dirty="0"/>
          </a:p>
        </p:txBody>
      </p:sp>
      <p:sp>
        <p:nvSpPr>
          <p:cNvPr id="4" name="TextBox 3">
            <a:extLst>
              <a:ext uri="{FF2B5EF4-FFF2-40B4-BE49-F238E27FC236}">
                <a16:creationId xmlns:a16="http://schemas.microsoft.com/office/drawing/2014/main" id="{C9DBEBF2-9FA4-482B-9ADD-B8D31854C0AF}"/>
              </a:ext>
            </a:extLst>
          </p:cNvPr>
          <p:cNvSpPr txBox="1"/>
          <p:nvPr/>
        </p:nvSpPr>
        <p:spPr>
          <a:xfrm>
            <a:off x="677333" y="1477863"/>
            <a:ext cx="8750445" cy="5201424"/>
          </a:xfrm>
          <a:prstGeom prst="rect">
            <a:avLst/>
          </a:prstGeom>
          <a:noFill/>
        </p:spPr>
        <p:txBody>
          <a:bodyPr wrap="square">
            <a:spAutoFit/>
          </a:bodyPr>
          <a:lstStyle/>
          <a:p>
            <a:pPr marL="0" marR="0" lvl="0" indent="0" algn="l" defTabSz="914400" rtl="0" eaLnBrk="1" fontAlgn="base" latinLnBrk="0" hangingPunct="1">
              <a:lnSpc>
                <a:spcPct val="100000"/>
              </a:lnSpc>
              <a:spcBef>
                <a:spcPts val="0"/>
              </a:spcBef>
              <a:spcAft>
                <a:spcPct val="0"/>
              </a:spcAft>
              <a:buClrTx/>
              <a:buSzTx/>
              <a:buFont typeface="Arial" panose="020B0604020202020204" pitchFamily="34" charset="0"/>
              <a:buNone/>
              <a:defRPr/>
            </a:pPr>
            <a:endParaRPr kumimoji="0" lang="en-ZA" sz="1000" b="0" i="0" u="none" strike="noStrike" kern="1200" cap="none" spc="0" normalizeH="0" baseline="0" noProof="0" dirty="0">
              <a:ln>
                <a:noFill/>
              </a:ln>
              <a:solidFill>
                <a:schemeClr val="tx1"/>
              </a:solidFill>
              <a:effectLst/>
              <a:uLnTx/>
              <a:uFillTx/>
              <a:latin typeface="+mn-lt"/>
              <a:ea typeface="+mn-ea"/>
              <a:cs typeface="+mn-cs"/>
            </a:endParaRPr>
          </a:p>
          <a:p>
            <a:pPr marR="0" lvl="0" algn="l" defTabSz="914400" rtl="0" eaLnBrk="1" fontAlgn="base" latinLnBrk="0" hangingPunct="1">
              <a:lnSpc>
                <a:spcPct val="100000"/>
              </a:lnSpc>
              <a:spcBef>
                <a:spcPts val="0"/>
              </a:spcBef>
              <a:spcAft>
                <a:spcPct val="0"/>
              </a:spcAft>
              <a:buClrTx/>
              <a:buSzTx/>
              <a:defRPr/>
            </a:pPr>
            <a:r>
              <a:rPr kumimoji="0" lang="en-ZA" sz="2800" b="0" i="0" u="none" strike="noStrike" kern="1200" cap="none" spc="0" normalizeH="0" baseline="0" noProof="0" dirty="0">
                <a:ln>
                  <a:noFill/>
                </a:ln>
                <a:solidFill>
                  <a:schemeClr val="tx1"/>
                </a:solidFill>
                <a:effectLst/>
                <a:uLnTx/>
                <a:uFillTx/>
                <a:latin typeface="+mn-lt"/>
                <a:ea typeface="+mn-ea"/>
                <a:cs typeface="+mn-cs"/>
              </a:rPr>
              <a:t>This lecture examines:</a:t>
            </a:r>
          </a:p>
          <a:p>
            <a:pPr marL="0" marR="0" lvl="0" indent="0" algn="l" defTabSz="914400" rtl="0" eaLnBrk="1" fontAlgn="auto" latinLnBrk="0" hangingPunct="1">
              <a:lnSpc>
                <a:spcPct val="100000"/>
              </a:lnSpc>
              <a:spcBef>
                <a:spcPct val="20000"/>
              </a:spcBef>
              <a:spcAft>
                <a:spcPts val="0"/>
              </a:spcAft>
              <a:buClrTx/>
              <a:buSzTx/>
              <a:buFont typeface="Arial" panose="020B0604020202020204" pitchFamily="34" charset="0"/>
              <a:buNone/>
              <a:defRPr/>
            </a:pPr>
            <a:endParaRPr kumimoji="0" lang="en-ZA" sz="600" b="0" i="0" u="none" strike="noStrike" kern="1200" cap="none" spc="0" normalizeH="0" baseline="0" noProof="0" dirty="0">
              <a:ln>
                <a:noFill/>
              </a:ln>
              <a:solidFill>
                <a:schemeClr val="tx1"/>
              </a:solidFill>
              <a:effectLst/>
              <a:uLnTx/>
              <a:uFillTx/>
              <a:latin typeface="+mn-lt"/>
              <a:ea typeface="+mn-ea"/>
              <a:cs typeface="+mn-cs"/>
            </a:endParaRPr>
          </a:p>
          <a:p>
            <a:pPr marL="742950" marR="0" lvl="1" indent="-285750" algn="l" defTabSz="914400" rtl="0" eaLnBrk="1" fontAlgn="base" latinLnBrk="0" hangingPunct="1">
              <a:lnSpc>
                <a:spcPct val="100000"/>
              </a:lnSpc>
              <a:spcBef>
                <a:spcPts val="0"/>
              </a:spcBef>
              <a:spcAft>
                <a:spcPct val="0"/>
              </a:spcAft>
              <a:buClrTx/>
              <a:buSzTx/>
              <a:buFont typeface="Arial" panose="020B0604020202020204" pitchFamily="34" charset="0"/>
              <a:buChar char="–"/>
              <a:defRPr/>
            </a:pPr>
            <a:endParaRPr kumimoji="0" lang="en-ZA" altLang="en-US" sz="100" b="0" i="0" u="none" strike="noStrike" kern="1200" cap="none" spc="0" normalizeH="0" baseline="0" noProof="0" dirty="0">
              <a:ln>
                <a:noFill/>
              </a:ln>
              <a:solidFill>
                <a:schemeClr val="tx1"/>
              </a:solidFill>
              <a:effectLst/>
              <a:uLnTx/>
              <a:uFillTx/>
              <a:latin typeface="+mn-lt"/>
              <a:ea typeface="+mn-ea"/>
              <a:cs typeface="+mn-cs"/>
            </a:endParaRPr>
          </a:p>
          <a:p>
            <a:pPr marL="742950" marR="0" lvl="1" indent="-285750" algn="l" defTabSz="914400" rtl="0" eaLnBrk="1" fontAlgn="base" latinLnBrk="0" hangingPunct="1">
              <a:lnSpc>
                <a:spcPct val="100000"/>
              </a:lnSpc>
              <a:spcBef>
                <a:spcPts val="0"/>
              </a:spcBef>
              <a:spcAft>
                <a:spcPct val="0"/>
              </a:spcAft>
              <a:buClrTx/>
              <a:buSzTx/>
              <a:buFont typeface="Arial" panose="020B0604020202020204" pitchFamily="34" charset="0"/>
              <a:buChar char="–"/>
              <a:defRPr/>
            </a:pPr>
            <a:endParaRPr kumimoji="0" lang="en-ZA" altLang="en-US" sz="100" b="0" i="0" u="none" strike="noStrike" kern="1200" cap="none" spc="0" normalizeH="0" baseline="0" noProof="0" dirty="0">
              <a:ln>
                <a:noFill/>
              </a:ln>
              <a:solidFill>
                <a:schemeClr val="tx1"/>
              </a:solidFill>
              <a:effectLst/>
              <a:uLnTx/>
              <a:uFillTx/>
              <a:latin typeface="+mn-lt"/>
              <a:ea typeface="+mn-ea"/>
              <a:cs typeface="+mn-cs"/>
            </a:endParaRPr>
          </a:p>
          <a:p>
            <a:pPr marL="742950" marR="0" lvl="1" indent="-285750" algn="l" defTabSz="914400" rtl="0" eaLnBrk="1" fontAlgn="base" latinLnBrk="0" hangingPunct="1">
              <a:lnSpc>
                <a:spcPct val="100000"/>
              </a:lnSpc>
              <a:spcBef>
                <a:spcPts val="0"/>
              </a:spcBef>
              <a:spcAft>
                <a:spcPct val="0"/>
              </a:spcAft>
              <a:buClrTx/>
              <a:buSzTx/>
              <a:buFont typeface="Arial" panose="020B0604020202020204" pitchFamily="34" charset="0"/>
              <a:buChar char="–"/>
              <a:defRPr/>
            </a:pPr>
            <a:endParaRPr kumimoji="0" lang="en-ZA" altLang="en-US" sz="100" b="0" i="0" u="none" strike="noStrike" kern="1200" cap="none" spc="0" normalizeH="0" baseline="0" noProof="0" dirty="0">
              <a:ln>
                <a:noFill/>
              </a:ln>
              <a:solidFill>
                <a:schemeClr val="tx1"/>
              </a:solidFill>
              <a:effectLst/>
              <a:uLnTx/>
              <a:uFillTx/>
              <a:latin typeface="+mn-lt"/>
              <a:ea typeface="+mn-ea"/>
              <a:cs typeface="+mn-cs"/>
            </a:endParaRPr>
          </a:p>
          <a:p>
            <a:pPr marL="742950" marR="0" lvl="1" indent="-285750" algn="l" defTabSz="914400" rtl="0" eaLnBrk="1" fontAlgn="base" latinLnBrk="0" hangingPunct="1">
              <a:lnSpc>
                <a:spcPct val="100000"/>
              </a:lnSpc>
              <a:spcBef>
                <a:spcPts val="0"/>
              </a:spcBef>
              <a:spcAft>
                <a:spcPct val="0"/>
              </a:spcAft>
              <a:buClrTx/>
              <a:buSzTx/>
              <a:buFont typeface="Arial" panose="020B0604020202020204" pitchFamily="34" charset="0"/>
              <a:buChar char="–"/>
              <a:defRPr/>
            </a:pPr>
            <a:endParaRPr kumimoji="0" lang="en-ZA" altLang="en-US" sz="100" b="0" i="0" u="none" strike="noStrike" kern="1200" cap="none" spc="0" normalizeH="0" baseline="0" noProof="0" dirty="0">
              <a:ln>
                <a:noFill/>
              </a:ln>
              <a:solidFill>
                <a:schemeClr val="tx1"/>
              </a:solidFill>
              <a:effectLst/>
              <a:uLnTx/>
              <a:uFillTx/>
              <a:latin typeface="+mn-lt"/>
              <a:ea typeface="+mn-ea"/>
              <a:cs typeface="+mn-cs"/>
            </a:endParaRPr>
          </a:p>
          <a:p>
            <a:pPr marL="739775"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defRPr/>
            </a:pPr>
            <a:r>
              <a:rPr kumimoji="0" lang="en-US" altLang="en-US" sz="2200" b="0" i="0" u="none" strike="noStrike" kern="1200" cap="none" spc="0" normalizeH="0" baseline="0" noProof="0" dirty="0">
                <a:ln>
                  <a:noFill/>
                </a:ln>
                <a:solidFill>
                  <a:prstClr val="black"/>
                </a:solidFill>
                <a:effectLst/>
                <a:uLnTx/>
                <a:uFillTx/>
                <a:latin typeface="+mn-lt"/>
                <a:ea typeface="+mn-ea"/>
                <a:cs typeface="+mn-cs"/>
              </a:rPr>
              <a:t>How different historical periods (</a:t>
            </a:r>
            <a:r>
              <a:rPr kumimoji="0" lang="en-ZA" altLang="en-US" sz="2200" b="0" i="0" u="none" strike="noStrike" kern="1200" cap="none" spc="0" normalizeH="0" baseline="0" noProof="0" dirty="0">
                <a:ln>
                  <a:noFill/>
                </a:ln>
                <a:solidFill>
                  <a:srgbClr val="FF0000"/>
                </a:solidFill>
                <a:effectLst/>
                <a:uLnTx/>
                <a:uFillTx/>
                <a:latin typeface="+mn-lt"/>
                <a:ea typeface="+mn-ea"/>
                <a:cs typeface="+mn-cs"/>
              </a:rPr>
              <a:t>modernity</a:t>
            </a:r>
            <a:r>
              <a:rPr kumimoji="0" lang="en-ZA" altLang="en-US" sz="2200" b="0" i="0" u="none" strike="noStrike" kern="1200" cap="none" spc="0" normalizeH="0" baseline="0" noProof="0" dirty="0">
                <a:ln>
                  <a:noFill/>
                </a:ln>
                <a:solidFill>
                  <a:schemeClr val="tx1"/>
                </a:solidFill>
                <a:effectLst/>
                <a:uLnTx/>
                <a:uFillTx/>
                <a:latin typeface="+mn-lt"/>
                <a:ea typeface="+mn-ea"/>
                <a:cs typeface="+mn-cs"/>
              </a:rPr>
              <a:t>, </a:t>
            </a:r>
            <a:r>
              <a:rPr kumimoji="0" lang="en-ZA" altLang="en-US" sz="2200" b="0" i="0" u="none" strike="noStrike" kern="1200" cap="none" spc="0" normalizeH="0" baseline="0" noProof="0" dirty="0">
                <a:ln>
                  <a:noFill/>
                </a:ln>
                <a:solidFill>
                  <a:srgbClr val="FF0000"/>
                </a:solidFill>
                <a:effectLst/>
                <a:uLnTx/>
                <a:uFillTx/>
                <a:latin typeface="+mn-lt"/>
                <a:ea typeface="+mn-ea"/>
                <a:cs typeface="+mn-cs"/>
              </a:rPr>
              <a:t>late</a:t>
            </a:r>
            <a:r>
              <a:rPr kumimoji="0" lang="en-US" altLang="en-ZA" sz="2200" b="0" i="0" u="none" strike="noStrike" kern="1200" cap="none" spc="0" normalizeH="0" baseline="0" noProof="0" dirty="0">
                <a:ln>
                  <a:noFill/>
                </a:ln>
                <a:solidFill>
                  <a:srgbClr val="FF0000"/>
                </a:solidFill>
                <a:effectLst/>
                <a:uLnTx/>
                <a:uFillTx/>
                <a:latin typeface="+mn-lt"/>
                <a:ea typeface="+mn-ea"/>
                <a:cs typeface="+mn-cs"/>
              </a:rPr>
              <a:t>-/post-</a:t>
            </a:r>
            <a:r>
              <a:rPr kumimoji="0" lang="en-ZA" altLang="en-US" sz="2200" b="0" i="0" u="none" strike="noStrike" kern="1200" cap="none" spc="0" normalizeH="0" baseline="0" noProof="0" dirty="0">
                <a:ln>
                  <a:noFill/>
                </a:ln>
                <a:solidFill>
                  <a:srgbClr val="FF0000"/>
                </a:solidFill>
                <a:effectLst/>
                <a:uLnTx/>
                <a:uFillTx/>
                <a:latin typeface="+mn-lt"/>
                <a:ea typeface="+mn-ea"/>
                <a:cs typeface="+mn-cs"/>
              </a:rPr>
              <a:t>modernity</a:t>
            </a:r>
            <a:r>
              <a:rPr kumimoji="0" lang="en-ZA" altLang="en-US" sz="2200" b="0" i="0" u="none" strike="noStrike" kern="1200" cap="none" spc="0" normalizeH="0" baseline="0" noProof="0" dirty="0">
                <a:ln>
                  <a:noFill/>
                </a:ln>
                <a:solidFill>
                  <a:schemeClr val="tx1"/>
                </a:solidFill>
                <a:effectLst/>
                <a:uLnTx/>
                <a:uFillTx/>
                <a:latin typeface="+mn-lt"/>
                <a:ea typeface="+mn-ea"/>
                <a:cs typeface="+mn-cs"/>
              </a:rPr>
              <a:t>;</a:t>
            </a:r>
            <a:r>
              <a:rPr kumimoji="0" lang="en-US" altLang="en-ZA" sz="2200" b="0" i="0" u="none" strike="noStrike" kern="1200" cap="none" spc="0" normalizeH="0" baseline="0" noProof="0" dirty="0">
                <a:ln>
                  <a:noFill/>
                </a:ln>
                <a:solidFill>
                  <a:schemeClr val="tx1"/>
                </a:solidFill>
                <a:effectLst/>
                <a:uLnTx/>
                <a:uFillTx/>
                <a:latin typeface="+mn-lt"/>
                <a:ea typeface="+mn-ea"/>
                <a:cs typeface="+mn-cs"/>
              </a:rPr>
              <a:t> </a:t>
            </a:r>
            <a:r>
              <a:rPr kumimoji="0" lang="en-ZA" altLang="en-US" sz="2200" b="0" i="0" u="none" strike="noStrike" kern="1200" cap="none" spc="0" normalizeH="0" baseline="0" noProof="0" dirty="0">
                <a:ln>
                  <a:noFill/>
                </a:ln>
                <a:solidFill>
                  <a:schemeClr val="tx1"/>
                </a:solidFill>
                <a:effectLst/>
                <a:uLnTx/>
                <a:uFillTx/>
                <a:latin typeface="+mn-lt"/>
                <a:ea typeface="+mn-ea"/>
                <a:cs typeface="+mn-cs"/>
              </a:rPr>
              <a:t> </a:t>
            </a:r>
            <a:r>
              <a:rPr kumimoji="0" lang="en-ZA" altLang="en-US" sz="2200" b="0" i="0" u="none" strike="noStrike" kern="1200" cap="none" spc="0" normalizeH="0" baseline="0" noProof="0" dirty="0">
                <a:ln>
                  <a:noFill/>
                </a:ln>
                <a:solidFill>
                  <a:srgbClr val="FF0000"/>
                </a:solidFill>
                <a:effectLst/>
                <a:uLnTx/>
                <a:uFillTx/>
                <a:latin typeface="+mn-lt"/>
                <a:ea typeface="+mn-ea"/>
                <a:cs typeface="+mn-cs"/>
              </a:rPr>
              <a:t>pre-colonialism</a:t>
            </a:r>
            <a:r>
              <a:rPr kumimoji="0" lang="en-ZA" altLang="en-US" sz="2200" b="0" i="0" u="none" strike="noStrike" kern="1200" cap="none" spc="0" normalizeH="0" baseline="0" noProof="0" dirty="0">
                <a:ln>
                  <a:noFill/>
                </a:ln>
                <a:solidFill>
                  <a:schemeClr val="tx1"/>
                </a:solidFill>
                <a:effectLst/>
                <a:uLnTx/>
                <a:uFillTx/>
                <a:latin typeface="+mn-lt"/>
                <a:ea typeface="+mn-ea"/>
                <a:cs typeface="+mn-cs"/>
              </a:rPr>
              <a:t>, </a:t>
            </a:r>
            <a:r>
              <a:rPr kumimoji="0" lang="en-ZA" altLang="en-US" sz="2200" b="0" i="0" u="none" strike="noStrike" kern="1200" cap="none" spc="0" normalizeH="0" baseline="0" noProof="0" dirty="0">
                <a:ln>
                  <a:noFill/>
                </a:ln>
                <a:solidFill>
                  <a:srgbClr val="FF0000"/>
                </a:solidFill>
                <a:effectLst/>
                <a:uLnTx/>
                <a:uFillTx/>
                <a:latin typeface="+mn-lt"/>
                <a:ea typeface="+mn-ea"/>
                <a:cs typeface="+mn-cs"/>
              </a:rPr>
              <a:t>colonialism</a:t>
            </a:r>
            <a:r>
              <a:rPr kumimoji="0" lang="en-ZA" altLang="en-US" sz="2200" b="0" i="0" u="none" strike="noStrike" kern="1200" cap="none" spc="0" normalizeH="0" baseline="0" noProof="0" dirty="0">
                <a:ln>
                  <a:noFill/>
                </a:ln>
                <a:solidFill>
                  <a:schemeClr val="tx1"/>
                </a:solidFill>
                <a:effectLst/>
                <a:uLnTx/>
                <a:uFillTx/>
                <a:latin typeface="+mn-lt"/>
                <a:ea typeface="+mn-ea"/>
                <a:cs typeface="+mn-cs"/>
              </a:rPr>
              <a:t>, </a:t>
            </a:r>
            <a:r>
              <a:rPr kumimoji="0" lang="en-ZA" altLang="en-US" sz="2200" b="0" i="0" u="none" strike="noStrike" kern="1200" cap="none" spc="0" normalizeH="0" baseline="0" noProof="0" dirty="0">
                <a:ln>
                  <a:noFill/>
                </a:ln>
                <a:solidFill>
                  <a:srgbClr val="FF0000"/>
                </a:solidFill>
                <a:effectLst/>
                <a:uLnTx/>
                <a:uFillTx/>
                <a:latin typeface="+mn-lt"/>
                <a:ea typeface="+mn-ea"/>
                <a:cs typeface="+mn-cs"/>
              </a:rPr>
              <a:t>postcolonialism</a:t>
            </a:r>
            <a:r>
              <a:rPr kumimoji="0" lang="en-US" altLang="en-ZA" sz="2200" b="0" i="0" u="none" strike="noStrike" kern="1200" cap="none" spc="0" normalizeH="0" baseline="0" noProof="0" dirty="0">
                <a:ln>
                  <a:noFill/>
                </a:ln>
                <a:solidFill>
                  <a:srgbClr val="FF0000"/>
                </a:solidFill>
                <a:effectLst/>
                <a:uLnTx/>
                <a:uFillTx/>
                <a:latin typeface="+mn-lt"/>
                <a:ea typeface="+mn-ea"/>
                <a:cs typeface="+mn-cs"/>
              </a:rPr>
              <a:t>, neo-colonialism</a:t>
            </a:r>
            <a:r>
              <a:rPr kumimoji="0" lang="en-US" altLang="en-US" sz="2200" b="0" i="0" u="none" strike="noStrike" kern="1200" cap="none" spc="0" normalizeH="0" baseline="0" noProof="0" dirty="0">
                <a:ln>
                  <a:noFill/>
                </a:ln>
                <a:solidFill>
                  <a:prstClr val="black"/>
                </a:solidFill>
                <a:effectLst/>
                <a:uLnTx/>
                <a:uFillTx/>
                <a:latin typeface="+mn-lt"/>
                <a:ea typeface="+mn-ea"/>
                <a:cs typeface="+mn-cs"/>
              </a:rPr>
              <a:t>) have responded to, or influenced views of language and multilingualism. </a:t>
            </a:r>
          </a:p>
          <a:p>
            <a:pPr marL="396875"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defRPr/>
            </a:pPr>
            <a:endParaRPr kumimoji="0" lang="en-US" altLang="en-US" sz="1400" b="0" i="0" u="none" strike="noStrike" kern="1200" cap="none" spc="0" normalizeH="0" baseline="0" noProof="0" dirty="0">
              <a:ln>
                <a:noFill/>
              </a:ln>
              <a:solidFill>
                <a:prstClr val="black"/>
              </a:solidFill>
              <a:effectLst/>
              <a:uLnTx/>
              <a:uFillTx/>
              <a:latin typeface="+mn-lt"/>
              <a:ea typeface="+mn-ea"/>
              <a:cs typeface="+mn-cs"/>
            </a:endParaRPr>
          </a:p>
          <a:p>
            <a:pPr marL="396875"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defRPr/>
            </a:pPr>
            <a:r>
              <a:rPr kumimoji="0" lang="en-US" altLang="en-US" sz="2200" b="0" i="0" u="none" strike="noStrike" kern="1200" cap="none" spc="0" normalizeH="0" baseline="0" noProof="0" dirty="0">
                <a:ln>
                  <a:noFill/>
                </a:ln>
                <a:solidFill>
                  <a:prstClr val="black"/>
                </a:solidFill>
                <a:effectLst/>
                <a:uLnTx/>
                <a:uFillTx/>
                <a:latin typeface="+mn-lt"/>
                <a:ea typeface="+mn-ea"/>
                <a:cs typeface="+mn-cs"/>
              </a:rPr>
              <a:t>That is, in terms of:</a:t>
            </a:r>
          </a:p>
          <a:p>
            <a:pPr marL="396875"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defRPr/>
            </a:pPr>
            <a:endParaRPr kumimoji="0" lang="en-US" altLang="en-US" sz="800" b="0" i="0" u="none" strike="noStrike" kern="1200" cap="none" spc="0" normalizeH="0" baseline="0" noProof="0" dirty="0">
              <a:ln>
                <a:noFill/>
              </a:ln>
              <a:solidFill>
                <a:prstClr val="black"/>
              </a:solidFill>
              <a:effectLst/>
              <a:uLnTx/>
              <a:uFillTx/>
              <a:latin typeface="+mn-lt"/>
              <a:ea typeface="+mn-ea"/>
              <a:cs typeface="+mn-cs"/>
            </a:endParaRPr>
          </a:p>
          <a:p>
            <a:pPr marL="1139825"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defRPr/>
            </a:pPr>
            <a:r>
              <a:rPr kumimoji="0" lang="en-US" altLang="en-US" sz="2200" b="0" i="0" u="none" strike="noStrike" kern="1200" cap="none" spc="0" normalizeH="0" baseline="0" noProof="0" dirty="0">
                <a:ln>
                  <a:noFill/>
                </a:ln>
                <a:solidFill>
                  <a:prstClr val="black"/>
                </a:solidFill>
                <a:effectLst/>
                <a:uLnTx/>
                <a:uFillTx/>
                <a:latin typeface="+mn-lt"/>
                <a:ea typeface="+mn-ea"/>
                <a:cs typeface="+mn-cs"/>
              </a:rPr>
              <a:t>The way people use language</a:t>
            </a:r>
          </a:p>
          <a:p>
            <a:pPr marL="1139825"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defRPr/>
            </a:pPr>
            <a:r>
              <a:rPr kumimoji="0" lang="en-US" altLang="en-US" sz="2200" b="0" i="0" u="none" strike="noStrike" kern="1200" cap="none" spc="0" normalizeH="0" baseline="0" noProof="0" dirty="0">
                <a:ln>
                  <a:noFill/>
                </a:ln>
                <a:solidFill>
                  <a:prstClr val="black"/>
                </a:solidFill>
                <a:effectLst/>
                <a:uLnTx/>
                <a:uFillTx/>
                <a:latin typeface="+mn-lt"/>
                <a:ea typeface="+mn-ea"/>
                <a:cs typeface="+mn-cs"/>
              </a:rPr>
              <a:t>The way language is studied</a:t>
            </a:r>
          </a:p>
          <a:p>
            <a:pPr marL="1139825"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defRPr/>
            </a:pPr>
            <a:r>
              <a:rPr kumimoji="0" lang="en-US" altLang="en-US" sz="2200" b="0" i="0" u="none" strike="noStrike" kern="1200" cap="none" spc="0" normalizeH="0" baseline="0" noProof="0" dirty="0">
                <a:ln>
                  <a:noFill/>
                </a:ln>
                <a:solidFill>
                  <a:prstClr val="black"/>
                </a:solidFill>
                <a:effectLst/>
                <a:uLnTx/>
                <a:uFillTx/>
                <a:latin typeface="+mn-lt"/>
                <a:ea typeface="+mn-ea"/>
                <a:cs typeface="+mn-cs"/>
              </a:rPr>
              <a:t>The way society is organised around language</a:t>
            </a:r>
          </a:p>
          <a:p>
            <a:pPr marL="1139825"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defRPr/>
            </a:pPr>
            <a:r>
              <a:rPr kumimoji="0" lang="en-US" altLang="en-US" sz="2200" b="0" i="0" u="none" strike="noStrike" kern="1200" cap="none" spc="0" normalizeH="0" baseline="0" noProof="0" dirty="0">
                <a:ln>
                  <a:noFill/>
                </a:ln>
                <a:solidFill>
                  <a:prstClr val="black"/>
                </a:solidFill>
                <a:effectLst/>
                <a:uLnTx/>
                <a:uFillTx/>
                <a:latin typeface="+mn-lt"/>
                <a:ea typeface="+mn-ea"/>
                <a:cs typeface="+mn-cs"/>
              </a:rPr>
              <a:t>The beliefs about language in society or the attitudes to language(s)</a:t>
            </a:r>
          </a:p>
          <a:p>
            <a:pPr marL="742950" marR="0" lvl="1" indent="-285750" algn="l" defTabSz="914400" rtl="0" eaLnBrk="1" fontAlgn="base" latinLnBrk="0" hangingPunct="1">
              <a:lnSpc>
                <a:spcPct val="100000"/>
              </a:lnSpc>
              <a:spcBef>
                <a:spcPct val="20000"/>
              </a:spcBef>
              <a:spcAft>
                <a:spcPct val="0"/>
              </a:spcAft>
              <a:buClrTx/>
              <a:buSzTx/>
              <a:buFont typeface="Arial" panose="020B0604020202020204" pitchFamily="34" charset="0"/>
              <a:buChar char="–"/>
              <a:defRPr/>
            </a:pPr>
            <a:endParaRPr kumimoji="0" lang="en-ZA" altLang="en-US" sz="600" b="0" i="0" u="none" strike="noStrike" kern="1200" cap="none" spc="0" normalizeH="0" baseline="0" noProof="0" dirty="0">
              <a:ln>
                <a:noFill/>
              </a:ln>
              <a:solidFill>
                <a:schemeClr val="tx1"/>
              </a:solidFill>
              <a:effectLst/>
              <a:uLnTx/>
              <a:uFillTx/>
              <a:latin typeface="+mn-lt"/>
              <a:ea typeface="+mn-ea"/>
              <a:cs typeface="+mn-cs"/>
            </a:endParaRPr>
          </a:p>
          <a:p>
            <a:pPr marL="742950" marR="0" lvl="1" indent="-285750" algn="l" defTabSz="914400" rtl="0" eaLnBrk="1" fontAlgn="base" latinLnBrk="0" hangingPunct="1">
              <a:lnSpc>
                <a:spcPct val="100000"/>
              </a:lnSpc>
              <a:spcBef>
                <a:spcPct val="20000"/>
              </a:spcBef>
              <a:spcAft>
                <a:spcPct val="0"/>
              </a:spcAft>
              <a:buClrTx/>
              <a:buSzTx/>
              <a:buFont typeface="Arial" panose="020B0604020202020204" pitchFamily="34" charset="0"/>
              <a:buChar char="–"/>
              <a:defRPr/>
            </a:pPr>
            <a:endParaRPr kumimoji="0" lang="en-ZA" altLang="en-US" sz="2800" b="0" i="0" u="none" strike="noStrike" kern="1200" cap="none" spc="0" normalizeH="0" baseline="0" noProof="0" dirty="0">
              <a:ln>
                <a:noFill/>
              </a:ln>
              <a:solidFill>
                <a:schemeClr val="tx1"/>
              </a:solidFill>
              <a:effectLst/>
              <a:uLnTx/>
              <a:uFillTx/>
              <a:latin typeface="+mn-lt"/>
              <a:ea typeface="+mn-ea"/>
              <a:cs typeface="+mn-cs"/>
            </a:endParaRPr>
          </a:p>
        </p:txBody>
      </p:sp>
    </p:spTree>
    <p:extLst>
      <p:ext uri="{BB962C8B-B14F-4D97-AF65-F5344CB8AC3E}">
        <p14:creationId xmlns:p14="http://schemas.microsoft.com/office/powerpoint/2010/main" val="88888631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2057D6-FB71-4B38-B9D2-AE646E304494}"/>
              </a:ext>
            </a:extLst>
          </p:cNvPr>
          <p:cNvSpPr>
            <a:spLocks noGrp="1"/>
          </p:cNvSpPr>
          <p:nvPr>
            <p:ph type="title"/>
          </p:nvPr>
        </p:nvSpPr>
        <p:spPr>
          <a:xfrm>
            <a:off x="677334" y="609600"/>
            <a:ext cx="8596668" cy="698938"/>
          </a:xfrm>
        </p:spPr>
        <p:txBody>
          <a:bodyPr>
            <a:normAutofit/>
          </a:bodyPr>
          <a:lstStyle/>
          <a:p>
            <a:r>
              <a:rPr lang="en-ZA" b="1" dirty="0"/>
              <a:t>Modernity</a:t>
            </a:r>
            <a:endParaRPr lang="en-ZA" dirty="0"/>
          </a:p>
        </p:txBody>
      </p:sp>
      <p:sp>
        <p:nvSpPr>
          <p:cNvPr id="4" name="TextBox 3">
            <a:extLst>
              <a:ext uri="{FF2B5EF4-FFF2-40B4-BE49-F238E27FC236}">
                <a16:creationId xmlns:a16="http://schemas.microsoft.com/office/drawing/2014/main" id="{C9DBEBF2-9FA4-482B-9ADD-B8D31854C0AF}"/>
              </a:ext>
            </a:extLst>
          </p:cNvPr>
          <p:cNvSpPr txBox="1"/>
          <p:nvPr/>
        </p:nvSpPr>
        <p:spPr>
          <a:xfrm>
            <a:off x="677334" y="1184551"/>
            <a:ext cx="9303574" cy="5410712"/>
          </a:xfrm>
          <a:prstGeom prst="rect">
            <a:avLst/>
          </a:prstGeom>
          <a:noFill/>
        </p:spPr>
        <p:txBody>
          <a:bodyPr wrap="square">
            <a:spAutoFit/>
          </a:bodyPr>
          <a:lstStyle/>
          <a:p>
            <a:pPr eaLnBrk="1" hangingPunct="1"/>
            <a:endParaRPr lang="en-US" altLang="en-US" dirty="0"/>
          </a:p>
          <a:p>
            <a:pPr eaLnBrk="1" hangingPunct="1"/>
            <a:r>
              <a:rPr lang="en-US" altLang="en-US" dirty="0"/>
              <a:t>The period from</a:t>
            </a:r>
            <a:r>
              <a:rPr lang="en-US" altLang="en-US" b="1" i="1" dirty="0"/>
              <a:t> </a:t>
            </a:r>
            <a:r>
              <a:rPr lang="en-US" altLang="en-US" dirty="0">
                <a:sym typeface="+mn-ea"/>
              </a:rPr>
              <a:t>1860s to 1970s</a:t>
            </a:r>
            <a:endParaRPr lang="en-US" altLang="en-US" dirty="0"/>
          </a:p>
          <a:p>
            <a:pPr eaLnBrk="1" hangingPunct="1">
              <a:lnSpc>
                <a:spcPct val="80000"/>
              </a:lnSpc>
            </a:pPr>
            <a:endParaRPr lang="en-US" altLang="en-US" dirty="0"/>
          </a:p>
          <a:p>
            <a:pPr eaLnBrk="1" hangingPunct="1">
              <a:lnSpc>
                <a:spcPct val="80000"/>
              </a:lnSpc>
            </a:pPr>
            <a:endParaRPr lang="en-US" altLang="en-US" dirty="0"/>
          </a:p>
          <a:p>
            <a:pPr marL="285750" indent="-285750" eaLnBrk="1" hangingPunct="1">
              <a:lnSpc>
                <a:spcPct val="80000"/>
              </a:lnSpc>
              <a:buFont typeface="Arial" panose="020B0604020202020204" pitchFamily="34" charset="0"/>
              <a:buChar char="•"/>
            </a:pPr>
            <a:r>
              <a:rPr lang="en-US" altLang="en-US" dirty="0"/>
              <a:t>Was characterized by growth of the manufacturing industry, development of the working class, and </a:t>
            </a:r>
            <a:r>
              <a:rPr lang="en-US" altLang="en-US" dirty="0">
                <a:sym typeface="+mn-ea"/>
              </a:rPr>
              <a:t>the </a:t>
            </a:r>
            <a:r>
              <a:rPr lang="en-US" altLang="en-US" dirty="0">
                <a:solidFill>
                  <a:srgbClr val="C00000"/>
                </a:solidFill>
                <a:sym typeface="+mn-ea"/>
              </a:rPr>
              <a:t>nation-state</a:t>
            </a:r>
            <a:r>
              <a:rPr lang="en-US" altLang="en-US" dirty="0">
                <a:solidFill>
                  <a:schemeClr val="tx1"/>
                </a:solidFill>
                <a:sym typeface="+mn-ea"/>
              </a:rPr>
              <a:t>.</a:t>
            </a:r>
            <a:r>
              <a:rPr lang="en-US" altLang="en-US" dirty="0">
                <a:sym typeface="+mn-ea"/>
              </a:rPr>
              <a:t> </a:t>
            </a:r>
            <a:endParaRPr lang="en-US" altLang="en-US" dirty="0"/>
          </a:p>
          <a:p>
            <a:pPr marL="285750" indent="-285750" eaLnBrk="1" hangingPunct="1">
              <a:lnSpc>
                <a:spcPct val="80000"/>
              </a:lnSpc>
              <a:buFont typeface="Arial" panose="020B0604020202020204" pitchFamily="34" charset="0"/>
              <a:buChar char="•"/>
            </a:pPr>
            <a:endParaRPr lang="en-US" altLang="en-US" dirty="0"/>
          </a:p>
          <a:p>
            <a:pPr marL="285750" indent="-285750" eaLnBrk="1" hangingPunct="1">
              <a:lnSpc>
                <a:spcPct val="80000"/>
              </a:lnSpc>
              <a:buFont typeface="Arial" panose="020B0604020202020204" pitchFamily="34" charset="0"/>
              <a:buChar char="•"/>
            </a:pPr>
            <a:r>
              <a:rPr lang="en-US" altLang="en-US" dirty="0"/>
              <a:t>Philosophically, this era is associated with </a:t>
            </a:r>
            <a:r>
              <a:rPr lang="en-US" altLang="en-US" dirty="0">
                <a:solidFill>
                  <a:srgbClr val="C00000"/>
                </a:solidFill>
              </a:rPr>
              <a:t>discovering absolute truths </a:t>
            </a:r>
            <a:r>
              <a:rPr lang="en-US" altLang="en-US" dirty="0"/>
              <a:t>and </a:t>
            </a:r>
            <a:r>
              <a:rPr lang="en-US" altLang="en-US" dirty="0">
                <a:solidFill>
                  <a:srgbClr val="C00000"/>
                </a:solidFill>
              </a:rPr>
              <a:t>determining universal standards</a:t>
            </a:r>
            <a:r>
              <a:rPr lang="en-US" altLang="en-US" dirty="0"/>
              <a:t>.</a:t>
            </a:r>
          </a:p>
          <a:p>
            <a:pPr marL="285750" indent="-285750" eaLnBrk="1" hangingPunct="1">
              <a:lnSpc>
                <a:spcPct val="80000"/>
              </a:lnSpc>
              <a:buFont typeface="Arial" panose="020B0604020202020204" pitchFamily="34" charset="0"/>
              <a:buChar char="•"/>
            </a:pPr>
            <a:endParaRPr lang="en-US" altLang="en-US" dirty="0"/>
          </a:p>
          <a:p>
            <a:pPr eaLnBrk="1" hangingPunct="1">
              <a:lnSpc>
                <a:spcPct val="70000"/>
              </a:lnSpc>
            </a:pPr>
            <a:endParaRPr lang="en-US" altLang="en-US" dirty="0">
              <a:solidFill>
                <a:srgbClr val="0000FF"/>
              </a:solidFill>
            </a:endParaRPr>
          </a:p>
          <a:p>
            <a:pPr eaLnBrk="1" hangingPunct="1">
              <a:lnSpc>
                <a:spcPct val="70000"/>
              </a:lnSpc>
            </a:pPr>
            <a:endParaRPr lang="en-US" altLang="en-US" dirty="0">
              <a:solidFill>
                <a:srgbClr val="0000FF"/>
              </a:solidFill>
            </a:endParaRPr>
          </a:p>
          <a:p>
            <a:pPr eaLnBrk="1" hangingPunct="1">
              <a:lnSpc>
                <a:spcPct val="70000"/>
              </a:lnSpc>
            </a:pPr>
            <a:r>
              <a:rPr lang="en-US" altLang="en-US" dirty="0">
                <a:solidFill>
                  <a:schemeClr val="tx1"/>
                </a:solidFill>
              </a:rPr>
              <a:t>As regards language, this era was characterised by:</a:t>
            </a:r>
          </a:p>
          <a:p>
            <a:pPr marL="953135" eaLnBrk="1" hangingPunct="1">
              <a:lnSpc>
                <a:spcPct val="70000"/>
              </a:lnSpc>
              <a:buFont typeface="Arial" panose="020B0604020202020204" pitchFamily="34" charset="0"/>
              <a:buChar char="‒"/>
            </a:pPr>
            <a:endParaRPr lang="en-US" altLang="en-US" dirty="0">
              <a:solidFill>
                <a:schemeClr val="tx1"/>
              </a:solidFill>
            </a:endParaRPr>
          </a:p>
          <a:p>
            <a:pPr marL="953135" eaLnBrk="1" hangingPunct="1">
              <a:lnSpc>
                <a:spcPct val="70000"/>
              </a:lnSpc>
              <a:buFont typeface="Arial" panose="020B0604020202020204" pitchFamily="34" charset="0"/>
              <a:buChar char="‒"/>
            </a:pPr>
            <a:endParaRPr lang="en-US" altLang="en-US" dirty="0">
              <a:solidFill>
                <a:schemeClr val="tx1"/>
              </a:solidFill>
            </a:endParaRPr>
          </a:p>
          <a:p>
            <a:pPr marL="953135" eaLnBrk="1" hangingPunct="1">
              <a:lnSpc>
                <a:spcPct val="100000"/>
              </a:lnSpc>
              <a:buClr>
                <a:srgbClr val="000000"/>
              </a:buClr>
              <a:buFont typeface="Arial" panose="020B0604020202020204" pitchFamily="34" charset="0"/>
              <a:buChar char="‒"/>
            </a:pPr>
            <a:r>
              <a:rPr lang="en-US" altLang="en-US" dirty="0">
                <a:solidFill>
                  <a:srgbClr val="0000FF"/>
                </a:solidFill>
              </a:rPr>
              <a:t>Promotion of standard </a:t>
            </a:r>
            <a:r>
              <a:rPr lang="en-US" altLang="en-US" dirty="0">
                <a:solidFill>
                  <a:schemeClr val="tx1"/>
                </a:solidFill>
              </a:rPr>
              <a:t>language varieties;</a:t>
            </a:r>
          </a:p>
          <a:p>
            <a:pPr marL="953135" eaLnBrk="1" hangingPunct="1">
              <a:lnSpc>
                <a:spcPct val="100000"/>
              </a:lnSpc>
              <a:buClr>
                <a:srgbClr val="000000"/>
              </a:buClr>
            </a:pPr>
            <a:endParaRPr lang="en-US" altLang="en-US" dirty="0">
              <a:solidFill>
                <a:schemeClr val="tx1"/>
              </a:solidFill>
            </a:endParaRPr>
          </a:p>
          <a:p>
            <a:pPr marL="953135" eaLnBrk="1" hangingPunct="1">
              <a:lnSpc>
                <a:spcPct val="80000"/>
              </a:lnSpc>
              <a:buClr>
                <a:srgbClr val="000000"/>
              </a:buClr>
              <a:buFont typeface="Arial" panose="020B0604020202020204" pitchFamily="34" charset="0"/>
              <a:buChar char="‒"/>
            </a:pPr>
            <a:r>
              <a:rPr lang="en-US" altLang="en-US" dirty="0">
                <a:solidFill>
                  <a:srgbClr val="0000FF"/>
                </a:solidFill>
              </a:rPr>
              <a:t>Suppression of non-standard</a:t>
            </a:r>
            <a:r>
              <a:rPr lang="en-US" altLang="en-US" dirty="0">
                <a:solidFill>
                  <a:schemeClr val="tx1"/>
                </a:solidFill>
              </a:rPr>
              <a:t>  or non-national languages – thus, less freedom</a:t>
            </a:r>
          </a:p>
          <a:p>
            <a:pPr marL="953135" eaLnBrk="1" hangingPunct="1">
              <a:lnSpc>
                <a:spcPct val="80000"/>
              </a:lnSpc>
              <a:buClr>
                <a:srgbClr val="000000"/>
              </a:buClr>
            </a:pPr>
            <a:r>
              <a:rPr lang="en-US" altLang="en-US" dirty="0"/>
              <a:t> </a:t>
            </a:r>
            <a:r>
              <a:rPr lang="en-US" altLang="en-US" dirty="0">
                <a:solidFill>
                  <a:schemeClr val="tx1"/>
                </a:solidFill>
              </a:rPr>
              <a:t> around choice of language; </a:t>
            </a:r>
          </a:p>
          <a:p>
            <a:pPr marL="953135" eaLnBrk="1" hangingPunct="1">
              <a:lnSpc>
                <a:spcPct val="100000"/>
              </a:lnSpc>
              <a:buClr>
                <a:srgbClr val="000000"/>
              </a:buClr>
              <a:buFont typeface="Arial" panose="020B0604020202020204" pitchFamily="34" charset="0"/>
              <a:buChar char="‒"/>
            </a:pPr>
            <a:r>
              <a:rPr lang="en-US" altLang="en-US" dirty="0">
                <a:solidFill>
                  <a:schemeClr val="tx1"/>
                </a:solidFill>
                <a:sym typeface="+mn-ea"/>
              </a:rPr>
              <a:t>Association of </a:t>
            </a:r>
            <a:r>
              <a:rPr lang="en-US" altLang="en-US" dirty="0">
                <a:solidFill>
                  <a:srgbClr val="0000FF"/>
                </a:solidFill>
                <a:sym typeface="+mn-ea"/>
              </a:rPr>
              <a:t>language with national identity</a:t>
            </a:r>
            <a:r>
              <a:rPr lang="en-US" altLang="en-US" dirty="0">
                <a:solidFill>
                  <a:schemeClr val="tx1"/>
                </a:solidFill>
                <a:sym typeface="+mn-ea"/>
              </a:rPr>
              <a:t>; and</a:t>
            </a:r>
            <a:endParaRPr lang="en-US" altLang="en-US" dirty="0">
              <a:solidFill>
                <a:schemeClr val="tx1"/>
              </a:solidFill>
            </a:endParaRPr>
          </a:p>
          <a:p>
            <a:pPr marL="953135" eaLnBrk="1" hangingPunct="1">
              <a:lnSpc>
                <a:spcPct val="90000"/>
              </a:lnSpc>
              <a:buClr>
                <a:srgbClr val="000000"/>
              </a:buClr>
              <a:buFont typeface="Arial" panose="020B0604020202020204" pitchFamily="34" charset="0"/>
              <a:buChar char="‒"/>
            </a:pPr>
            <a:endParaRPr lang="en-US" altLang="en-US" dirty="0">
              <a:solidFill>
                <a:schemeClr val="tx1"/>
              </a:solidFill>
            </a:endParaRPr>
          </a:p>
          <a:p>
            <a:pPr marL="953135" eaLnBrk="1" hangingPunct="1">
              <a:lnSpc>
                <a:spcPct val="90000"/>
              </a:lnSpc>
              <a:buClr>
                <a:srgbClr val="000000"/>
              </a:buClr>
              <a:buFont typeface="Arial" panose="020B0604020202020204" pitchFamily="34" charset="0"/>
              <a:buChar char="‒"/>
            </a:pPr>
            <a:r>
              <a:rPr lang="en-US" altLang="en-US" dirty="0">
                <a:solidFill>
                  <a:schemeClr val="tx1"/>
                </a:solidFill>
              </a:rPr>
              <a:t>Obsession with ‘</a:t>
            </a:r>
            <a:r>
              <a:rPr lang="en-US" altLang="en-US" dirty="0">
                <a:solidFill>
                  <a:srgbClr val="0000FF"/>
                </a:solidFill>
              </a:rPr>
              <a:t>how language is put together</a:t>
            </a:r>
            <a:r>
              <a:rPr lang="en-US" altLang="en-US" dirty="0">
                <a:solidFill>
                  <a:schemeClr val="tx1"/>
                </a:solidFill>
              </a:rPr>
              <a:t>’ (structuralism, or formal properties of language).</a:t>
            </a:r>
          </a:p>
        </p:txBody>
      </p:sp>
    </p:spTree>
    <p:extLst>
      <p:ext uri="{BB962C8B-B14F-4D97-AF65-F5344CB8AC3E}">
        <p14:creationId xmlns:p14="http://schemas.microsoft.com/office/powerpoint/2010/main" val="240574672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B6A6AE-63F0-44AB-9F1E-88E75994105D}"/>
              </a:ext>
            </a:extLst>
          </p:cNvPr>
          <p:cNvSpPr>
            <a:spLocks noGrp="1"/>
          </p:cNvSpPr>
          <p:nvPr>
            <p:ph type="title"/>
          </p:nvPr>
        </p:nvSpPr>
        <p:spPr>
          <a:xfrm>
            <a:off x="677334" y="113031"/>
            <a:ext cx="8596668" cy="714703"/>
          </a:xfrm>
        </p:spPr>
        <p:txBody>
          <a:bodyPr/>
          <a:lstStyle/>
          <a:p>
            <a:r>
              <a:rPr lang="en-ZA" dirty="0"/>
              <a:t>Late/ Post- modernity</a:t>
            </a:r>
          </a:p>
        </p:txBody>
      </p:sp>
      <p:sp>
        <p:nvSpPr>
          <p:cNvPr id="3" name="Content Placeholder 2">
            <a:extLst>
              <a:ext uri="{FF2B5EF4-FFF2-40B4-BE49-F238E27FC236}">
                <a16:creationId xmlns:a16="http://schemas.microsoft.com/office/drawing/2014/main" id="{F2F3C177-AD1D-4712-B1AD-0FD354C18F80}"/>
              </a:ext>
            </a:extLst>
          </p:cNvPr>
          <p:cNvSpPr>
            <a:spLocks noGrp="1"/>
          </p:cNvSpPr>
          <p:nvPr>
            <p:ph idx="1"/>
          </p:nvPr>
        </p:nvSpPr>
        <p:spPr>
          <a:xfrm>
            <a:off x="677334" y="647187"/>
            <a:ext cx="9505052" cy="5607269"/>
          </a:xfrm>
        </p:spPr>
        <p:txBody>
          <a:bodyPr>
            <a:noAutofit/>
          </a:bodyPr>
          <a:lstStyle/>
          <a:p>
            <a:pPr marL="342900" marR="0" lvl="0" indent="-342900" algn="l" defTabSz="914400" rtl="0" eaLnBrk="1" fontAlgn="auto" latinLnBrk="0" hangingPunct="1">
              <a:lnSpc>
                <a:spcPct val="90000"/>
              </a:lnSpc>
              <a:spcBef>
                <a:spcPct val="20000"/>
              </a:spcBef>
              <a:spcAft>
                <a:spcPts val="0"/>
              </a:spcAft>
              <a:buClrTx/>
              <a:buSzTx/>
              <a:buFont typeface="Arial" panose="020B0604020202020204" pitchFamily="34" charset="0"/>
              <a:buChar char="•"/>
              <a:defRPr/>
            </a:pPr>
            <a:r>
              <a:rPr kumimoji="0" lang="en-US" altLang="en-US" sz="2000" b="0" i="0" u="none" strike="noStrike" kern="1200" cap="none" spc="0" normalizeH="0" baseline="0" noProof="0" dirty="0">
                <a:ln>
                  <a:noFill/>
                </a:ln>
                <a:solidFill>
                  <a:schemeClr val="tx1"/>
                </a:solidFill>
                <a:effectLst/>
                <a:uLnTx/>
                <a:uFillTx/>
                <a:latin typeface="+mn-lt"/>
                <a:ea typeface="+mn-ea"/>
                <a:cs typeface="+mn-cs"/>
              </a:rPr>
              <a:t>The period from 1970s - present </a:t>
            </a:r>
          </a:p>
          <a:p>
            <a:pPr marL="342900" marR="0" lvl="0" indent="-342900" algn="l" defTabSz="914400" rtl="0" eaLnBrk="1" fontAlgn="auto" latinLnBrk="0" hangingPunct="1">
              <a:lnSpc>
                <a:spcPct val="80000"/>
              </a:lnSpc>
              <a:spcBef>
                <a:spcPct val="20000"/>
              </a:spcBef>
              <a:spcAft>
                <a:spcPts val="0"/>
              </a:spcAft>
              <a:buClrTx/>
              <a:buSzTx/>
              <a:buFont typeface="Arial" panose="020B0604020202020204" pitchFamily="34" charset="0"/>
              <a:buChar char="•"/>
              <a:defRPr/>
            </a:pPr>
            <a:endParaRPr kumimoji="0" lang="en-US" altLang="en-US" sz="2000" b="0" i="0" u="none" strike="noStrike" kern="1200" cap="none" spc="0" normalizeH="0" baseline="0" noProof="0" dirty="0">
              <a:ln>
                <a:noFill/>
              </a:ln>
              <a:solidFill>
                <a:prstClr val="black"/>
              </a:solidFill>
              <a:effectLst/>
              <a:uLnTx/>
              <a:uFillTx/>
              <a:latin typeface="+mn-lt"/>
              <a:ea typeface="+mn-ea"/>
              <a:cs typeface="+mn-cs"/>
            </a:endParaRPr>
          </a:p>
          <a:p>
            <a:pPr marL="342900" marR="0" lvl="0" indent="-342900" algn="l" defTabSz="914400" rtl="0" eaLnBrk="1" fontAlgn="auto" latinLnBrk="0" hangingPunct="1">
              <a:lnSpc>
                <a:spcPct val="80000"/>
              </a:lnSpc>
              <a:spcBef>
                <a:spcPct val="20000"/>
              </a:spcBef>
              <a:spcAft>
                <a:spcPts val="0"/>
              </a:spcAft>
              <a:buClrTx/>
              <a:buSzTx/>
              <a:buFont typeface="Arial" panose="020B0604020202020204" pitchFamily="34" charset="0"/>
              <a:buChar char="•"/>
              <a:defRPr/>
            </a:pPr>
            <a:r>
              <a:rPr kumimoji="0" lang="en-US" altLang="en-US" sz="2000" b="0" i="0" u="none" strike="noStrike" kern="1200" cap="none" spc="0" normalizeH="0" baseline="0" noProof="0" dirty="0">
                <a:ln>
                  <a:noFill/>
                </a:ln>
                <a:solidFill>
                  <a:prstClr val="black"/>
                </a:solidFill>
                <a:effectLst/>
                <a:uLnTx/>
                <a:uFillTx/>
                <a:latin typeface="+mn-lt"/>
                <a:ea typeface="+mn-ea"/>
                <a:cs typeface="+mn-cs"/>
              </a:rPr>
              <a:t>Characterized by </a:t>
            </a:r>
            <a:r>
              <a:rPr kumimoji="0" lang="en-US" altLang="en-US" sz="2000" b="0" i="0" u="none" strike="noStrike" kern="1200" cap="none" spc="0" normalizeH="0" baseline="0" noProof="0" dirty="0">
                <a:ln>
                  <a:noFill/>
                </a:ln>
                <a:solidFill>
                  <a:srgbClr val="C00000"/>
                </a:solidFill>
                <a:effectLst/>
                <a:uLnTx/>
                <a:uFillTx/>
                <a:latin typeface="+mn-lt"/>
                <a:ea typeface="+mn-ea"/>
                <a:cs typeface="+mn-cs"/>
              </a:rPr>
              <a:t>technological innovation</a:t>
            </a:r>
            <a:r>
              <a:rPr kumimoji="0" lang="en-US" altLang="en-US" sz="2000" b="0" i="0" u="none" strike="noStrike" kern="1200" cap="none" spc="0" normalizeH="0" baseline="0" noProof="0" dirty="0">
                <a:ln>
                  <a:noFill/>
                </a:ln>
                <a:solidFill>
                  <a:prstClr val="black"/>
                </a:solidFill>
                <a:effectLst/>
                <a:uLnTx/>
                <a:uFillTx/>
                <a:latin typeface="+mn-lt"/>
                <a:ea typeface="+mn-ea"/>
                <a:cs typeface="+mn-cs"/>
              </a:rPr>
              <a:t>, spread of </a:t>
            </a:r>
            <a:r>
              <a:rPr kumimoji="0" lang="en-US" altLang="en-US" sz="2000" b="0" i="0" u="none" strike="noStrike" kern="1200" cap="none" spc="0" normalizeH="0" baseline="0" noProof="0" dirty="0">
                <a:ln>
                  <a:noFill/>
                </a:ln>
                <a:solidFill>
                  <a:srgbClr val="C00000"/>
                </a:solidFill>
                <a:effectLst/>
                <a:uLnTx/>
                <a:uFillTx/>
                <a:latin typeface="+mn-lt"/>
                <a:ea typeface="+mn-ea"/>
                <a:cs typeface="+mn-cs"/>
              </a:rPr>
              <a:t>mass technology for communication</a:t>
            </a:r>
            <a:r>
              <a:rPr kumimoji="0" lang="en-US" altLang="en-US" sz="2000" b="0" i="0" u="none" strike="noStrike" kern="1200" cap="none" spc="0" normalizeH="0" baseline="0" noProof="0" dirty="0">
                <a:ln>
                  <a:noFill/>
                </a:ln>
                <a:solidFill>
                  <a:prstClr val="black"/>
                </a:solidFill>
                <a:effectLst/>
                <a:uLnTx/>
                <a:uFillTx/>
                <a:latin typeface="+mn-lt"/>
                <a:ea typeface="+mn-ea"/>
                <a:cs typeface="+mn-cs"/>
              </a:rPr>
              <a:t>, expansion of services and the leisure industry, </a:t>
            </a:r>
            <a:r>
              <a:rPr kumimoji="0" lang="en-US" altLang="en-US" sz="2000" b="0" i="0" u="none" strike="noStrike" kern="1200" cap="none" spc="0" normalizeH="0" baseline="0" noProof="0" dirty="0">
                <a:ln>
                  <a:noFill/>
                </a:ln>
                <a:solidFill>
                  <a:srgbClr val="C00000"/>
                </a:solidFill>
                <a:effectLst/>
                <a:uLnTx/>
                <a:uFillTx/>
                <a:latin typeface="+mn-lt"/>
                <a:ea typeface="+mn-ea"/>
                <a:cs typeface="+mn-cs"/>
              </a:rPr>
              <a:t>globalisation</a:t>
            </a:r>
            <a:r>
              <a:rPr kumimoji="0" lang="en-US" altLang="en-US" sz="2000" b="0" i="0" u="none" strike="noStrike" kern="1200" cap="none" spc="0" normalizeH="0" baseline="0" noProof="0" dirty="0">
                <a:ln>
                  <a:noFill/>
                </a:ln>
                <a:solidFill>
                  <a:prstClr val="black"/>
                </a:solidFill>
                <a:effectLst/>
                <a:uLnTx/>
                <a:uFillTx/>
                <a:latin typeface="+mn-lt"/>
                <a:ea typeface="+mn-ea"/>
                <a:cs typeface="+mn-cs"/>
              </a:rPr>
              <a:t>, ‘</a:t>
            </a:r>
            <a:r>
              <a:rPr kumimoji="0" lang="en-US" altLang="en-US" sz="2000" b="0" i="0" u="none" strike="noStrike" kern="1200" cap="none" spc="0" normalizeH="0" baseline="0" noProof="0" dirty="0">
                <a:ln>
                  <a:noFill/>
                </a:ln>
                <a:solidFill>
                  <a:srgbClr val="C00000"/>
                </a:solidFill>
                <a:effectLst/>
                <a:uLnTx/>
                <a:uFillTx/>
                <a:latin typeface="+mn-lt"/>
                <a:ea typeface="+mn-ea"/>
                <a:cs typeface="+mn-cs"/>
              </a:rPr>
              <a:t>flows</a:t>
            </a:r>
            <a:r>
              <a:rPr kumimoji="0" lang="en-US" altLang="en-US" sz="2000" b="0" i="0" u="none" strike="noStrike" kern="1200" cap="none" spc="0" normalizeH="0" baseline="0" noProof="0" dirty="0">
                <a:ln>
                  <a:noFill/>
                </a:ln>
                <a:solidFill>
                  <a:prstClr val="black"/>
                </a:solidFill>
                <a:effectLst/>
                <a:uLnTx/>
                <a:uFillTx/>
                <a:latin typeface="+mn-lt"/>
                <a:ea typeface="+mn-ea"/>
                <a:cs typeface="+mn-cs"/>
              </a:rPr>
              <a:t>’.</a:t>
            </a:r>
            <a:endParaRPr kumimoji="0" lang="en-US" altLang="en-US" sz="2000" b="0" i="0" u="none" strike="noStrike" kern="1200" cap="none" spc="0" normalizeH="0" baseline="0" noProof="0" dirty="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90000"/>
              </a:lnSpc>
              <a:spcBef>
                <a:spcPct val="20000"/>
              </a:spcBef>
              <a:spcAft>
                <a:spcPts val="0"/>
              </a:spcAft>
              <a:buClrTx/>
              <a:buSzTx/>
              <a:buFont typeface="Arial" panose="020B0604020202020204" pitchFamily="34" charset="0"/>
              <a:buChar char="•"/>
              <a:defRPr/>
            </a:pPr>
            <a:endParaRPr kumimoji="0" lang="en-US" altLang="en-US" sz="2000" b="0" i="0" u="none" strike="noStrike" kern="1200" cap="none" spc="0" normalizeH="0" baseline="0" noProof="0" dirty="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90000"/>
              </a:lnSpc>
              <a:spcBef>
                <a:spcPct val="20000"/>
              </a:spcBef>
              <a:spcAft>
                <a:spcPts val="0"/>
              </a:spcAft>
              <a:buClrTx/>
              <a:buSzTx/>
              <a:buFont typeface="Arial" panose="020B0604020202020204" pitchFamily="34" charset="0"/>
              <a:buChar char="•"/>
              <a:defRPr/>
            </a:pPr>
            <a:r>
              <a:rPr kumimoji="0" lang="en-US" altLang="en-US" sz="2000" b="0" i="0" u="none" strike="noStrike" kern="1200" cap="none" spc="0" normalizeH="0" baseline="0" noProof="0" dirty="0">
                <a:ln>
                  <a:noFill/>
                </a:ln>
                <a:solidFill>
                  <a:schemeClr val="tx1"/>
                </a:solidFill>
                <a:effectLst/>
                <a:uLnTx/>
                <a:uFillTx/>
                <a:latin typeface="+mn-lt"/>
                <a:ea typeface="+mn-ea"/>
                <a:cs typeface="+mn-cs"/>
              </a:rPr>
              <a:t>Philosophically, often associated with post-structuralism and deconstructionism – meaning and reality emanate from social actions and discourse, not from formal properties of language. In other words, language is constructed </a:t>
            </a:r>
            <a:r>
              <a:rPr kumimoji="0" lang="en-US" altLang="en-US" sz="2000" b="0" i="1" u="none" strike="noStrike" kern="1200" cap="none" spc="0" normalizeH="0" baseline="0" noProof="0" dirty="0">
                <a:ln>
                  <a:noFill/>
                </a:ln>
                <a:solidFill>
                  <a:schemeClr val="tx1"/>
                </a:solidFill>
                <a:effectLst/>
                <a:uLnTx/>
                <a:uFillTx/>
                <a:latin typeface="+mn-lt"/>
                <a:ea typeface="+mn-ea"/>
                <a:cs typeface="+mn-cs"/>
              </a:rPr>
              <a:t>locally </a:t>
            </a:r>
            <a:r>
              <a:rPr kumimoji="0" lang="en-US" altLang="en-US" sz="2000" b="0" i="0" u="none" strike="noStrike" kern="1200" cap="none" spc="0" normalizeH="0" baseline="0" noProof="0" dirty="0">
                <a:ln>
                  <a:noFill/>
                </a:ln>
                <a:solidFill>
                  <a:schemeClr val="tx1"/>
                </a:solidFill>
                <a:effectLst/>
                <a:uLnTx/>
                <a:uFillTx/>
                <a:latin typeface="+mn-lt"/>
                <a:ea typeface="+mn-ea"/>
                <a:cs typeface="+mn-cs"/>
              </a:rPr>
              <a:t>(i.e. within particular socio-cultural contexts).</a:t>
            </a:r>
          </a:p>
          <a:p>
            <a:pPr marL="0" marR="0" lvl="0" indent="0" algn="l" defTabSz="914400" rtl="0" eaLnBrk="1" fontAlgn="auto" latinLnBrk="0" hangingPunct="1">
              <a:lnSpc>
                <a:spcPct val="90000"/>
              </a:lnSpc>
              <a:spcBef>
                <a:spcPct val="20000"/>
              </a:spcBef>
              <a:spcAft>
                <a:spcPts val="0"/>
              </a:spcAft>
              <a:buClrTx/>
              <a:buSzTx/>
              <a:buNone/>
              <a:defRPr/>
            </a:pPr>
            <a:endParaRPr kumimoji="0" lang="en-US" altLang="en-GB" sz="2000" b="0" i="0" u="none" strike="noStrike" kern="1200" cap="none" spc="0" normalizeH="0" baseline="0" noProof="0" dirty="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90000"/>
              </a:lnSpc>
              <a:spcBef>
                <a:spcPct val="20000"/>
              </a:spcBef>
              <a:spcAft>
                <a:spcPts val="0"/>
              </a:spcAft>
              <a:buClrTx/>
              <a:buSzTx/>
              <a:buFont typeface="Arial" panose="020B0604020202020204" pitchFamily="34" charset="0"/>
              <a:buChar char="•"/>
              <a:defRPr/>
            </a:pPr>
            <a:r>
              <a:rPr kumimoji="0" lang="en-US" altLang="en-GB" sz="2000" b="0" i="0" u="none" strike="noStrike" kern="1200" cap="none" spc="0" normalizeH="0" baseline="0" noProof="0" dirty="0">
                <a:ln>
                  <a:noFill/>
                </a:ln>
                <a:solidFill>
                  <a:schemeClr val="tx1"/>
                </a:solidFill>
                <a:effectLst/>
                <a:uLnTx/>
                <a:uFillTx/>
                <a:latin typeface="+mn-lt"/>
                <a:ea typeface="+mn-ea"/>
                <a:cs typeface="+mn-cs"/>
              </a:rPr>
              <a:t>Greater freedom of language choice</a:t>
            </a:r>
          </a:p>
          <a:p>
            <a:pPr marL="342900" marR="0" lvl="0" indent="-342900" algn="l" defTabSz="914400" rtl="0" eaLnBrk="1" fontAlgn="auto" latinLnBrk="0" hangingPunct="1">
              <a:lnSpc>
                <a:spcPct val="90000"/>
              </a:lnSpc>
              <a:spcBef>
                <a:spcPct val="20000"/>
              </a:spcBef>
              <a:spcAft>
                <a:spcPts val="0"/>
              </a:spcAft>
              <a:buClrTx/>
              <a:buSzTx/>
              <a:buFont typeface="Arial" panose="020B0604020202020204" pitchFamily="34" charset="0"/>
              <a:buChar char="•"/>
              <a:defRPr/>
            </a:pPr>
            <a:endParaRPr lang="en-US" altLang="en-US" sz="2000" noProof="0" dirty="0">
              <a:ln>
                <a:noFill/>
              </a:ln>
              <a:solidFill>
                <a:schemeClr val="tx1"/>
              </a:solidFill>
              <a:effectLst/>
              <a:uLnTx/>
              <a:uFillTx/>
              <a:sym typeface="+mn-ea"/>
            </a:endParaRPr>
          </a:p>
          <a:p>
            <a:pPr marL="0" marR="0" lvl="1" indent="-342900" algn="l" defTabSz="914400" rtl="0" eaLnBrk="1" fontAlgn="auto" latinLnBrk="0" hangingPunct="1">
              <a:lnSpc>
                <a:spcPct val="90000"/>
              </a:lnSpc>
              <a:spcBef>
                <a:spcPct val="20000"/>
              </a:spcBef>
              <a:spcAft>
                <a:spcPts val="0"/>
              </a:spcAft>
              <a:buClrTx/>
              <a:buSzTx/>
              <a:buFont typeface="Arial" panose="020B0604020202020204" pitchFamily="34" charset="0"/>
              <a:buChar char="•"/>
              <a:defRPr/>
            </a:pPr>
            <a:r>
              <a:rPr lang="en-US" altLang="en-US" sz="2000" noProof="0" dirty="0">
                <a:ln>
                  <a:noFill/>
                </a:ln>
                <a:solidFill>
                  <a:schemeClr val="tx1"/>
                </a:solidFill>
                <a:effectLst/>
                <a:uLnTx/>
                <a:uFillTx/>
                <a:sym typeface="+mn-ea"/>
              </a:rPr>
              <a:t>Changing/fluid language practices</a:t>
            </a:r>
          </a:p>
          <a:p>
            <a:pPr marL="0" marR="0" lvl="1" indent="0" algn="l" defTabSz="914400" rtl="0" eaLnBrk="1" fontAlgn="auto" latinLnBrk="0" hangingPunct="1">
              <a:lnSpc>
                <a:spcPct val="90000"/>
              </a:lnSpc>
              <a:spcBef>
                <a:spcPct val="20000"/>
              </a:spcBef>
              <a:spcAft>
                <a:spcPts val="0"/>
              </a:spcAft>
              <a:buClrTx/>
              <a:buSzTx/>
              <a:buFont typeface="Arial" panose="020B0604020202020204" pitchFamily="34" charset="0"/>
              <a:buNone/>
              <a:defRPr/>
            </a:pPr>
            <a:r>
              <a:rPr lang="en-US" altLang="en-US" sz="2000" noProof="0" dirty="0">
                <a:ln>
                  <a:noFill/>
                </a:ln>
                <a:solidFill>
                  <a:schemeClr val="tx1"/>
                </a:solidFill>
                <a:effectLst/>
                <a:uLnTx/>
                <a:uFillTx/>
                <a:sym typeface="+mn-ea"/>
              </a:rPr>
              <a:t>                Example: “I h8 txt </a:t>
            </a:r>
            <a:r>
              <a:rPr lang="en-US" altLang="en-US" sz="2000" noProof="0" dirty="0" err="1">
                <a:ln>
                  <a:noFill/>
                </a:ln>
                <a:solidFill>
                  <a:schemeClr val="tx1"/>
                </a:solidFill>
                <a:effectLst/>
                <a:uLnTx/>
                <a:uFillTx/>
                <a:sym typeface="+mn-ea"/>
              </a:rPr>
              <a:t>msgs</a:t>
            </a:r>
            <a:r>
              <a:rPr lang="en-US" altLang="en-US" sz="2000" noProof="0" dirty="0">
                <a:ln>
                  <a:noFill/>
                </a:ln>
                <a:solidFill>
                  <a:schemeClr val="tx1"/>
                </a:solidFill>
                <a:effectLst/>
                <a:uLnTx/>
                <a:uFillTx/>
                <a:sym typeface="+mn-ea"/>
              </a:rPr>
              <a:t> </a:t>
            </a:r>
            <a:r>
              <a:rPr lang="en-US" altLang="en-US" sz="2000" noProof="0" dirty="0" err="1">
                <a:ln>
                  <a:noFill/>
                </a:ln>
                <a:solidFill>
                  <a:schemeClr val="tx1"/>
                </a:solidFill>
                <a:effectLst/>
                <a:uLnTx/>
                <a:uFillTx/>
                <a:sym typeface="+mn-ea"/>
              </a:rPr>
              <a:t>bt</a:t>
            </a:r>
            <a:r>
              <a:rPr lang="en-US" altLang="en-US" sz="2000" noProof="0" dirty="0">
                <a:ln>
                  <a:noFill/>
                </a:ln>
                <a:solidFill>
                  <a:schemeClr val="tx1"/>
                </a:solidFill>
                <a:effectLst/>
                <a:uLnTx/>
                <a:uFillTx/>
                <a:sym typeface="+mn-ea"/>
              </a:rPr>
              <a:t> hv a gr8 day”</a:t>
            </a:r>
          </a:p>
          <a:p>
            <a:pPr marL="0" marR="0" lvl="1" indent="0" algn="l" defTabSz="914400" rtl="0" eaLnBrk="1" fontAlgn="auto" latinLnBrk="0" hangingPunct="1">
              <a:lnSpc>
                <a:spcPct val="90000"/>
              </a:lnSpc>
              <a:spcBef>
                <a:spcPct val="20000"/>
              </a:spcBef>
              <a:spcAft>
                <a:spcPts val="0"/>
              </a:spcAft>
              <a:buClrTx/>
              <a:buSzTx/>
              <a:buFont typeface="Arial" panose="020B0604020202020204" pitchFamily="34" charset="0"/>
              <a:buNone/>
              <a:defRPr/>
            </a:pPr>
            <a:endParaRPr kumimoji="0" lang="en-US" altLang="en-US" sz="2000" b="0" i="0" u="none" strike="noStrike" kern="1200" cap="none" spc="0" normalizeH="0" baseline="0" noProof="0" dirty="0">
              <a:ln>
                <a:noFill/>
              </a:ln>
              <a:solidFill>
                <a:schemeClr val="tx1"/>
              </a:solidFill>
              <a:effectLst/>
              <a:uLnTx/>
              <a:uFillTx/>
              <a:latin typeface="+mn-lt"/>
              <a:ea typeface="+mn-ea"/>
              <a:cs typeface="+mn-cs"/>
            </a:endParaRPr>
          </a:p>
          <a:p>
            <a:pPr marL="0" marR="0" lvl="1" indent="-342900" algn="l" defTabSz="914400" rtl="0" eaLnBrk="1" fontAlgn="auto" latinLnBrk="0" hangingPunct="1">
              <a:lnSpc>
                <a:spcPct val="90000"/>
              </a:lnSpc>
              <a:spcBef>
                <a:spcPct val="20000"/>
              </a:spcBef>
              <a:spcAft>
                <a:spcPts val="0"/>
              </a:spcAft>
              <a:buClrTx/>
              <a:buSzTx/>
              <a:buFont typeface="Arial" panose="020B0604020202020204" pitchFamily="34" charset="0"/>
              <a:buChar char="•"/>
              <a:defRPr/>
            </a:pPr>
            <a:r>
              <a:rPr kumimoji="0" lang="en-US" altLang="en-US" sz="2000" b="0" i="0" u="none" strike="noStrike" kern="1200" cap="none" spc="0" normalizeH="0" baseline="0" noProof="0" dirty="0">
                <a:ln>
                  <a:noFill/>
                </a:ln>
                <a:solidFill>
                  <a:schemeClr val="tx1"/>
                </a:solidFill>
                <a:effectLst/>
                <a:uLnTx/>
                <a:uFillTx/>
                <a:latin typeface="+mn-lt"/>
                <a:ea typeface="+mn-ea"/>
                <a:cs typeface="+mn-cs"/>
              </a:rPr>
              <a:t>Local constructions and use of language: </a:t>
            </a:r>
            <a:r>
              <a:rPr kumimoji="0" lang="en-US" altLang="en-US" sz="2000" b="0" i="0" u="none" strike="noStrike" kern="1200" cap="none" spc="0" normalizeH="0" baseline="0" noProof="0" dirty="0">
                <a:ln>
                  <a:noFill/>
                </a:ln>
                <a:solidFill>
                  <a:srgbClr val="FF0000"/>
                </a:solidFill>
                <a:effectLst/>
                <a:uLnTx/>
                <a:uFillTx/>
                <a:latin typeface="+mn-lt"/>
                <a:ea typeface="+mn-ea"/>
                <a:cs typeface="+mn-cs"/>
              </a:rPr>
              <a:t>e.g.</a:t>
            </a:r>
          </a:p>
          <a:p>
            <a:pPr marR="0" lvl="2" algn="l" defTabSz="914400" rtl="0" eaLnBrk="1" fontAlgn="base" latinLnBrk="0" hangingPunct="1">
              <a:lnSpc>
                <a:spcPct val="100000"/>
              </a:lnSpc>
              <a:spcBef>
                <a:spcPct val="20000"/>
              </a:spcBef>
              <a:spcAft>
                <a:spcPct val="0"/>
              </a:spcAft>
              <a:buClrTx/>
              <a:buSzTx/>
              <a:buFont typeface="Segoe UI" panose="020B0502040204020203" charset="0"/>
              <a:buChar char="­"/>
              <a:defRPr/>
            </a:pPr>
            <a:r>
              <a:rPr lang="en-US" altLang="en-US" sz="2000" b="1" noProof="0" dirty="0">
                <a:ln>
                  <a:noFill/>
                </a:ln>
                <a:effectLst/>
                <a:uLnTx/>
                <a:uFillTx/>
                <a:sym typeface="+mn-ea"/>
              </a:rPr>
              <a:t>S</a:t>
            </a:r>
            <a:r>
              <a:rPr lang="en-US" altLang="en-US" sz="2000" noProof="0" dirty="0">
                <a:ln>
                  <a:noFill/>
                </a:ln>
                <a:effectLst/>
                <a:uLnTx/>
                <a:uFillTx/>
                <a:sym typeface="+mn-ea"/>
              </a:rPr>
              <a:t>: </a:t>
            </a:r>
            <a:r>
              <a:rPr lang="en-US" altLang="en-US" sz="2000" i="1" noProof="0" dirty="0">
                <a:ln>
                  <a:noFill/>
                </a:ln>
                <a:effectLst/>
                <a:uLnTx/>
                <a:uFillTx/>
                <a:sym typeface="+mn-ea"/>
              </a:rPr>
              <a:t>Ek </a:t>
            </a:r>
            <a:r>
              <a:rPr lang="en-US" altLang="en-US" sz="2000" i="1" noProof="0" dirty="0" err="1">
                <a:ln>
                  <a:noFill/>
                </a:ln>
                <a:effectLst/>
                <a:uLnTx/>
                <a:uFillTx/>
                <a:sym typeface="+mn-ea"/>
              </a:rPr>
              <a:t>sê</a:t>
            </a:r>
            <a:r>
              <a:rPr lang="en-US" altLang="en-US" sz="2000" noProof="0" dirty="0">
                <a:ln>
                  <a:noFill/>
                </a:ln>
                <a:effectLst/>
                <a:uLnTx/>
                <a:uFillTx/>
                <a:sym typeface="+mn-ea"/>
              </a:rPr>
              <a:t> </a:t>
            </a:r>
            <a:r>
              <a:rPr lang="en-US" altLang="en-US" sz="2000" noProof="0" dirty="0" err="1">
                <a:ln>
                  <a:noFill/>
                </a:ln>
                <a:effectLst/>
                <a:uLnTx/>
                <a:uFillTx/>
                <a:sym typeface="+mn-ea"/>
              </a:rPr>
              <a:t>bafobethu</a:t>
            </a:r>
            <a:r>
              <a:rPr lang="en-US" altLang="en-US" sz="2000" noProof="0" dirty="0">
                <a:ln>
                  <a:noFill/>
                </a:ln>
                <a:effectLst/>
                <a:uLnTx/>
                <a:uFillTx/>
                <a:sym typeface="+mn-ea"/>
              </a:rPr>
              <a:t>!.... </a:t>
            </a:r>
            <a:r>
              <a:rPr lang="en-US" altLang="en-US" sz="2000" noProof="0" dirty="0" err="1">
                <a:ln>
                  <a:noFill/>
                </a:ln>
                <a:effectLst/>
                <a:uLnTx/>
                <a:uFillTx/>
                <a:sym typeface="+mn-ea"/>
              </a:rPr>
              <a:t>molweni</a:t>
            </a:r>
            <a:r>
              <a:rPr lang="en-US" altLang="en-US" sz="2000" noProof="0" dirty="0">
                <a:ln>
                  <a:noFill/>
                </a:ln>
                <a:effectLst/>
                <a:uLnTx/>
                <a:uFillTx/>
                <a:sym typeface="+mn-ea"/>
              </a:rPr>
              <a:t> </a:t>
            </a:r>
            <a:r>
              <a:rPr lang="en-US" altLang="en-US" sz="2000" noProof="0" dirty="0" err="1">
                <a:ln>
                  <a:noFill/>
                </a:ln>
                <a:effectLst/>
                <a:uLnTx/>
                <a:uFillTx/>
                <a:sym typeface="+mn-ea"/>
              </a:rPr>
              <a:t>ni</a:t>
            </a:r>
            <a:r>
              <a:rPr lang="en-US" altLang="en-US" sz="2000" noProof="0" dirty="0">
                <a:ln>
                  <a:noFill/>
                </a:ln>
                <a:effectLst/>
                <a:uLnTx/>
                <a:uFillTx/>
                <a:sym typeface="+mn-ea"/>
              </a:rPr>
              <a:t> </a:t>
            </a:r>
            <a:r>
              <a:rPr lang="en-US" altLang="en-US" sz="2000" i="1" noProof="0" dirty="0">
                <a:ln>
                  <a:noFill/>
                </a:ln>
                <a:effectLst/>
                <a:uLnTx/>
                <a:uFillTx/>
                <a:sym typeface="+mn-ea"/>
              </a:rPr>
              <a:t>alright</a:t>
            </a:r>
            <a:r>
              <a:rPr lang="en-US" altLang="en-US" sz="2000" noProof="0" dirty="0">
                <a:ln>
                  <a:noFill/>
                </a:ln>
                <a:effectLst/>
                <a:uLnTx/>
                <a:uFillTx/>
                <a:sym typeface="+mn-ea"/>
              </a:rPr>
              <a:t>?</a:t>
            </a:r>
            <a:endParaRPr kumimoji="0" lang="en-US" altLang="en-US" sz="2000" b="0" i="0" u="none" strike="noStrike" kern="1200" cap="none" spc="0" normalizeH="0" baseline="0" noProof="0" dirty="0">
              <a:ln>
                <a:noFill/>
              </a:ln>
              <a:solidFill>
                <a:schemeClr val="tx1"/>
              </a:solidFill>
              <a:effectLst/>
              <a:uLnTx/>
              <a:uFillTx/>
              <a:latin typeface="+mn-lt"/>
              <a:ea typeface="+mn-ea"/>
              <a:cs typeface="+mn-cs"/>
            </a:endParaRPr>
          </a:p>
          <a:p>
            <a:pPr marR="0" lvl="2" algn="l" defTabSz="914400" rtl="0" eaLnBrk="1" fontAlgn="base" latinLnBrk="0" hangingPunct="1">
              <a:lnSpc>
                <a:spcPct val="100000"/>
              </a:lnSpc>
              <a:spcBef>
                <a:spcPct val="20000"/>
              </a:spcBef>
              <a:spcAft>
                <a:spcPct val="0"/>
              </a:spcAft>
              <a:buClrTx/>
              <a:buSzTx/>
              <a:buFont typeface="Segoe UI" panose="020B0502040204020203" charset="0"/>
              <a:buChar char="­"/>
              <a:defRPr/>
            </a:pPr>
            <a:r>
              <a:rPr lang="en-US" altLang="en-US" sz="2000" b="1" noProof="0" dirty="0">
                <a:ln>
                  <a:noFill/>
                </a:ln>
                <a:effectLst/>
                <a:uLnTx/>
                <a:uFillTx/>
                <a:sym typeface="+mn-ea"/>
              </a:rPr>
              <a:t>Girls</a:t>
            </a:r>
            <a:r>
              <a:rPr lang="en-US" altLang="en-US" sz="2000" noProof="0" dirty="0">
                <a:ln>
                  <a:noFill/>
                </a:ln>
                <a:effectLst/>
                <a:uLnTx/>
                <a:uFillTx/>
                <a:sym typeface="+mn-ea"/>
              </a:rPr>
              <a:t>: Si </a:t>
            </a:r>
            <a:r>
              <a:rPr lang="en-US" altLang="en-US" sz="2000" i="1" noProof="0" dirty="0">
                <a:ln>
                  <a:noFill/>
                </a:ln>
                <a:effectLst/>
                <a:uLnTx/>
                <a:uFillTx/>
                <a:sym typeface="+mn-ea"/>
              </a:rPr>
              <a:t>alright</a:t>
            </a:r>
            <a:r>
              <a:rPr lang="en-US" altLang="en-US" sz="2000" noProof="0" dirty="0">
                <a:ln>
                  <a:noFill/>
                </a:ln>
                <a:effectLst/>
                <a:uLnTx/>
                <a:uFillTx/>
                <a:sym typeface="+mn-ea"/>
              </a:rPr>
              <a:t> </a:t>
            </a:r>
            <a:r>
              <a:rPr lang="en-US" altLang="en-US" sz="2000" noProof="0" dirty="0" err="1">
                <a:ln>
                  <a:noFill/>
                </a:ln>
                <a:effectLst/>
                <a:uLnTx/>
                <a:uFillTx/>
                <a:sym typeface="+mn-ea"/>
              </a:rPr>
              <a:t>unjani</a:t>
            </a:r>
            <a:r>
              <a:rPr lang="en-US" altLang="en-US" sz="2000" noProof="0" dirty="0">
                <a:ln>
                  <a:noFill/>
                </a:ln>
                <a:effectLst/>
                <a:uLnTx/>
                <a:uFillTx/>
                <a:sym typeface="+mn-ea"/>
              </a:rPr>
              <a:t> </a:t>
            </a:r>
            <a:r>
              <a:rPr lang="en-US" altLang="en-US" sz="2000" noProof="0" dirty="0" err="1">
                <a:ln>
                  <a:noFill/>
                </a:ln>
                <a:effectLst/>
                <a:uLnTx/>
                <a:uFillTx/>
                <a:sym typeface="+mn-ea"/>
              </a:rPr>
              <a:t>wena</a:t>
            </a:r>
            <a:r>
              <a:rPr lang="en-US" altLang="en-US" sz="2000" noProof="0" dirty="0">
                <a:ln>
                  <a:noFill/>
                </a:ln>
                <a:effectLst/>
                <a:uLnTx/>
                <a:uFillTx/>
                <a:sym typeface="+mn-ea"/>
              </a:rPr>
              <a:t>?</a:t>
            </a:r>
            <a:endParaRPr kumimoji="0" lang="en-US" altLang="en-US" sz="2000" b="0" i="0" u="none" strike="noStrike" kern="1200" cap="none" spc="0" normalizeH="0" baseline="0" noProof="0" dirty="0">
              <a:ln>
                <a:noFill/>
              </a:ln>
              <a:solidFill>
                <a:schemeClr val="tx1"/>
              </a:solidFill>
              <a:effectLst/>
              <a:uLnTx/>
              <a:uFillTx/>
              <a:latin typeface="+mn-lt"/>
              <a:ea typeface="+mn-ea"/>
              <a:cs typeface="+mn-cs"/>
              <a:sym typeface="+mn-ea"/>
            </a:endParaRPr>
          </a:p>
          <a:p>
            <a:endParaRPr lang="en-ZA" sz="2000" dirty="0"/>
          </a:p>
        </p:txBody>
      </p:sp>
    </p:spTree>
    <p:extLst>
      <p:ext uri="{BB962C8B-B14F-4D97-AF65-F5344CB8AC3E}">
        <p14:creationId xmlns:p14="http://schemas.microsoft.com/office/powerpoint/2010/main" val="142543612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980D53-7A07-4CF5-A936-7D3CA8B36EDD}"/>
              </a:ext>
            </a:extLst>
          </p:cNvPr>
          <p:cNvSpPr>
            <a:spLocks noGrp="1"/>
          </p:cNvSpPr>
          <p:nvPr>
            <p:ph type="title"/>
          </p:nvPr>
        </p:nvSpPr>
        <p:spPr>
          <a:xfrm>
            <a:off x="457200" y="156238"/>
            <a:ext cx="9585702" cy="1105003"/>
          </a:xfrm>
        </p:spPr>
        <p:txBody>
          <a:bodyPr>
            <a:noAutofit/>
          </a:bodyPr>
          <a:lstStyle/>
          <a:p>
            <a:r>
              <a:rPr lang="en-ZA" dirty="0"/>
              <a:t>Pre-colonialism, Colonialism, Post-colonialism and Neo- colonialism</a:t>
            </a:r>
          </a:p>
        </p:txBody>
      </p:sp>
      <p:sp>
        <p:nvSpPr>
          <p:cNvPr id="3" name="Content Placeholder 2">
            <a:extLst>
              <a:ext uri="{FF2B5EF4-FFF2-40B4-BE49-F238E27FC236}">
                <a16:creationId xmlns:a16="http://schemas.microsoft.com/office/drawing/2014/main" id="{4AB6BB34-622E-4633-A35B-D51CCAC7503F}"/>
              </a:ext>
            </a:extLst>
          </p:cNvPr>
          <p:cNvSpPr>
            <a:spLocks noGrp="1"/>
          </p:cNvSpPr>
          <p:nvPr>
            <p:ph idx="1"/>
          </p:nvPr>
        </p:nvSpPr>
        <p:spPr>
          <a:xfrm>
            <a:off x="457200" y="1477038"/>
            <a:ext cx="9364717" cy="5224724"/>
          </a:xfrm>
        </p:spPr>
        <p:txBody>
          <a:bodyPr>
            <a:noAutofit/>
          </a:bodyPr>
          <a:lstStyle/>
          <a:p>
            <a:pPr marL="342900" marR="0" lvl="0" indent="-342900" algn="l" defTabSz="914400" rtl="0" eaLnBrk="1" fontAlgn="base" latinLnBrk="0" hangingPunct="1">
              <a:lnSpc>
                <a:spcPct val="80000"/>
              </a:lnSpc>
              <a:spcBef>
                <a:spcPct val="20000"/>
              </a:spcBef>
              <a:spcAft>
                <a:spcPct val="0"/>
              </a:spcAft>
              <a:buClrTx/>
              <a:buSzTx/>
              <a:buFont typeface="Arial" panose="020B0604020202020204" pitchFamily="34" charset="0"/>
              <a:buChar char="•"/>
              <a:defRPr/>
            </a:pPr>
            <a:r>
              <a:rPr kumimoji="0" lang="en-US" altLang="en-US" sz="2000" b="1" i="1" u="none" strike="noStrike" kern="1200" cap="none" spc="0" normalizeH="0" baseline="0" noProof="0" dirty="0">
                <a:ln>
                  <a:noFill/>
                </a:ln>
                <a:solidFill>
                  <a:schemeClr val="tx1"/>
                </a:solidFill>
                <a:effectLst/>
                <a:uLnTx/>
                <a:uFillTx/>
                <a:latin typeface="+mn-lt"/>
                <a:ea typeface="+mn-ea"/>
                <a:cs typeface="+mn-cs"/>
              </a:rPr>
              <a:t>Pre-colonialism:</a:t>
            </a:r>
          </a:p>
          <a:p>
            <a:pPr marL="689610" marR="0" lvl="0" indent="-287020" algn="l" defTabSz="914400" rtl="0" eaLnBrk="1" fontAlgn="base" latinLnBrk="0" hangingPunct="1">
              <a:lnSpc>
                <a:spcPct val="80000"/>
              </a:lnSpc>
              <a:spcBef>
                <a:spcPct val="20000"/>
              </a:spcBef>
              <a:spcAft>
                <a:spcPct val="0"/>
              </a:spcAft>
              <a:buClrTx/>
              <a:buSzTx/>
              <a:buFont typeface="Arial" panose="020B0604020202020204" pitchFamily="34" charset="0"/>
              <a:buNone/>
              <a:defRPr/>
            </a:pPr>
            <a:r>
              <a:rPr kumimoji="0" lang="en-US" altLang="en-US" sz="2000" b="1" i="1" u="none" strike="noStrike" kern="1200" cap="none" spc="0" normalizeH="0" baseline="0" noProof="0" dirty="0">
                <a:ln>
                  <a:noFill/>
                </a:ln>
                <a:solidFill>
                  <a:schemeClr val="tx1"/>
                </a:solidFill>
                <a:effectLst/>
                <a:uLnTx/>
                <a:uFillTx/>
                <a:latin typeface="+mn-lt"/>
                <a:ea typeface="+mn-ea"/>
                <a:cs typeface="+mn-cs"/>
              </a:rPr>
              <a:t> </a:t>
            </a:r>
            <a:r>
              <a:rPr kumimoji="0" lang="en-US" altLang="en-US" sz="2000" b="0" i="0" u="none" strike="noStrike" kern="1200" cap="none" spc="0" normalizeH="0" baseline="0" noProof="0" dirty="0">
                <a:ln>
                  <a:noFill/>
                </a:ln>
                <a:solidFill>
                  <a:schemeClr val="tx1"/>
                </a:solidFill>
                <a:effectLst/>
                <a:uLnTx/>
                <a:uFillTx/>
                <a:latin typeface="+mn-lt"/>
                <a:ea typeface="+mn-ea"/>
                <a:cs typeface="+mn-cs"/>
              </a:rPr>
              <a:t>– when large parts of the world ran their own affairs without the influence of European colonial powers; </a:t>
            </a:r>
          </a:p>
          <a:p>
            <a:pPr marL="689610" marR="0" lvl="0" indent="-287020" algn="l" defTabSz="914400" rtl="0" eaLnBrk="1" fontAlgn="base" latinLnBrk="0" hangingPunct="1">
              <a:lnSpc>
                <a:spcPct val="80000"/>
              </a:lnSpc>
              <a:spcBef>
                <a:spcPct val="20000"/>
              </a:spcBef>
              <a:spcAft>
                <a:spcPct val="0"/>
              </a:spcAft>
              <a:buClrTx/>
              <a:buSzTx/>
              <a:buFont typeface="Arial" panose="020B0604020202020204" pitchFamily="34" charset="0"/>
              <a:buNone/>
              <a:defRPr/>
            </a:pPr>
            <a:r>
              <a:rPr lang="en-US" altLang="en-US" sz="2000" noProof="0" dirty="0">
                <a:ln>
                  <a:noFill/>
                </a:ln>
                <a:effectLst/>
                <a:uLnTx/>
                <a:uFillTx/>
                <a:sym typeface="+mn-ea"/>
              </a:rPr>
              <a:t>–</a:t>
            </a:r>
            <a:r>
              <a:rPr kumimoji="0" lang="en-US" altLang="en-US" sz="2000" b="0" i="0" u="none" strike="noStrike" kern="1200" cap="none" spc="0" normalizeH="0" baseline="0" noProof="0" dirty="0">
                <a:ln>
                  <a:noFill/>
                </a:ln>
                <a:solidFill>
                  <a:schemeClr val="tx1"/>
                </a:solidFill>
                <a:effectLst/>
                <a:uLnTx/>
                <a:uFillTx/>
                <a:latin typeface="+mn-lt"/>
                <a:ea typeface="+mn-ea"/>
                <a:cs typeface="+mn-cs"/>
              </a:rPr>
              <a:t> used their own languages in the different domains (economic, political and social). </a:t>
            </a:r>
          </a:p>
          <a:p>
            <a:pPr marL="689610" marR="0" lvl="0" indent="-287020" algn="l" defTabSz="914400" rtl="0" eaLnBrk="1" fontAlgn="base" latinLnBrk="0" hangingPunct="1">
              <a:lnSpc>
                <a:spcPct val="80000"/>
              </a:lnSpc>
              <a:spcBef>
                <a:spcPct val="20000"/>
              </a:spcBef>
              <a:spcAft>
                <a:spcPct val="0"/>
              </a:spcAft>
              <a:buClrTx/>
              <a:buSzTx/>
              <a:buFont typeface="Arial" panose="020B0604020202020204" pitchFamily="34" charset="0"/>
              <a:buNone/>
              <a:defRPr/>
            </a:pPr>
            <a:r>
              <a:rPr lang="en-US" altLang="en-US" sz="2000" noProof="0" dirty="0">
                <a:ln>
                  <a:noFill/>
                </a:ln>
                <a:effectLst/>
                <a:uLnTx/>
                <a:uFillTx/>
                <a:sym typeface="+mn-ea"/>
              </a:rPr>
              <a:t>–</a:t>
            </a:r>
            <a:r>
              <a:rPr kumimoji="0" lang="en-US" altLang="en-US" sz="2000" b="0" i="0" u="none" strike="noStrike" kern="1200" cap="none" spc="0" normalizeH="0" baseline="0" noProof="0" dirty="0">
                <a:ln>
                  <a:noFill/>
                </a:ln>
                <a:solidFill>
                  <a:schemeClr val="tx1"/>
                </a:solidFill>
                <a:effectLst/>
                <a:uLnTx/>
                <a:uFillTx/>
                <a:latin typeface="+mn-lt"/>
                <a:ea typeface="+mn-ea"/>
                <a:cs typeface="+mn-cs"/>
              </a:rPr>
              <a:t> </a:t>
            </a:r>
            <a:r>
              <a:rPr kumimoji="0" lang="en-US" altLang="en-US" sz="2000" b="0" i="0" u="none" strike="noStrike" kern="1200" cap="none" spc="0" normalizeH="0" baseline="0" noProof="0" dirty="0">
                <a:ln>
                  <a:noFill/>
                </a:ln>
                <a:solidFill>
                  <a:srgbClr val="C00000"/>
                </a:solidFill>
                <a:effectLst/>
                <a:uLnTx/>
                <a:uFillTx/>
                <a:latin typeface="+mn-lt"/>
                <a:ea typeface="+mn-ea"/>
                <a:cs typeface="+mn-cs"/>
              </a:rPr>
              <a:t>Language practices </a:t>
            </a:r>
            <a:r>
              <a:rPr kumimoji="0" lang="en-US" altLang="en-US" sz="2000" b="0" i="0" u="none" strike="noStrike" kern="1200" cap="none" spc="0" normalizeH="0" baseline="0" noProof="0" dirty="0">
                <a:ln>
                  <a:noFill/>
                </a:ln>
                <a:solidFill>
                  <a:schemeClr val="tx1"/>
                </a:solidFill>
                <a:effectLst/>
                <a:uLnTx/>
                <a:uFillTx/>
                <a:latin typeface="+mn-lt"/>
                <a:ea typeface="+mn-ea"/>
                <a:cs typeface="+mn-cs"/>
              </a:rPr>
              <a:t>were characterised by considerable</a:t>
            </a:r>
            <a:r>
              <a:rPr kumimoji="0" lang="en-US" altLang="en-US" sz="2000" b="0" i="0" u="none" strike="noStrike" kern="1200" cap="none" spc="0" normalizeH="0" baseline="0" noProof="0" dirty="0">
                <a:ln>
                  <a:noFill/>
                </a:ln>
                <a:solidFill>
                  <a:srgbClr val="C00000"/>
                </a:solidFill>
                <a:effectLst/>
                <a:uLnTx/>
                <a:uFillTx/>
                <a:latin typeface="+mn-lt"/>
                <a:ea typeface="+mn-ea"/>
                <a:cs typeface="+mn-cs"/>
              </a:rPr>
              <a:t> variation, fluidity and hybridity</a:t>
            </a:r>
            <a:r>
              <a:rPr kumimoji="0" lang="en-US" altLang="en-US" sz="2000" b="0" i="0" u="none" strike="noStrike" kern="1200" cap="none" spc="0" normalizeH="0" baseline="0" noProof="0" dirty="0">
                <a:ln>
                  <a:noFill/>
                </a:ln>
                <a:solidFill>
                  <a:schemeClr val="tx1"/>
                </a:solidFill>
                <a:effectLst/>
                <a:uLnTx/>
                <a:uFillTx/>
                <a:latin typeface="+mn-lt"/>
                <a:ea typeface="+mn-ea"/>
                <a:cs typeface="+mn-cs"/>
              </a:rPr>
              <a:t>.</a:t>
            </a:r>
          </a:p>
          <a:p>
            <a:pPr marL="342900" marR="0" lvl="0" indent="-342900" algn="l" defTabSz="914400" rtl="0" eaLnBrk="1" fontAlgn="base" latinLnBrk="0" hangingPunct="1">
              <a:lnSpc>
                <a:spcPct val="80000"/>
              </a:lnSpc>
              <a:spcBef>
                <a:spcPct val="20000"/>
              </a:spcBef>
              <a:spcAft>
                <a:spcPct val="0"/>
              </a:spcAft>
              <a:buClrTx/>
              <a:buSzTx/>
              <a:buFont typeface="Arial" panose="020B0604020202020204" pitchFamily="34" charset="0"/>
              <a:buChar char="•"/>
              <a:defRPr/>
            </a:pPr>
            <a:endParaRPr kumimoji="0" lang="en-US" altLang="en-US" sz="2000" b="1" i="1" u="none" strike="noStrike" kern="1200" cap="none" spc="0" normalizeH="0" baseline="0" noProof="0" dirty="0">
              <a:ln>
                <a:noFill/>
              </a:ln>
              <a:solidFill>
                <a:schemeClr val="tx1"/>
              </a:solidFill>
              <a:effectLst/>
              <a:uLnTx/>
              <a:uFillTx/>
              <a:latin typeface="+mn-lt"/>
              <a:ea typeface="+mn-ea"/>
              <a:cs typeface="+mn-cs"/>
            </a:endParaRPr>
          </a:p>
          <a:p>
            <a:pPr marL="342900" marR="0" lvl="0" indent="-342900" algn="l" defTabSz="914400" rtl="0" eaLnBrk="1" fontAlgn="base" latinLnBrk="0" hangingPunct="1">
              <a:lnSpc>
                <a:spcPct val="80000"/>
              </a:lnSpc>
              <a:spcBef>
                <a:spcPct val="20000"/>
              </a:spcBef>
              <a:spcAft>
                <a:spcPct val="0"/>
              </a:spcAft>
              <a:buClrTx/>
              <a:buSzTx/>
              <a:buFont typeface="Arial" panose="020B0604020202020204" pitchFamily="34" charset="0"/>
              <a:buChar char="•"/>
              <a:defRPr/>
            </a:pPr>
            <a:endParaRPr kumimoji="0" lang="en-US" altLang="en-US" sz="2000" b="1" i="1" u="none" strike="noStrike" kern="1200" cap="none" spc="0" normalizeH="0" baseline="0" noProof="0" dirty="0">
              <a:ln>
                <a:noFill/>
              </a:ln>
              <a:solidFill>
                <a:schemeClr val="tx1"/>
              </a:solidFill>
              <a:effectLst/>
              <a:uLnTx/>
              <a:uFillTx/>
              <a:latin typeface="+mn-lt"/>
              <a:ea typeface="+mn-ea"/>
              <a:cs typeface="+mn-cs"/>
            </a:endParaRPr>
          </a:p>
          <a:p>
            <a:pPr marL="342900" marR="0" lvl="0" indent="-342900" algn="l" defTabSz="914400" rtl="0" eaLnBrk="1" fontAlgn="base" latinLnBrk="0" hangingPunct="1">
              <a:lnSpc>
                <a:spcPct val="80000"/>
              </a:lnSpc>
              <a:spcBef>
                <a:spcPct val="20000"/>
              </a:spcBef>
              <a:spcAft>
                <a:spcPct val="0"/>
              </a:spcAft>
              <a:buClrTx/>
              <a:buSzTx/>
              <a:buFont typeface="Arial" panose="020B0604020202020204" pitchFamily="34" charset="0"/>
              <a:buChar char="•"/>
              <a:defRPr/>
            </a:pPr>
            <a:r>
              <a:rPr kumimoji="0" lang="en-US" altLang="en-US" sz="2000" b="1" i="1" u="none" strike="noStrike" kern="1200" cap="none" spc="0" normalizeH="0" baseline="0" noProof="0" dirty="0">
                <a:ln>
                  <a:noFill/>
                </a:ln>
                <a:solidFill>
                  <a:schemeClr val="tx1"/>
                </a:solidFill>
                <a:effectLst/>
                <a:uLnTx/>
                <a:uFillTx/>
                <a:latin typeface="+mn-lt"/>
                <a:ea typeface="+mn-ea"/>
                <a:cs typeface="+mn-cs"/>
              </a:rPr>
              <a:t>Colonialism </a:t>
            </a:r>
            <a:r>
              <a:rPr kumimoji="0" lang="en-US" altLang="en-US" sz="2000" u="none" strike="noStrike" kern="1200" cap="none" spc="0" normalizeH="0" baseline="0" noProof="0" dirty="0">
                <a:ln>
                  <a:noFill/>
                </a:ln>
                <a:solidFill>
                  <a:schemeClr val="tx1"/>
                </a:solidFill>
                <a:effectLst/>
                <a:uLnTx/>
                <a:uFillTx/>
                <a:latin typeface="+mn-lt"/>
                <a:ea typeface="+mn-ea"/>
                <a:cs typeface="+mn-cs"/>
              </a:rPr>
              <a:t>(linked to Modernity)</a:t>
            </a:r>
            <a:r>
              <a:rPr kumimoji="0" lang="en-US" altLang="en-US" sz="2000" b="1" i="1" u="none" strike="noStrike" kern="1200" cap="none" spc="0" normalizeH="0" baseline="0" noProof="0" dirty="0">
                <a:ln>
                  <a:noFill/>
                </a:ln>
                <a:solidFill>
                  <a:schemeClr val="tx1"/>
                </a:solidFill>
                <a:effectLst/>
                <a:uLnTx/>
                <a:uFillTx/>
                <a:latin typeface="+mn-lt"/>
                <a:ea typeface="+mn-ea"/>
                <a:cs typeface="+mn-cs"/>
              </a:rPr>
              <a:t>:</a:t>
            </a:r>
          </a:p>
          <a:p>
            <a:pPr marL="551180" marR="0" lvl="0" indent="-220980" algn="l" defTabSz="914400" rtl="0" eaLnBrk="1" fontAlgn="base" latinLnBrk="0" hangingPunct="1">
              <a:lnSpc>
                <a:spcPct val="80000"/>
              </a:lnSpc>
              <a:spcBef>
                <a:spcPct val="20000"/>
              </a:spcBef>
              <a:spcAft>
                <a:spcPct val="0"/>
              </a:spcAft>
              <a:buClrTx/>
              <a:buSzTx/>
              <a:buFont typeface="Arial" panose="020B0604020202020204" pitchFamily="34" charset="0"/>
              <a:buNone/>
              <a:defRPr/>
            </a:pPr>
            <a:r>
              <a:rPr kumimoji="0" lang="en-US" altLang="en-US" sz="2000" b="0" i="0" u="none" strike="noStrike" kern="1200" cap="none" spc="0" normalizeH="0" baseline="0" noProof="0" dirty="0">
                <a:ln>
                  <a:noFill/>
                </a:ln>
                <a:solidFill>
                  <a:schemeClr val="tx1"/>
                </a:solidFill>
                <a:effectLst/>
                <a:uLnTx/>
                <a:uFillTx/>
                <a:latin typeface="+mn-lt"/>
                <a:ea typeface="+mn-ea"/>
                <a:cs typeface="+mn-cs"/>
              </a:rPr>
              <a:t>– When countries were colonized by European countries (Britain, Spain, France, Italy, Belgium, Germany, Portugal). </a:t>
            </a:r>
          </a:p>
          <a:p>
            <a:pPr marL="628650" marR="0" lvl="0" indent="-285750" algn="l" defTabSz="914400" rtl="0" eaLnBrk="1" fontAlgn="base" latinLnBrk="0" hangingPunct="1">
              <a:lnSpc>
                <a:spcPct val="80000"/>
              </a:lnSpc>
              <a:spcBef>
                <a:spcPct val="20000"/>
              </a:spcBef>
              <a:spcAft>
                <a:spcPct val="0"/>
              </a:spcAft>
              <a:buClrTx/>
              <a:buSzTx/>
              <a:buFont typeface="Arial" panose="020B0604020202020204" pitchFamily="34" charset="0"/>
              <a:buNone/>
              <a:defRPr/>
            </a:pPr>
            <a:r>
              <a:rPr kumimoji="0" lang="en-US" altLang="en-US" sz="2000" b="0" i="0" u="none" strike="noStrike" kern="1200" cap="none" spc="0" normalizeH="0" baseline="0" noProof="0" dirty="0">
                <a:ln>
                  <a:noFill/>
                </a:ln>
                <a:solidFill>
                  <a:schemeClr val="tx1"/>
                </a:solidFill>
                <a:effectLst/>
                <a:uLnTx/>
                <a:uFillTx/>
                <a:latin typeface="+mn-lt"/>
                <a:ea typeface="+mn-ea"/>
                <a:cs typeface="+mn-cs"/>
              </a:rPr>
              <a:t>– </a:t>
            </a:r>
            <a:r>
              <a:rPr kumimoji="0" lang="en-US" altLang="en-US" sz="2000" b="0" i="0" u="none" strike="noStrike" kern="1200" cap="none" spc="0" normalizeH="0" baseline="0" noProof="0" dirty="0">
                <a:ln>
                  <a:noFill/>
                </a:ln>
                <a:solidFill>
                  <a:srgbClr val="C00000"/>
                </a:solidFill>
                <a:effectLst/>
                <a:uLnTx/>
                <a:uFillTx/>
                <a:latin typeface="+mn-lt"/>
                <a:ea typeface="+mn-ea"/>
                <a:cs typeface="+mn-cs"/>
              </a:rPr>
              <a:t>Idea of </a:t>
            </a:r>
            <a:r>
              <a:rPr kumimoji="0" lang="en-US" altLang="en-US" sz="2000" b="0" i="0" u="none" strike="noStrike" kern="1200" cap="none" spc="0" normalizeH="0" baseline="0" noProof="0" dirty="0">
                <a:ln>
                  <a:noFill/>
                </a:ln>
                <a:solidFill>
                  <a:schemeClr val="tx1"/>
                </a:solidFill>
                <a:effectLst/>
                <a:uLnTx/>
                <a:uFillTx/>
                <a:latin typeface="+mn-lt"/>
                <a:ea typeface="+mn-ea"/>
                <a:cs typeface="+mn-cs"/>
              </a:rPr>
              <a:t>‘nation-state’ (</a:t>
            </a:r>
            <a:r>
              <a:rPr kumimoji="0" lang="en-US" altLang="en-US" sz="2000" b="0" i="0" u="none" strike="noStrike" kern="1200" cap="none" spc="0" normalizeH="0" baseline="0" noProof="0" dirty="0">
                <a:ln>
                  <a:noFill/>
                </a:ln>
                <a:solidFill>
                  <a:srgbClr val="C00000"/>
                </a:solidFill>
                <a:effectLst/>
                <a:uLnTx/>
                <a:uFillTx/>
                <a:latin typeface="+mn-lt"/>
                <a:ea typeface="+mn-ea"/>
                <a:cs typeface="+mn-cs"/>
              </a:rPr>
              <a:t>one nation, one language</a:t>
            </a:r>
            <a:r>
              <a:rPr kumimoji="0" lang="en-US" altLang="en-US" sz="2000" b="0" i="0" u="none" strike="noStrike" kern="1200" cap="none" spc="0" normalizeH="0" baseline="0" noProof="0" dirty="0">
                <a:ln>
                  <a:noFill/>
                </a:ln>
                <a:solidFill>
                  <a:schemeClr val="tx1"/>
                </a:solidFill>
                <a:effectLst/>
                <a:uLnTx/>
                <a:uFillTx/>
                <a:latin typeface="+mn-lt"/>
                <a:ea typeface="+mn-ea"/>
                <a:cs typeface="+mn-cs"/>
              </a:rPr>
              <a:t>) </a:t>
            </a:r>
            <a:r>
              <a:rPr kumimoji="0" lang="en-US" altLang="en-US" sz="2000" b="0" i="0" u="none" strike="noStrike" kern="1200" cap="none" spc="0" normalizeH="0" baseline="0" noProof="0" dirty="0">
                <a:ln>
                  <a:noFill/>
                </a:ln>
                <a:solidFill>
                  <a:srgbClr val="C00000"/>
                </a:solidFill>
                <a:effectLst/>
                <a:uLnTx/>
                <a:uFillTx/>
                <a:latin typeface="+mn-lt"/>
                <a:ea typeface="+mn-ea"/>
                <a:cs typeface="+mn-cs"/>
              </a:rPr>
              <a:t>imposed</a:t>
            </a:r>
            <a:r>
              <a:rPr kumimoji="0" lang="en-US" altLang="en-US" sz="2000" b="0" i="0" u="none" strike="noStrike" kern="1200" cap="none" spc="0" normalizeH="0" baseline="0" noProof="0" dirty="0">
                <a:ln>
                  <a:noFill/>
                </a:ln>
                <a:solidFill>
                  <a:schemeClr val="tx1"/>
                </a:solidFill>
                <a:effectLst/>
                <a:uLnTx/>
                <a:uFillTx/>
                <a:latin typeface="+mn-lt"/>
                <a:ea typeface="+mn-ea"/>
                <a:cs typeface="+mn-cs"/>
              </a:rPr>
              <a:t> on highly multilingual countries. </a:t>
            </a:r>
          </a:p>
          <a:p>
            <a:pPr marL="662305" marR="0" lvl="0" indent="-319405" algn="l" defTabSz="914400" rtl="0" eaLnBrk="1" fontAlgn="base" latinLnBrk="0" hangingPunct="1">
              <a:lnSpc>
                <a:spcPct val="80000"/>
              </a:lnSpc>
              <a:spcBef>
                <a:spcPct val="20000"/>
              </a:spcBef>
              <a:spcAft>
                <a:spcPct val="0"/>
              </a:spcAft>
              <a:buClrTx/>
              <a:buSzTx/>
              <a:buFont typeface="Arial" panose="020B0604020202020204" pitchFamily="34" charset="0"/>
              <a:buNone/>
              <a:defRPr/>
            </a:pPr>
            <a:r>
              <a:rPr kumimoji="0" lang="en-US" altLang="en-US" sz="2000" b="0" i="0" u="none" strike="noStrike" kern="1200" cap="none" spc="0" normalizeH="0" baseline="0" noProof="0" dirty="0">
                <a:ln>
                  <a:noFill/>
                </a:ln>
                <a:solidFill>
                  <a:schemeClr val="tx1"/>
                </a:solidFill>
                <a:effectLst/>
                <a:uLnTx/>
                <a:uFillTx/>
                <a:latin typeface="+mn-lt"/>
                <a:ea typeface="+mn-ea"/>
                <a:cs typeface="+mn-cs"/>
              </a:rPr>
              <a:t>– </a:t>
            </a:r>
            <a:r>
              <a:rPr kumimoji="0" lang="en-US" altLang="en-US" sz="2000" b="0" i="0" u="none" strike="noStrike" kern="1200" cap="none" spc="0" normalizeH="0" baseline="0" noProof="0" dirty="0">
                <a:ln>
                  <a:noFill/>
                </a:ln>
                <a:solidFill>
                  <a:srgbClr val="C00000"/>
                </a:solidFill>
                <a:effectLst/>
                <a:uLnTx/>
                <a:uFillTx/>
                <a:latin typeface="+mn-lt"/>
                <a:ea typeface="+mn-ea"/>
                <a:cs typeface="+mn-cs"/>
              </a:rPr>
              <a:t>Multilingualism</a:t>
            </a:r>
            <a:r>
              <a:rPr kumimoji="0" lang="en-US" altLang="en-US" sz="2000" b="0" i="0" u="none" strike="noStrike" kern="1200" cap="none" spc="0" normalizeH="0" baseline="0" noProof="0" dirty="0">
                <a:ln>
                  <a:noFill/>
                </a:ln>
                <a:solidFill>
                  <a:schemeClr val="tx1"/>
                </a:solidFill>
                <a:effectLst/>
                <a:uLnTx/>
                <a:uFillTx/>
                <a:latin typeface="+mn-lt"/>
                <a:ea typeface="+mn-ea"/>
                <a:cs typeface="+mn-cs"/>
              </a:rPr>
              <a:t> regarded as </a:t>
            </a:r>
            <a:r>
              <a:rPr kumimoji="0" lang="en-US" altLang="en-US" sz="2000" b="0" i="0" u="none" strike="noStrike" kern="1200" cap="none" spc="0" normalizeH="0" baseline="0" noProof="0" dirty="0">
                <a:ln>
                  <a:noFill/>
                </a:ln>
                <a:solidFill>
                  <a:srgbClr val="C00000"/>
                </a:solidFill>
                <a:effectLst/>
                <a:uLnTx/>
                <a:uFillTx/>
                <a:latin typeface="+mn-lt"/>
                <a:ea typeface="+mn-ea"/>
                <a:cs typeface="+mn-cs"/>
              </a:rPr>
              <a:t>a problem</a:t>
            </a:r>
            <a:r>
              <a:rPr kumimoji="0" lang="en-US" altLang="en-US" sz="2000" b="0" i="0" u="none" strike="noStrike" kern="1200" cap="none" spc="0" normalizeH="0" baseline="0" noProof="0" dirty="0">
                <a:ln>
                  <a:noFill/>
                </a:ln>
                <a:solidFill>
                  <a:schemeClr val="tx1"/>
                </a:solidFill>
                <a:effectLst/>
                <a:uLnTx/>
                <a:uFillTx/>
                <a:latin typeface="+mn-lt"/>
                <a:ea typeface="+mn-ea"/>
                <a:cs typeface="+mn-cs"/>
              </a:rPr>
              <a:t>. </a:t>
            </a:r>
            <a:endParaRPr lang="en-US" altLang="en-US" sz="2000" noProof="0" dirty="0">
              <a:ln>
                <a:noFill/>
              </a:ln>
              <a:effectLst/>
              <a:uLnTx/>
              <a:uFillTx/>
              <a:sym typeface="+mn-ea"/>
            </a:endParaRPr>
          </a:p>
          <a:p>
            <a:pPr marL="662305" marR="0" lvl="0" indent="-319405" algn="l" defTabSz="914400" rtl="0" eaLnBrk="1" fontAlgn="base" latinLnBrk="0" hangingPunct="1">
              <a:lnSpc>
                <a:spcPct val="80000"/>
              </a:lnSpc>
              <a:spcBef>
                <a:spcPct val="20000"/>
              </a:spcBef>
              <a:spcAft>
                <a:spcPct val="0"/>
              </a:spcAft>
              <a:buClrTx/>
              <a:buSzTx/>
              <a:buFont typeface="Arial" panose="020B0604020202020204" pitchFamily="34" charset="0"/>
              <a:buNone/>
              <a:defRPr/>
            </a:pPr>
            <a:r>
              <a:rPr lang="en-US" altLang="en-US" sz="2000" noProof="0" dirty="0">
                <a:ln>
                  <a:noFill/>
                </a:ln>
                <a:effectLst/>
                <a:uLnTx/>
                <a:uFillTx/>
                <a:sym typeface="+mn-ea"/>
              </a:rPr>
              <a:t>–</a:t>
            </a:r>
            <a:r>
              <a:rPr kumimoji="0" lang="en-US" altLang="en-US" sz="2000" b="0" i="0" u="none" strike="noStrike" kern="1200" cap="none" spc="0" normalizeH="0" baseline="0" noProof="0" dirty="0">
                <a:ln>
                  <a:noFill/>
                </a:ln>
                <a:solidFill>
                  <a:schemeClr val="tx1"/>
                </a:solidFill>
                <a:effectLst/>
                <a:uLnTx/>
                <a:uFillTx/>
                <a:latin typeface="+mn-lt"/>
                <a:ea typeface="+mn-ea"/>
                <a:cs typeface="+mn-cs"/>
              </a:rPr>
              <a:t> Colonial languages used as the sole/dominant media in formal domains (admin, education, etc.)</a:t>
            </a:r>
          </a:p>
          <a:p>
            <a:pPr marL="286385" indent="-286385" eaLnBrk="1" fontAlgn="auto" hangingPunct="1">
              <a:spcAft>
                <a:spcPts val="0"/>
              </a:spcAft>
              <a:buFont typeface="+mj-lt"/>
              <a:buAutoNum type="arabicPeriod"/>
              <a:defRPr/>
            </a:pPr>
            <a:endParaRPr lang="en-US" dirty="0"/>
          </a:p>
        </p:txBody>
      </p:sp>
    </p:spTree>
    <p:extLst>
      <p:ext uri="{BB962C8B-B14F-4D97-AF65-F5344CB8AC3E}">
        <p14:creationId xmlns:p14="http://schemas.microsoft.com/office/powerpoint/2010/main" val="10244585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980D53-7A07-4CF5-A936-7D3CA8B36EDD}"/>
              </a:ext>
            </a:extLst>
          </p:cNvPr>
          <p:cNvSpPr>
            <a:spLocks noGrp="1"/>
          </p:cNvSpPr>
          <p:nvPr>
            <p:ph type="title"/>
          </p:nvPr>
        </p:nvSpPr>
        <p:spPr>
          <a:xfrm>
            <a:off x="457200" y="156238"/>
            <a:ext cx="9585702" cy="727165"/>
          </a:xfrm>
        </p:spPr>
        <p:txBody>
          <a:bodyPr>
            <a:noAutofit/>
          </a:bodyPr>
          <a:lstStyle/>
          <a:p>
            <a:r>
              <a:rPr lang="en-ZA" sz="3200" dirty="0"/>
              <a:t>Colonialism (continued)</a:t>
            </a:r>
          </a:p>
        </p:txBody>
      </p:sp>
      <p:sp>
        <p:nvSpPr>
          <p:cNvPr id="3" name="Content Placeholder 2">
            <a:extLst>
              <a:ext uri="{FF2B5EF4-FFF2-40B4-BE49-F238E27FC236}">
                <a16:creationId xmlns:a16="http://schemas.microsoft.com/office/drawing/2014/main" id="{4AB6BB34-622E-4633-A35B-D51CCAC7503F}"/>
              </a:ext>
            </a:extLst>
          </p:cNvPr>
          <p:cNvSpPr>
            <a:spLocks noGrp="1"/>
          </p:cNvSpPr>
          <p:nvPr>
            <p:ph idx="1"/>
          </p:nvPr>
        </p:nvSpPr>
        <p:spPr>
          <a:xfrm>
            <a:off x="457200" y="883403"/>
            <a:ext cx="9364717" cy="5224724"/>
          </a:xfrm>
        </p:spPr>
        <p:txBody>
          <a:bodyPr>
            <a:noAutofit/>
          </a:bodyPr>
          <a:lstStyle/>
          <a:p>
            <a:pPr eaLnBrk="1" hangingPunct="1"/>
            <a:endParaRPr lang="en-US" altLang="en-US" sz="2000" dirty="0"/>
          </a:p>
          <a:p>
            <a:pPr eaLnBrk="1" hangingPunct="1"/>
            <a:r>
              <a:rPr lang="en-US" altLang="en-US" sz="2000" dirty="0"/>
              <a:t>Linguists, missionaries, anthropologists, etc. and other agencies began to </a:t>
            </a:r>
            <a:r>
              <a:rPr lang="en-US" altLang="en-US" sz="2000" dirty="0">
                <a:solidFill>
                  <a:srgbClr val="0000FF"/>
                </a:solidFill>
              </a:rPr>
              <a:t>codify</a:t>
            </a:r>
            <a:r>
              <a:rPr lang="en-US" altLang="en-US" sz="2000" dirty="0"/>
              <a:t>, classify and </a:t>
            </a:r>
            <a:r>
              <a:rPr lang="en-US" altLang="en-US" sz="2000" dirty="0">
                <a:solidFill>
                  <a:srgbClr val="0000FF"/>
                </a:solidFill>
              </a:rPr>
              <a:t>categorize</a:t>
            </a:r>
            <a:r>
              <a:rPr lang="en-US" altLang="en-US" sz="2000" dirty="0"/>
              <a:t> various dialects, leading to the emergence of languages and their standardized forms</a:t>
            </a:r>
            <a:r>
              <a:rPr lang="en-US" altLang="en-US" sz="2400" dirty="0"/>
              <a:t> </a:t>
            </a:r>
            <a:r>
              <a:rPr lang="en-US" altLang="en-US" sz="1800" dirty="0"/>
              <a:t>(Makoni and Pennycook 2007).</a:t>
            </a:r>
            <a:endParaRPr lang="en-US" altLang="en-US" sz="100" dirty="0"/>
          </a:p>
          <a:p>
            <a:pPr marL="2285365" indent="-2285365">
              <a:buNone/>
            </a:pPr>
            <a:r>
              <a:rPr lang="en-US" altLang="en-US" sz="2000" dirty="0"/>
              <a:t>     </a:t>
            </a:r>
            <a:r>
              <a:rPr lang="en-US" altLang="en-US" sz="2000" dirty="0">
                <a:solidFill>
                  <a:srgbClr val="FF0000"/>
                </a:solidFill>
              </a:rPr>
              <a:t>Example</a:t>
            </a:r>
            <a:r>
              <a:rPr lang="en-US" altLang="en-US" sz="2000" dirty="0"/>
              <a:t>: Setswana, Sesotho </a:t>
            </a:r>
            <a:r>
              <a:rPr lang="en-US" altLang="en-US" sz="2000" dirty="0" err="1"/>
              <a:t>sa</a:t>
            </a:r>
            <a:r>
              <a:rPr lang="en-US" altLang="en-US" sz="2000" dirty="0"/>
              <a:t> Leboa, Sesotho - as described in Lecture 2   </a:t>
            </a:r>
          </a:p>
          <a:p>
            <a:pPr marL="342900" marR="0" lvl="0" indent="-342900" algn="l" defTabSz="914400" rtl="0" eaLnBrk="1" fontAlgn="base" latinLnBrk="0" hangingPunct="1">
              <a:spcBef>
                <a:spcPct val="20000"/>
              </a:spcBef>
              <a:spcAft>
                <a:spcPct val="0"/>
              </a:spcAft>
              <a:buClrTx/>
              <a:buSzTx/>
              <a:buFont typeface="Arial" panose="020B0604020202020204" pitchFamily="34" charset="0"/>
              <a:buChar char="•"/>
              <a:defRPr/>
            </a:pPr>
            <a:endParaRPr kumimoji="0" lang="en-US" altLang="en-US" sz="2000" b="1" i="1" u="none" strike="noStrike" kern="1200" cap="none" spc="0" normalizeH="0" baseline="0" noProof="0" dirty="0">
              <a:ln>
                <a:noFill/>
              </a:ln>
              <a:solidFill>
                <a:schemeClr val="tx1"/>
              </a:solidFill>
              <a:effectLst/>
              <a:uLnTx/>
              <a:uFillTx/>
              <a:latin typeface="+mn-lt"/>
              <a:ea typeface="+mn-ea"/>
              <a:cs typeface="+mn-cs"/>
            </a:endParaRPr>
          </a:p>
          <a:p>
            <a:pPr marL="342900" marR="0" lvl="0" indent="-342900" algn="l" defTabSz="914400" rtl="0" eaLnBrk="1" fontAlgn="base" latinLnBrk="0" hangingPunct="1">
              <a:spcBef>
                <a:spcPct val="20000"/>
              </a:spcBef>
              <a:spcAft>
                <a:spcPct val="0"/>
              </a:spcAft>
              <a:buClrTx/>
              <a:buSzTx/>
              <a:buFont typeface="Arial" panose="020B0604020202020204" pitchFamily="34" charset="0"/>
              <a:buChar char="•"/>
              <a:defRPr/>
            </a:pPr>
            <a:endParaRPr kumimoji="0" lang="en-US" altLang="en-US" sz="2000" b="1" i="1" u="none" strike="noStrike" kern="1200" cap="none" spc="0" normalizeH="0" baseline="0" noProof="0" dirty="0">
              <a:ln>
                <a:noFill/>
              </a:ln>
              <a:solidFill>
                <a:schemeClr val="tx1"/>
              </a:solidFill>
              <a:effectLst/>
              <a:uLnTx/>
              <a:uFillTx/>
              <a:latin typeface="+mn-lt"/>
              <a:ea typeface="+mn-ea"/>
              <a:cs typeface="+mn-cs"/>
            </a:endParaRPr>
          </a:p>
          <a:p>
            <a:pPr eaLnBrk="1" hangingPunct="1"/>
            <a:r>
              <a:rPr lang="en-US" altLang="en-US" sz="2000" dirty="0"/>
              <a:t>‘</a:t>
            </a:r>
            <a:r>
              <a:rPr lang="en-US" altLang="en-US" sz="2000" dirty="0">
                <a:solidFill>
                  <a:srgbClr val="0000FF"/>
                </a:solidFill>
              </a:rPr>
              <a:t>Invented</a:t>
            </a:r>
            <a:r>
              <a:rPr lang="en-US" altLang="en-US" sz="2000" dirty="0"/>
              <a:t> languages’ – standardized forms remain a problem across Africa for</a:t>
            </a:r>
          </a:p>
          <a:p>
            <a:pPr marL="0" indent="0" eaLnBrk="1" hangingPunct="1">
              <a:buNone/>
            </a:pPr>
            <a:r>
              <a:rPr lang="en-US" altLang="en-US" sz="2000" dirty="0"/>
              <a:t>      speakers of dialects different to the one selected for standardization.</a:t>
            </a:r>
          </a:p>
          <a:p>
            <a:pPr marL="1611313" indent="-1611313">
              <a:buNone/>
            </a:pPr>
            <a:r>
              <a:rPr lang="en-US" altLang="en-US" sz="2000" dirty="0">
                <a:sym typeface="+mn-ea"/>
              </a:rPr>
              <a:t>      </a:t>
            </a:r>
            <a:r>
              <a:rPr lang="en-US" altLang="en-US" sz="2000" dirty="0">
                <a:solidFill>
                  <a:srgbClr val="FF0000"/>
                </a:solidFill>
                <a:sym typeface="+mn-ea"/>
              </a:rPr>
              <a:t>Example</a:t>
            </a:r>
            <a:r>
              <a:rPr lang="en-US" altLang="en-US" sz="2000" dirty="0">
                <a:sym typeface="+mn-ea"/>
              </a:rPr>
              <a:t>: some words pronounced the same in the two/more varieties but spelled differently.</a:t>
            </a:r>
          </a:p>
          <a:p>
            <a:pPr marL="286385" indent="-286385" eaLnBrk="1" fontAlgn="auto" hangingPunct="1">
              <a:spcAft>
                <a:spcPts val="0"/>
              </a:spcAft>
              <a:buFont typeface="+mj-lt"/>
              <a:buAutoNum type="arabicPeriod"/>
              <a:defRPr/>
            </a:pPr>
            <a:endParaRPr lang="en-US" dirty="0"/>
          </a:p>
        </p:txBody>
      </p:sp>
    </p:spTree>
    <p:extLst>
      <p:ext uri="{BB962C8B-B14F-4D97-AF65-F5344CB8AC3E}">
        <p14:creationId xmlns:p14="http://schemas.microsoft.com/office/powerpoint/2010/main" val="3579990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980D53-7A07-4CF5-A936-7D3CA8B36EDD}"/>
              </a:ext>
            </a:extLst>
          </p:cNvPr>
          <p:cNvSpPr>
            <a:spLocks noGrp="1"/>
          </p:cNvSpPr>
          <p:nvPr>
            <p:ph type="title"/>
          </p:nvPr>
        </p:nvSpPr>
        <p:spPr>
          <a:xfrm>
            <a:off x="457200" y="156238"/>
            <a:ext cx="9585702" cy="727165"/>
          </a:xfrm>
        </p:spPr>
        <p:txBody>
          <a:bodyPr>
            <a:noAutofit/>
          </a:bodyPr>
          <a:lstStyle/>
          <a:p>
            <a:r>
              <a:rPr lang="en-ZA" sz="3200" dirty="0"/>
              <a:t>Colonialism (continued)</a:t>
            </a:r>
          </a:p>
        </p:txBody>
      </p:sp>
      <p:sp>
        <p:nvSpPr>
          <p:cNvPr id="3" name="Content Placeholder 2">
            <a:extLst>
              <a:ext uri="{FF2B5EF4-FFF2-40B4-BE49-F238E27FC236}">
                <a16:creationId xmlns:a16="http://schemas.microsoft.com/office/drawing/2014/main" id="{4AB6BB34-622E-4633-A35B-D51CCAC7503F}"/>
              </a:ext>
            </a:extLst>
          </p:cNvPr>
          <p:cNvSpPr>
            <a:spLocks noGrp="1"/>
          </p:cNvSpPr>
          <p:nvPr>
            <p:ph idx="1"/>
          </p:nvPr>
        </p:nvSpPr>
        <p:spPr>
          <a:xfrm>
            <a:off x="457200" y="883403"/>
            <a:ext cx="9364717" cy="5224724"/>
          </a:xfrm>
        </p:spPr>
        <p:txBody>
          <a:bodyPr>
            <a:noAutofit/>
          </a:bodyPr>
          <a:lstStyle/>
          <a:p>
            <a:pPr eaLnBrk="1" hangingPunct="1">
              <a:lnSpc>
                <a:spcPct val="80000"/>
              </a:lnSpc>
            </a:pPr>
            <a:endParaRPr lang="en-US" altLang="en-US" sz="2000" dirty="0"/>
          </a:p>
          <a:p>
            <a:pPr eaLnBrk="1" hangingPunct="1">
              <a:lnSpc>
                <a:spcPct val="80000"/>
              </a:lnSpc>
            </a:pPr>
            <a:endParaRPr lang="en-US" altLang="en-US" sz="2000" dirty="0"/>
          </a:p>
          <a:p>
            <a:pPr eaLnBrk="1" hangingPunct="1">
              <a:lnSpc>
                <a:spcPct val="80000"/>
              </a:lnSpc>
            </a:pPr>
            <a:r>
              <a:rPr lang="en-US" altLang="en-US" sz="2000" dirty="0"/>
              <a:t>Antia and Dyers (2019) argue that actions on African language during the colonial era have resulted in the previously colonised continuing to:</a:t>
            </a:r>
          </a:p>
          <a:p>
            <a:pPr eaLnBrk="1" hangingPunct="1">
              <a:lnSpc>
                <a:spcPct val="80000"/>
              </a:lnSpc>
            </a:pPr>
            <a:endParaRPr lang="en-US" altLang="en-US" sz="2000" dirty="0"/>
          </a:p>
          <a:p>
            <a:pPr marL="762000" indent="-341630" eaLnBrk="1" hangingPunct="1">
              <a:lnSpc>
                <a:spcPct val="80000"/>
              </a:lnSpc>
              <a:buFont typeface="Arial" panose="020B0604020202020204" pitchFamily="34" charset="0"/>
              <a:buChar char="‒"/>
            </a:pPr>
            <a:r>
              <a:rPr lang="en-US" altLang="en-US" sz="2000" dirty="0"/>
              <a:t>question the adequacy of their languages as legitimate means of communication; </a:t>
            </a:r>
          </a:p>
          <a:p>
            <a:pPr marL="762000" indent="-341630" eaLnBrk="1" hangingPunct="1">
              <a:lnSpc>
                <a:spcPct val="80000"/>
              </a:lnSpc>
              <a:buFont typeface="Arial" panose="020B0604020202020204" pitchFamily="34" charset="0"/>
              <a:buChar char="‒"/>
            </a:pPr>
            <a:r>
              <a:rPr lang="en-US" altLang="en-US" sz="2000" dirty="0"/>
              <a:t>be incompetent in the invented varieties of what had hitherto been the language of their forebears (ancestors); </a:t>
            </a:r>
          </a:p>
          <a:p>
            <a:pPr marL="762000" indent="-341630" eaLnBrk="1" hangingPunct="1">
              <a:lnSpc>
                <a:spcPct val="80000"/>
              </a:lnSpc>
              <a:buFont typeface="Arial" panose="020B0604020202020204" pitchFamily="34" charset="0"/>
              <a:buChar char="‒"/>
            </a:pPr>
            <a:r>
              <a:rPr lang="en-US" altLang="en-US" sz="2000" dirty="0"/>
              <a:t>have very little chance of functioning in the imposed European language, since it ‘could never as spoken or written properly reflect or imitate the real life of its European origin’ (wa Thiong’o 1987: 16); and</a:t>
            </a:r>
          </a:p>
          <a:p>
            <a:pPr marL="762000" indent="-341630" eaLnBrk="1" hangingPunct="1">
              <a:lnSpc>
                <a:spcPct val="80000"/>
              </a:lnSpc>
              <a:buFont typeface="Arial" panose="020B0604020202020204" pitchFamily="34" charset="0"/>
              <a:buChar char="‒"/>
            </a:pPr>
            <a:r>
              <a:rPr lang="en-US" altLang="en-US" sz="2000" dirty="0"/>
              <a:t>have a higher linguistic barrier (obstacle) in terms of access to knowledge. </a:t>
            </a:r>
          </a:p>
          <a:p>
            <a:pPr eaLnBrk="1" hangingPunct="1">
              <a:lnSpc>
                <a:spcPct val="80000"/>
              </a:lnSpc>
            </a:pPr>
            <a:endParaRPr lang="en-US" altLang="en-US" sz="2000" dirty="0"/>
          </a:p>
          <a:p>
            <a:pPr eaLnBrk="1" hangingPunct="1">
              <a:lnSpc>
                <a:spcPct val="80000"/>
              </a:lnSpc>
            </a:pPr>
            <a:endParaRPr lang="en-US" altLang="en-US" sz="2000" dirty="0"/>
          </a:p>
          <a:p>
            <a:pPr eaLnBrk="1" hangingPunct="1">
              <a:lnSpc>
                <a:spcPct val="80000"/>
              </a:lnSpc>
            </a:pPr>
            <a:endParaRPr lang="en-US" altLang="en-US" sz="2000" dirty="0"/>
          </a:p>
          <a:p>
            <a:pPr eaLnBrk="1" hangingPunct="1"/>
            <a:endParaRPr lang="en-ZA" altLang="en-US" sz="2000" dirty="0"/>
          </a:p>
        </p:txBody>
      </p:sp>
    </p:spTree>
    <p:extLst>
      <p:ext uri="{BB962C8B-B14F-4D97-AF65-F5344CB8AC3E}">
        <p14:creationId xmlns:p14="http://schemas.microsoft.com/office/powerpoint/2010/main" val="334395573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AB6BB34-622E-4633-A35B-D51CCAC7503F}"/>
              </a:ext>
            </a:extLst>
          </p:cNvPr>
          <p:cNvSpPr>
            <a:spLocks noGrp="1"/>
          </p:cNvSpPr>
          <p:nvPr>
            <p:ph idx="1"/>
          </p:nvPr>
        </p:nvSpPr>
        <p:spPr>
          <a:xfrm>
            <a:off x="426204" y="449450"/>
            <a:ext cx="9337729" cy="5224724"/>
          </a:xfrm>
        </p:spPr>
        <p:txBody>
          <a:bodyPr>
            <a:noAutofit/>
          </a:bodyPr>
          <a:lstStyle/>
          <a:p>
            <a:pPr marL="472440" marR="0" lvl="0" indent="-456565" algn="l" defTabSz="914400" rtl="0" eaLnBrk="1" fontAlgn="base" latinLnBrk="0" hangingPunct="1">
              <a:spcBef>
                <a:spcPct val="20000"/>
              </a:spcBef>
              <a:spcAft>
                <a:spcPct val="0"/>
              </a:spcAft>
              <a:buClrTx/>
              <a:buSzTx/>
              <a:buFont typeface="Arial" panose="020B0604020202020204" pitchFamily="34" charset="0"/>
              <a:buChar char="•"/>
              <a:defRPr/>
            </a:pPr>
            <a:endParaRPr kumimoji="0" lang="en-US" altLang="en-US" sz="2000" b="1" i="1" u="none" strike="noStrike" kern="1200" cap="none" spc="0" normalizeH="0" baseline="0" noProof="0" dirty="0">
              <a:ln>
                <a:noFill/>
              </a:ln>
              <a:solidFill>
                <a:schemeClr val="tx1"/>
              </a:solidFill>
              <a:effectLst/>
              <a:uLnTx/>
              <a:uFillTx/>
              <a:latin typeface="+mn-lt"/>
              <a:ea typeface="+mn-ea"/>
              <a:cs typeface="+mn-cs"/>
            </a:endParaRPr>
          </a:p>
          <a:p>
            <a:pPr marL="332105" marR="0" lvl="0" indent="-315595" algn="l" defTabSz="914400" rtl="0" eaLnBrk="1" fontAlgn="base" latinLnBrk="0" hangingPunct="1">
              <a:spcBef>
                <a:spcPct val="20000"/>
              </a:spcBef>
              <a:spcAft>
                <a:spcPct val="0"/>
              </a:spcAft>
              <a:buClrTx/>
              <a:buSzTx/>
              <a:buFont typeface="Arial" panose="020B0604020202020204" pitchFamily="34" charset="0"/>
              <a:buChar char="•"/>
              <a:defRPr/>
            </a:pPr>
            <a:r>
              <a:rPr kumimoji="0" lang="en-US" altLang="en-US" sz="2000" b="1" i="1" u="none" strike="noStrike" kern="1200" cap="none" spc="0" normalizeH="0" baseline="0" noProof="0" dirty="0">
                <a:ln>
                  <a:noFill/>
                </a:ln>
                <a:solidFill>
                  <a:schemeClr val="tx1"/>
                </a:solidFill>
                <a:effectLst/>
                <a:uLnTx/>
                <a:uFillTx/>
                <a:latin typeface="+mn-lt"/>
                <a:ea typeface="+mn-ea"/>
                <a:cs typeface="+mn-cs"/>
              </a:rPr>
              <a:t>Post-colonialism </a:t>
            </a:r>
            <a:r>
              <a:rPr kumimoji="0" lang="en-US" altLang="en-US" sz="2000" u="none" strike="noStrike" kern="1200" cap="none" spc="0" normalizeH="0" baseline="0" noProof="0" dirty="0">
                <a:ln>
                  <a:noFill/>
                </a:ln>
                <a:solidFill>
                  <a:schemeClr val="tx1"/>
                </a:solidFill>
                <a:effectLst/>
                <a:uLnTx/>
                <a:uFillTx/>
                <a:latin typeface="+mn-lt"/>
                <a:ea typeface="+mn-ea"/>
                <a:cs typeface="+mn-cs"/>
              </a:rPr>
              <a:t>(</a:t>
            </a:r>
            <a:r>
              <a:rPr lang="en-US" altLang="en-US" sz="2000" noProof="0" dirty="0">
                <a:ln>
                  <a:noFill/>
                </a:ln>
                <a:effectLst/>
                <a:uLnTx/>
                <a:uFillTx/>
                <a:sym typeface="+mn-ea"/>
              </a:rPr>
              <a:t>linked to post-modernity).</a:t>
            </a:r>
            <a:endParaRPr kumimoji="0" lang="en-US" altLang="en-US" sz="2000" b="0" i="0" u="none" strike="noStrike" kern="1200" cap="none" spc="0" normalizeH="0" baseline="0" noProof="0" dirty="0">
              <a:ln>
                <a:noFill/>
              </a:ln>
              <a:solidFill>
                <a:schemeClr val="tx1"/>
              </a:solidFill>
              <a:effectLst/>
              <a:uLnTx/>
              <a:uFillTx/>
              <a:latin typeface="+mn-lt"/>
              <a:ea typeface="+mn-ea"/>
              <a:cs typeface="+mn-cs"/>
            </a:endParaRPr>
          </a:p>
          <a:p>
            <a:pPr marL="923925" marR="0" lvl="0" indent="-247650" algn="l" defTabSz="914400" rtl="0" eaLnBrk="1" fontAlgn="base" latinLnBrk="0" hangingPunct="1">
              <a:spcBef>
                <a:spcPct val="20000"/>
              </a:spcBef>
              <a:spcAft>
                <a:spcPct val="0"/>
              </a:spcAft>
              <a:buClrTx/>
              <a:buSzTx/>
              <a:buFont typeface="Arial" panose="020B0604020202020204" pitchFamily="34" charset="0"/>
              <a:buNone/>
              <a:defRPr/>
            </a:pPr>
            <a:r>
              <a:rPr kumimoji="0" lang="en-US" altLang="en-US" sz="2000" b="0" i="0" u="none" strike="noStrike" kern="1200" cap="none" spc="0" normalizeH="0" baseline="0" noProof="0" dirty="0">
                <a:ln>
                  <a:noFill/>
                </a:ln>
                <a:solidFill>
                  <a:schemeClr val="tx1"/>
                </a:solidFill>
                <a:effectLst/>
                <a:uLnTx/>
                <a:uFillTx/>
                <a:latin typeface="+mn-lt"/>
                <a:ea typeface="+mn-ea"/>
                <a:cs typeface="+mn-cs"/>
              </a:rPr>
              <a:t>– the era after the colonized countries gained their independence </a:t>
            </a:r>
          </a:p>
          <a:p>
            <a:pPr marL="882650" marR="0" lvl="0" indent="-229870" algn="l" defTabSz="914400" rtl="0" eaLnBrk="1" fontAlgn="base" latinLnBrk="0" hangingPunct="1">
              <a:spcBef>
                <a:spcPct val="20000"/>
              </a:spcBef>
              <a:spcAft>
                <a:spcPct val="0"/>
              </a:spcAft>
              <a:buClrTx/>
              <a:buSzTx/>
              <a:buFont typeface="Arial" panose="020B0604020202020204" pitchFamily="34" charset="0"/>
              <a:buNone/>
              <a:defRPr/>
            </a:pPr>
            <a:r>
              <a:rPr kumimoji="0" lang="en-US" altLang="en-US" sz="2000" b="0" i="0" u="none" strike="noStrike" kern="1200" cap="none" spc="0" normalizeH="0" baseline="0" noProof="0" dirty="0">
                <a:ln>
                  <a:noFill/>
                </a:ln>
                <a:solidFill>
                  <a:schemeClr val="tx1"/>
                </a:solidFill>
                <a:effectLst/>
                <a:uLnTx/>
                <a:uFillTx/>
                <a:latin typeface="+mn-lt"/>
                <a:ea typeface="+mn-ea"/>
                <a:cs typeface="+mn-cs"/>
              </a:rPr>
              <a:t>– Ex-colonial languages (e.g., English, French, Portuguese) selected as official languages (leading to the countries being classified as </a:t>
            </a:r>
            <a:r>
              <a:rPr kumimoji="0" lang="en-US" altLang="en-US" sz="2000" b="0" i="1" u="none" strike="noStrike" kern="1200" cap="none" spc="0" normalizeH="0" baseline="0" noProof="0" dirty="0">
                <a:ln>
                  <a:noFill/>
                </a:ln>
                <a:solidFill>
                  <a:schemeClr val="tx1"/>
                </a:solidFill>
                <a:effectLst/>
                <a:uLnTx/>
                <a:uFillTx/>
                <a:latin typeface="+mn-lt"/>
                <a:ea typeface="+mn-ea"/>
                <a:cs typeface="+mn-cs"/>
              </a:rPr>
              <a:t>Anglophone, Francophone, Lusophone, </a:t>
            </a:r>
            <a:r>
              <a:rPr kumimoji="0" lang="en-US" altLang="en-US" sz="2000" b="0" u="none" strike="noStrike" kern="1200" cap="none" spc="0" normalizeH="0" baseline="0" noProof="0" dirty="0">
                <a:ln>
                  <a:noFill/>
                </a:ln>
                <a:solidFill>
                  <a:schemeClr val="tx1"/>
                </a:solidFill>
                <a:effectLst/>
                <a:uLnTx/>
                <a:uFillTx/>
                <a:latin typeface="+mn-lt"/>
                <a:ea typeface="+mn-ea"/>
                <a:cs typeface="+mn-cs"/>
              </a:rPr>
              <a:t>etc.).</a:t>
            </a:r>
            <a:endParaRPr kumimoji="0" lang="en-US" altLang="en-US" sz="2000" b="0" i="0" u="none" strike="noStrike" kern="1200" cap="none" spc="0" normalizeH="0" baseline="0" noProof="0" dirty="0">
              <a:ln>
                <a:noFill/>
              </a:ln>
              <a:solidFill>
                <a:schemeClr val="tx1"/>
              </a:solidFill>
              <a:effectLst/>
              <a:uLnTx/>
              <a:uFillTx/>
              <a:latin typeface="+mn-lt"/>
              <a:ea typeface="+mn-ea"/>
              <a:cs typeface="+mn-cs"/>
            </a:endParaRPr>
          </a:p>
          <a:p>
            <a:pPr marL="290195" marR="0" lvl="0" indent="-290195" algn="l" defTabSz="914400" rtl="0" eaLnBrk="1" fontAlgn="base" latinLnBrk="0" hangingPunct="1">
              <a:spcBef>
                <a:spcPct val="20000"/>
              </a:spcBef>
              <a:spcAft>
                <a:spcPct val="0"/>
              </a:spcAft>
              <a:buClrTx/>
              <a:buSzTx/>
              <a:buFont typeface="Arial" panose="020B0604020202020204" pitchFamily="34" charset="0"/>
              <a:buChar char="•"/>
              <a:defRPr/>
            </a:pPr>
            <a:endParaRPr kumimoji="0" lang="en-US" altLang="en-US" sz="2000" b="1" i="1" u="none" strike="noStrike" kern="1200" cap="none" spc="0" normalizeH="0" baseline="0" noProof="0" dirty="0">
              <a:ln>
                <a:noFill/>
              </a:ln>
              <a:solidFill>
                <a:schemeClr val="tx1"/>
              </a:solidFill>
              <a:effectLst/>
              <a:uLnTx/>
              <a:uFillTx/>
              <a:latin typeface="+mn-lt"/>
              <a:ea typeface="+mn-ea"/>
              <a:cs typeface="+mn-cs"/>
            </a:endParaRPr>
          </a:p>
          <a:p>
            <a:pPr marL="290195" marR="0" lvl="0" indent="-290195" algn="l" defTabSz="914400" rtl="0" eaLnBrk="1" fontAlgn="base" latinLnBrk="0" hangingPunct="1">
              <a:spcBef>
                <a:spcPct val="20000"/>
              </a:spcBef>
              <a:spcAft>
                <a:spcPct val="0"/>
              </a:spcAft>
              <a:buClrTx/>
              <a:buSzTx/>
              <a:buFont typeface="Arial" panose="020B0604020202020204" pitchFamily="34" charset="0"/>
              <a:buChar char="•"/>
              <a:defRPr/>
            </a:pPr>
            <a:endParaRPr kumimoji="0" lang="en-US" altLang="en-US" sz="2000" b="1" i="1" u="none" strike="noStrike" kern="1200" cap="none" spc="0" normalizeH="0" baseline="0" noProof="0" dirty="0">
              <a:ln>
                <a:noFill/>
              </a:ln>
              <a:solidFill>
                <a:schemeClr val="tx1"/>
              </a:solidFill>
              <a:effectLst/>
              <a:uLnTx/>
              <a:uFillTx/>
              <a:latin typeface="+mn-lt"/>
              <a:ea typeface="+mn-ea"/>
              <a:cs typeface="+mn-cs"/>
            </a:endParaRPr>
          </a:p>
          <a:p>
            <a:pPr marL="290195" marR="0" lvl="0" indent="-290195" algn="l" defTabSz="914400" rtl="0" eaLnBrk="1" fontAlgn="base" latinLnBrk="0" hangingPunct="1">
              <a:spcBef>
                <a:spcPct val="20000"/>
              </a:spcBef>
              <a:spcAft>
                <a:spcPct val="0"/>
              </a:spcAft>
              <a:buClrTx/>
              <a:buSzTx/>
              <a:buFont typeface="Arial" panose="020B0604020202020204" pitchFamily="34" charset="0"/>
              <a:buChar char="•"/>
              <a:defRPr/>
            </a:pPr>
            <a:r>
              <a:rPr kumimoji="0" lang="en-US" altLang="en-US" sz="2000" b="1" i="1" u="none" strike="noStrike" kern="1200" cap="none" spc="0" normalizeH="0" baseline="0" noProof="0" dirty="0">
                <a:ln>
                  <a:noFill/>
                </a:ln>
                <a:solidFill>
                  <a:schemeClr val="tx1"/>
                </a:solidFill>
                <a:effectLst/>
                <a:uLnTx/>
                <a:uFillTx/>
                <a:latin typeface="+mn-lt"/>
                <a:ea typeface="+mn-ea"/>
                <a:cs typeface="+mn-cs"/>
              </a:rPr>
              <a:t>Neo-colonialism:</a:t>
            </a:r>
          </a:p>
          <a:p>
            <a:pPr marL="882650" marR="0" lvl="0" indent="-316865" algn="l" defTabSz="914400" rtl="0" eaLnBrk="1" fontAlgn="base" latinLnBrk="0" hangingPunct="1">
              <a:spcBef>
                <a:spcPct val="20000"/>
              </a:spcBef>
              <a:spcAft>
                <a:spcPct val="0"/>
              </a:spcAft>
              <a:buClrTx/>
              <a:buSzTx/>
              <a:buFont typeface="Arial" panose="020B0604020202020204" pitchFamily="34" charset="0"/>
              <a:buNone/>
              <a:defRPr/>
            </a:pPr>
            <a:r>
              <a:rPr kumimoji="0" lang="en-US" altLang="en-US" sz="2000" b="0" i="0" u="none" strike="noStrike" kern="1200" cap="none" spc="0" normalizeH="0" baseline="0" noProof="0" dirty="0">
                <a:ln>
                  <a:noFill/>
                </a:ln>
                <a:solidFill>
                  <a:schemeClr val="tx1"/>
                </a:solidFill>
                <a:effectLst/>
                <a:uLnTx/>
                <a:uFillTx/>
                <a:latin typeface="+mn-lt"/>
                <a:ea typeface="+mn-ea"/>
                <a:cs typeface="+mn-cs"/>
              </a:rPr>
              <a:t> </a:t>
            </a:r>
            <a:r>
              <a:rPr kumimoji="0" lang="en-US" altLang="en-US" sz="2000" b="1" i="0" u="none" strike="noStrike" kern="1200" cap="none" spc="0" normalizeH="0" baseline="0" noProof="0" dirty="0">
                <a:ln>
                  <a:noFill/>
                </a:ln>
                <a:solidFill>
                  <a:schemeClr val="tx1"/>
                </a:solidFill>
                <a:effectLst/>
                <a:uLnTx/>
                <a:uFillTx/>
                <a:latin typeface="+mn-lt"/>
                <a:ea typeface="+mn-ea"/>
                <a:cs typeface="+mn-cs"/>
              </a:rPr>
              <a:t>–</a:t>
            </a:r>
            <a:r>
              <a:rPr kumimoji="0" lang="en-US" altLang="en-US" sz="2000" b="0" i="0" u="none" strike="noStrike" kern="1200" cap="none" spc="0" normalizeH="0" baseline="0" noProof="0" dirty="0">
                <a:ln>
                  <a:noFill/>
                </a:ln>
                <a:solidFill>
                  <a:schemeClr val="tx1"/>
                </a:solidFill>
                <a:effectLst/>
                <a:uLnTx/>
                <a:uFillTx/>
                <a:latin typeface="+mn-lt"/>
                <a:ea typeface="+mn-ea"/>
                <a:cs typeface="+mn-cs"/>
              </a:rPr>
              <a:t> often refers to attempts by past colonial powers to interfere in the affairs of their former colonies.</a:t>
            </a:r>
          </a:p>
          <a:p>
            <a:pPr marL="2056130" marR="0" lvl="0" indent="-1407795" algn="l" defTabSz="914400" rtl="0" eaLnBrk="1" fontAlgn="base" latinLnBrk="0" hangingPunct="1">
              <a:spcBef>
                <a:spcPct val="20000"/>
              </a:spcBef>
              <a:spcAft>
                <a:spcPct val="0"/>
              </a:spcAft>
              <a:buClrTx/>
              <a:buSzTx/>
              <a:buFont typeface="Arial" panose="020B0604020202020204" pitchFamily="34" charset="0"/>
              <a:buNone/>
              <a:defRPr/>
            </a:pPr>
            <a:r>
              <a:rPr kumimoji="0" lang="en-US" altLang="en-US" sz="2000" b="0" i="0" u="none" strike="noStrike" kern="1200" cap="none" spc="0" normalizeH="0" baseline="0" noProof="0" dirty="0">
                <a:ln>
                  <a:noFill/>
                </a:ln>
                <a:solidFill>
                  <a:schemeClr val="tx1"/>
                </a:solidFill>
                <a:effectLst/>
                <a:uLnTx/>
                <a:uFillTx/>
                <a:latin typeface="+mn-lt"/>
                <a:ea typeface="+mn-ea"/>
                <a:cs typeface="+mn-cs"/>
              </a:rPr>
              <a:t>      </a:t>
            </a:r>
            <a:r>
              <a:rPr kumimoji="0" lang="en-US" altLang="en-US" sz="2000" b="0" i="0" u="none" strike="noStrike" kern="1200" cap="none" spc="0" normalizeH="0" baseline="0" noProof="0" dirty="0">
                <a:ln>
                  <a:noFill/>
                </a:ln>
                <a:solidFill>
                  <a:srgbClr val="FF0000"/>
                </a:solidFill>
                <a:effectLst/>
                <a:uLnTx/>
                <a:uFillTx/>
                <a:latin typeface="+mn-lt"/>
                <a:ea typeface="+mn-ea"/>
                <a:cs typeface="+mn-cs"/>
              </a:rPr>
              <a:t>Example</a:t>
            </a:r>
            <a:r>
              <a:rPr kumimoji="0" lang="en-US" altLang="en-US" sz="2000" b="0" i="0" u="none" strike="noStrike" kern="1200" cap="none" spc="0" normalizeH="0" baseline="0" noProof="0" dirty="0">
                <a:ln>
                  <a:noFill/>
                </a:ln>
                <a:solidFill>
                  <a:schemeClr val="tx1"/>
                </a:solidFill>
                <a:effectLst/>
                <a:uLnTx/>
                <a:uFillTx/>
                <a:latin typeface="+mn-lt"/>
                <a:ea typeface="+mn-ea"/>
                <a:cs typeface="+mn-cs"/>
              </a:rPr>
              <a:t>: in terms of what language policy the former colonies should adopt in education (e.g., “English only”)</a:t>
            </a:r>
          </a:p>
          <a:p>
            <a:pPr marL="909955" marR="0" lvl="1" indent="-284480" algn="l" defTabSz="914400" rtl="0" eaLnBrk="1" fontAlgn="base" latinLnBrk="0" hangingPunct="1">
              <a:spcBef>
                <a:spcPct val="20000"/>
              </a:spcBef>
              <a:spcAft>
                <a:spcPct val="0"/>
              </a:spcAft>
              <a:buClrTx/>
              <a:buSzTx/>
              <a:buFont typeface="Arial" panose="020B0604020202020204" pitchFamily="34" charset="0"/>
              <a:buChar char="–"/>
              <a:defRPr/>
            </a:pPr>
            <a:r>
              <a:rPr kumimoji="0" lang="en-US" altLang="en-US" sz="2000" b="0" i="0" u="none" strike="noStrike" kern="1200" cap="none" spc="0" normalizeH="0" baseline="0" noProof="0" dirty="0">
                <a:ln>
                  <a:noFill/>
                </a:ln>
                <a:solidFill>
                  <a:schemeClr val="tx1"/>
                </a:solidFill>
                <a:effectLst/>
                <a:uLnTx/>
                <a:uFillTx/>
                <a:latin typeface="+mn-lt"/>
                <a:ea typeface="+mn-ea"/>
                <a:cs typeface="+mn-cs"/>
              </a:rPr>
              <a:t>Ex-colonial languages continue to be used in important or high function domains, e.g., administration, education, law, etc.</a:t>
            </a:r>
            <a:endParaRPr kumimoji="0" lang="en-GB" altLang="en-US" sz="2000" b="0" i="0" u="none" strike="noStrike" kern="1200" cap="none" spc="0" normalizeH="0" baseline="0" noProof="0" dirty="0">
              <a:ln>
                <a:noFill/>
              </a:ln>
              <a:solidFill>
                <a:schemeClr val="tx1"/>
              </a:solidFill>
              <a:effectLst/>
              <a:uLnTx/>
              <a:uFillTx/>
              <a:latin typeface="+mn-lt"/>
              <a:ea typeface="+mn-ea"/>
              <a:cs typeface="+mn-cs"/>
            </a:endParaRPr>
          </a:p>
          <a:p>
            <a:pPr marL="0" marR="0" lvl="0" indent="0" algn="l" defTabSz="914400" rtl="0" eaLnBrk="1" fontAlgn="base" latinLnBrk="0" hangingPunct="1">
              <a:spcBef>
                <a:spcPct val="20000"/>
              </a:spcBef>
              <a:spcAft>
                <a:spcPct val="0"/>
              </a:spcAft>
              <a:buClrTx/>
              <a:buSzTx/>
              <a:buFont typeface="Arial" panose="020B0604020202020204" pitchFamily="34" charset="0"/>
              <a:buNone/>
              <a:defRPr/>
            </a:pPr>
            <a:endParaRPr kumimoji="0" lang="en-US" altLang="en-ZA" sz="2000" b="0" i="0" u="none" strike="noStrike" kern="1200" cap="none" spc="0" normalizeH="0" baseline="0" noProof="0" dirty="0">
              <a:ln>
                <a:noFill/>
              </a:ln>
              <a:solidFill>
                <a:srgbClr val="FF0000"/>
              </a:solidFill>
              <a:effectLst/>
              <a:uLnTx/>
              <a:uFillTx/>
              <a:latin typeface="+mn-lt"/>
              <a:ea typeface="+mn-ea"/>
              <a:cs typeface="+mn-cs"/>
            </a:endParaRPr>
          </a:p>
          <a:p>
            <a:pPr marL="0" marR="0" lvl="0" indent="0" algn="l" defTabSz="914400" rtl="0" eaLnBrk="1" fontAlgn="base" latinLnBrk="0" hangingPunct="1">
              <a:spcBef>
                <a:spcPct val="20000"/>
              </a:spcBef>
              <a:spcAft>
                <a:spcPct val="0"/>
              </a:spcAft>
              <a:buClrTx/>
              <a:buSzTx/>
              <a:buFont typeface="Arial" panose="020B0604020202020204" pitchFamily="34" charset="0"/>
              <a:buNone/>
              <a:defRPr/>
            </a:pPr>
            <a:endParaRPr kumimoji="0" lang="en-US" altLang="en-ZA" sz="2000" b="0" i="0" u="none" strike="noStrike" kern="1200" cap="none" spc="0" normalizeH="0" baseline="0" noProof="0" dirty="0">
              <a:ln>
                <a:noFill/>
              </a:ln>
              <a:solidFill>
                <a:srgbClr val="FF0000"/>
              </a:solidFill>
              <a:effectLst/>
              <a:uLnTx/>
              <a:uFillTx/>
              <a:latin typeface="+mn-lt"/>
              <a:ea typeface="+mn-ea"/>
              <a:cs typeface="+mn-cs"/>
            </a:endParaRPr>
          </a:p>
          <a:p>
            <a:pPr marL="0" marR="0" lvl="0" indent="0" algn="l" defTabSz="914400" rtl="0" eaLnBrk="1" fontAlgn="base" latinLnBrk="0" hangingPunct="1">
              <a:spcBef>
                <a:spcPct val="20000"/>
              </a:spcBef>
              <a:spcAft>
                <a:spcPct val="0"/>
              </a:spcAft>
              <a:buClrTx/>
              <a:buSzTx/>
              <a:buFont typeface="Arial" panose="020B0604020202020204" pitchFamily="34" charset="0"/>
              <a:buNone/>
              <a:defRPr/>
            </a:pPr>
            <a:endParaRPr kumimoji="0" lang="en-US" altLang="en-ZA" sz="2000" b="0" i="0" u="none" strike="noStrike" kern="1200" cap="none" spc="0" normalizeH="0" baseline="0" noProof="0" dirty="0">
              <a:ln>
                <a:noFill/>
              </a:ln>
              <a:solidFill>
                <a:srgbClr val="FF0000"/>
              </a:solidFill>
              <a:effectLst/>
              <a:uLnTx/>
              <a:uFillTx/>
              <a:latin typeface="+mn-lt"/>
              <a:ea typeface="+mn-ea"/>
              <a:cs typeface="+mn-cs"/>
            </a:endParaRPr>
          </a:p>
          <a:p>
            <a:pPr marL="0" marR="0" lvl="0" indent="0" algn="l" defTabSz="914400" rtl="0" eaLnBrk="1" fontAlgn="base" latinLnBrk="0" hangingPunct="1">
              <a:spcBef>
                <a:spcPct val="20000"/>
              </a:spcBef>
              <a:spcAft>
                <a:spcPct val="0"/>
              </a:spcAft>
              <a:buClrTx/>
              <a:buSzTx/>
              <a:buFont typeface="Arial" panose="020B0604020202020204" pitchFamily="34" charset="0"/>
              <a:buNone/>
              <a:defRPr/>
            </a:pPr>
            <a:endParaRPr kumimoji="0" lang="en-US" altLang="en-ZA" sz="2000" b="0" i="0" u="none" strike="noStrike" kern="1200" cap="none" spc="0" normalizeH="0" baseline="0" noProof="0" dirty="0">
              <a:ln>
                <a:noFill/>
              </a:ln>
              <a:solidFill>
                <a:srgbClr val="FF0000"/>
              </a:solidFill>
              <a:effectLst/>
              <a:uLnTx/>
              <a:uFillTx/>
              <a:latin typeface="+mn-lt"/>
              <a:ea typeface="+mn-ea"/>
              <a:cs typeface="+mn-cs"/>
            </a:endParaRPr>
          </a:p>
          <a:p>
            <a:pPr marL="0" marR="0" lvl="0" indent="0" algn="l" defTabSz="914400" rtl="0" eaLnBrk="1" fontAlgn="base" latinLnBrk="0" hangingPunct="1">
              <a:spcBef>
                <a:spcPct val="20000"/>
              </a:spcBef>
              <a:spcAft>
                <a:spcPct val="0"/>
              </a:spcAft>
              <a:buClrTx/>
              <a:buSzTx/>
              <a:buFont typeface="Arial" panose="020B0604020202020204" pitchFamily="34" charset="0"/>
              <a:buNone/>
              <a:defRPr/>
            </a:pPr>
            <a:endParaRPr kumimoji="0" lang="en-US" altLang="en-ZA" sz="2000" b="0" i="0" u="none" strike="noStrike" kern="1200" cap="none" spc="0" normalizeH="0" baseline="0" noProof="0" dirty="0">
              <a:ln>
                <a:noFill/>
              </a:ln>
              <a:solidFill>
                <a:srgbClr val="FF0000"/>
              </a:solidFill>
              <a:effectLst/>
              <a:uLnTx/>
              <a:uFillTx/>
              <a:latin typeface="+mn-lt"/>
              <a:ea typeface="+mn-ea"/>
              <a:cs typeface="+mn-cs"/>
            </a:endParaRPr>
          </a:p>
          <a:p>
            <a:pPr marL="0" marR="0" lvl="0" indent="0" algn="l" defTabSz="914400" rtl="0" eaLnBrk="1" fontAlgn="base" latinLnBrk="0" hangingPunct="1">
              <a:spcBef>
                <a:spcPct val="20000"/>
              </a:spcBef>
              <a:spcAft>
                <a:spcPct val="0"/>
              </a:spcAft>
              <a:buClrTx/>
              <a:buSzTx/>
              <a:buFont typeface="Arial" panose="020B0604020202020204" pitchFamily="34" charset="0"/>
              <a:buNone/>
              <a:defRPr/>
            </a:pPr>
            <a:endParaRPr kumimoji="0" lang="en-US" altLang="en-ZA" sz="2000" b="0" i="0" u="none" strike="noStrike" kern="1200" cap="none" spc="0" normalizeH="0" baseline="0" noProof="0" dirty="0">
              <a:ln>
                <a:noFill/>
              </a:ln>
              <a:solidFill>
                <a:srgbClr val="FF0000"/>
              </a:solidFill>
              <a:effectLst/>
              <a:uLnTx/>
              <a:uFillTx/>
              <a:latin typeface="+mn-lt"/>
              <a:ea typeface="+mn-ea"/>
              <a:cs typeface="+mn-cs"/>
            </a:endParaRPr>
          </a:p>
          <a:p>
            <a:pPr marL="0" marR="0" lvl="0" indent="0" algn="l" defTabSz="914400" rtl="0" eaLnBrk="1" fontAlgn="base" latinLnBrk="0" hangingPunct="1">
              <a:spcBef>
                <a:spcPct val="20000"/>
              </a:spcBef>
              <a:spcAft>
                <a:spcPct val="0"/>
              </a:spcAft>
              <a:buClrTx/>
              <a:buSzTx/>
              <a:buFont typeface="Arial" panose="020B0604020202020204" pitchFamily="34" charset="0"/>
              <a:buNone/>
              <a:defRPr/>
            </a:pPr>
            <a:endParaRPr kumimoji="0" lang="en-US" altLang="en-ZA" sz="2000" b="0" i="0" u="none" strike="noStrike" kern="1200" cap="none" spc="0" normalizeH="0" baseline="0" noProof="0" dirty="0">
              <a:ln>
                <a:noFill/>
              </a:ln>
              <a:solidFill>
                <a:srgbClr val="FF0000"/>
              </a:solidFill>
              <a:effectLst/>
              <a:uLnTx/>
              <a:uFillTx/>
              <a:latin typeface="+mn-lt"/>
              <a:ea typeface="+mn-ea"/>
              <a:cs typeface="+mn-cs"/>
            </a:endParaRPr>
          </a:p>
          <a:p>
            <a:pPr marL="1089660" marR="0" lvl="0" indent="-1089660" algn="l" defTabSz="914400" rtl="0" eaLnBrk="1" fontAlgn="base" latinLnBrk="0" hangingPunct="1">
              <a:spcBef>
                <a:spcPct val="20000"/>
              </a:spcBef>
              <a:spcAft>
                <a:spcPct val="0"/>
              </a:spcAft>
              <a:buClrTx/>
              <a:buSzTx/>
              <a:buFont typeface="Arial" panose="020B0604020202020204" pitchFamily="34" charset="0"/>
              <a:buNone/>
              <a:defRPr/>
            </a:pPr>
            <a:endParaRPr kumimoji="0" lang="en-US" altLang="en-ZA" sz="2000" b="0" i="0" u="none" strike="noStrike" kern="1200" cap="none" spc="0" normalizeH="0" baseline="0" noProof="0" dirty="0">
              <a:ln>
                <a:noFill/>
              </a:ln>
              <a:solidFill>
                <a:srgbClr val="FF0000"/>
              </a:solidFill>
              <a:effectLst/>
              <a:uLnTx/>
              <a:uFillTx/>
              <a:latin typeface="+mn-lt"/>
              <a:ea typeface="+mn-ea"/>
              <a:cs typeface="+mn-cs"/>
            </a:endParaRPr>
          </a:p>
          <a:p>
            <a:pPr marL="1089660" marR="0" lvl="0" indent="-1089660" algn="l" defTabSz="914400" rtl="0" eaLnBrk="1" fontAlgn="base" latinLnBrk="0" hangingPunct="1">
              <a:spcBef>
                <a:spcPct val="20000"/>
              </a:spcBef>
              <a:spcAft>
                <a:spcPct val="0"/>
              </a:spcAft>
              <a:buClrTx/>
              <a:buSzTx/>
              <a:buFont typeface="Arial" panose="020B0604020202020204" pitchFamily="34" charset="0"/>
              <a:buNone/>
              <a:defRPr/>
            </a:pPr>
            <a:endParaRPr kumimoji="0" lang="en-US" altLang="en-ZA" sz="2000" b="0" i="0" u="none" strike="noStrike" kern="1200" cap="none" spc="0" normalizeH="0" baseline="0" noProof="0" dirty="0">
              <a:ln>
                <a:noFill/>
              </a:ln>
              <a:solidFill>
                <a:srgbClr val="FF0000"/>
              </a:solidFill>
              <a:effectLst/>
              <a:uLnTx/>
              <a:uFillTx/>
              <a:latin typeface="+mn-lt"/>
              <a:ea typeface="+mn-ea"/>
              <a:cs typeface="+mn-cs"/>
            </a:endParaRPr>
          </a:p>
          <a:p>
            <a:pPr marL="1089660" marR="0" lvl="0" indent="-1089660" algn="l" defTabSz="914400" rtl="0" eaLnBrk="1" fontAlgn="base" latinLnBrk="0" hangingPunct="1">
              <a:spcBef>
                <a:spcPct val="20000"/>
              </a:spcBef>
              <a:spcAft>
                <a:spcPct val="0"/>
              </a:spcAft>
              <a:buClrTx/>
              <a:buSzTx/>
              <a:buFont typeface="Arial" panose="020B0604020202020204" pitchFamily="34" charset="0"/>
              <a:buNone/>
              <a:defRPr/>
            </a:pPr>
            <a:endParaRPr kumimoji="0" lang="en-US" altLang="en-ZA" sz="2000" b="0" i="0" u="none" strike="noStrike" kern="1200" cap="none" spc="0" normalizeH="0" baseline="0" noProof="0" dirty="0">
              <a:ln>
                <a:noFill/>
              </a:ln>
              <a:solidFill>
                <a:srgbClr val="FF0000"/>
              </a:solidFill>
              <a:effectLst/>
              <a:uLnTx/>
              <a:uFillTx/>
              <a:latin typeface="+mn-lt"/>
              <a:ea typeface="+mn-ea"/>
              <a:cs typeface="+mn-cs"/>
            </a:endParaRPr>
          </a:p>
          <a:p>
            <a:pPr marL="1089660" marR="0" lvl="0" indent="-1089660" algn="l" defTabSz="914400" rtl="0" eaLnBrk="1" fontAlgn="base" latinLnBrk="0" hangingPunct="1">
              <a:spcBef>
                <a:spcPct val="20000"/>
              </a:spcBef>
              <a:spcAft>
                <a:spcPct val="0"/>
              </a:spcAft>
              <a:buClrTx/>
              <a:buSzTx/>
              <a:buFont typeface="Arial" panose="020B0604020202020204" pitchFamily="34" charset="0"/>
              <a:buNone/>
              <a:defRPr/>
            </a:pPr>
            <a:endParaRPr kumimoji="0" lang="en-US" altLang="en-ZA" sz="2000" b="0" i="0" u="none" strike="noStrike" kern="1200" cap="none" spc="0" normalizeH="0" baseline="0" noProof="0" dirty="0">
              <a:ln>
                <a:noFill/>
              </a:ln>
              <a:solidFill>
                <a:schemeClr val="tx1"/>
              </a:solidFill>
              <a:effectLst/>
              <a:uLnTx/>
              <a:uFillTx/>
              <a:latin typeface="+mn-lt"/>
              <a:ea typeface="+mn-ea"/>
              <a:cs typeface="+mn-cs"/>
            </a:endParaRPr>
          </a:p>
        </p:txBody>
      </p:sp>
      <p:sp>
        <p:nvSpPr>
          <p:cNvPr id="6" name="Rounded Rectangular Callout 3">
            <a:extLst>
              <a:ext uri="{FF2B5EF4-FFF2-40B4-BE49-F238E27FC236}">
                <a16:creationId xmlns:a16="http://schemas.microsoft.com/office/drawing/2014/main" id="{DED03206-155B-4570-B04D-0B907ACAD51A}"/>
              </a:ext>
            </a:extLst>
          </p:cNvPr>
          <p:cNvSpPr/>
          <p:nvPr/>
        </p:nvSpPr>
        <p:spPr>
          <a:xfrm>
            <a:off x="888441" y="5674174"/>
            <a:ext cx="9495424" cy="1028065"/>
          </a:xfrm>
          <a:prstGeom prst="wedgeRoundRectCallout">
            <a:avLst>
              <a:gd name="adj1" fmla="val 49850"/>
              <a:gd name="adj2" fmla="val -31509"/>
              <a:gd name="adj3" fmla="val 16667"/>
            </a:avLst>
          </a:prstGeom>
          <a:solidFill>
            <a:srgbClr val="F7FD9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089660" marR="0" lvl="0" indent="-1089660" algn="l" defTabSz="914400" rtl="0" eaLnBrk="1" fontAlgn="base" latinLnBrk="0" hangingPunct="1">
              <a:lnSpc>
                <a:spcPct val="80000"/>
              </a:lnSpc>
              <a:spcBef>
                <a:spcPct val="20000"/>
              </a:spcBef>
              <a:spcAft>
                <a:spcPct val="0"/>
              </a:spcAft>
              <a:buClrTx/>
              <a:buSzTx/>
              <a:buFont typeface="Arial" panose="020B0604020202020204" pitchFamily="34" charset="0"/>
              <a:buNone/>
              <a:defRPr/>
            </a:pPr>
            <a:r>
              <a:rPr kumimoji="0" lang="en-US" sz="1700" b="1" i="0" u="none" strike="noStrike" kern="1200" cap="none" spc="0" normalizeH="0" baseline="0" noProof="0" dirty="0">
                <a:solidFill>
                  <a:srgbClr val="FF0000"/>
                </a:solidFill>
                <a:latin typeface="Calibri" panose="020F0502020204030204" pitchFamily="34" charset="0"/>
                <a:ea typeface="+mn-ea"/>
                <a:cs typeface="+mn-cs"/>
                <a:sym typeface="+mn-ea"/>
              </a:rPr>
              <a:t>Question</a:t>
            </a:r>
            <a:r>
              <a:rPr kumimoji="0" lang="en-US" sz="1700" b="0" i="0" u="none" strike="noStrike" kern="1200" cap="none" spc="0" normalizeH="0" baseline="0" noProof="0" dirty="0">
                <a:solidFill>
                  <a:schemeClr val="lt1"/>
                </a:solidFill>
                <a:latin typeface="Calibri" panose="020F0502020204030204" pitchFamily="34" charset="0"/>
                <a:ea typeface="+mn-ea"/>
                <a:cs typeface="+mn-cs"/>
                <a:sym typeface="+mn-ea"/>
              </a:rPr>
              <a:t>: </a:t>
            </a:r>
            <a:r>
              <a:rPr lang="en-US" altLang="en-ZA" sz="1700" noProof="0" dirty="0">
                <a:ln>
                  <a:noFill/>
                </a:ln>
                <a:solidFill>
                  <a:schemeClr val="tx1"/>
                </a:solidFill>
                <a:effectLst/>
                <a:uLnTx/>
                <a:uFillTx/>
                <a:sym typeface="+mn-ea"/>
              </a:rPr>
              <a:t>Why do you think ex-colonial countries would want their former colonies to adopt the ex-colonial language (e.g., English or French) rather than a local language(s) as a medium of instruction?</a:t>
            </a:r>
            <a:endParaRPr kumimoji="0" lang="en-US" sz="1700" b="0" i="0" u="none" strike="noStrike" kern="1200" cap="none" spc="0" normalizeH="0" baseline="0" noProof="0" dirty="0">
              <a:solidFill>
                <a:schemeClr val="tx1"/>
              </a:solidFill>
              <a:latin typeface="Calibri" panose="020F0502020204030204" pitchFamily="34" charset="0"/>
              <a:ea typeface="+mn-ea"/>
              <a:cs typeface="+mn-cs"/>
              <a:sym typeface="+mn-ea"/>
            </a:endParaRPr>
          </a:p>
        </p:txBody>
      </p:sp>
    </p:spTree>
    <p:extLst>
      <p:ext uri="{BB962C8B-B14F-4D97-AF65-F5344CB8AC3E}">
        <p14:creationId xmlns:p14="http://schemas.microsoft.com/office/powerpoint/2010/main" val="481538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ldLvl="0" animBg="1"/>
      <p:bldP spid="6" grpId="1" animBg="1"/>
    </p:bldLst>
  </p:timing>
</p:sld>
</file>

<file path=ppt/theme/theme1.xml><?xml version="1.0" encoding="utf-8"?>
<a:theme xmlns:a="http://schemas.openxmlformats.org/drawingml/2006/main" name="Facet">
  <a:themeElements>
    <a:clrScheme name="Blue Warm">
      <a:dk1>
        <a:sysClr val="windowText" lastClr="000000"/>
      </a:dk1>
      <a:lt1>
        <a:sysClr val="window" lastClr="FFFFFF"/>
      </a:lt1>
      <a:dk2>
        <a:srgbClr val="242852"/>
      </a:dk2>
      <a:lt2>
        <a:srgbClr val="ACCBF9"/>
      </a:lt2>
      <a:accent1>
        <a:srgbClr val="4A66AC"/>
      </a:accent1>
      <a:accent2>
        <a:srgbClr val="629DD1"/>
      </a:accent2>
      <a:accent3>
        <a:srgbClr val="297FD5"/>
      </a:accent3>
      <a:accent4>
        <a:srgbClr val="7F8FA9"/>
      </a:accent4>
      <a:accent5>
        <a:srgbClr val="5AA2AE"/>
      </a:accent5>
      <a:accent6>
        <a:srgbClr val="9D90A0"/>
      </a:accent6>
      <a:hlink>
        <a:srgbClr val="9454C3"/>
      </a:hlink>
      <a:folHlink>
        <a:srgbClr val="3EBBF0"/>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Facet</Template>
  <TotalTime>1462</TotalTime>
  <Words>1095</Words>
  <Application>Microsoft Office PowerPoint</Application>
  <PresentationFormat>Widescreen</PresentationFormat>
  <Paragraphs>142</Paragraphs>
  <Slides>12</Slides>
  <Notes>3</Notes>
  <HiddenSlides>0</HiddenSlides>
  <MMClips>2</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12</vt:i4>
      </vt:variant>
    </vt:vector>
  </HeadingPairs>
  <TitlesOfParts>
    <vt:vector size="20" baseType="lpstr">
      <vt:lpstr>Agency FB</vt:lpstr>
      <vt:lpstr>Arial</vt:lpstr>
      <vt:lpstr>Calibri</vt:lpstr>
      <vt:lpstr>Cambria</vt:lpstr>
      <vt:lpstr>Segoe UI</vt:lpstr>
      <vt:lpstr>Trebuchet MS</vt:lpstr>
      <vt:lpstr>Wingdings 3</vt:lpstr>
      <vt:lpstr>Facet</vt:lpstr>
      <vt:lpstr>LCS 311  Multilingualism in Society  and Education </vt:lpstr>
      <vt:lpstr>Recap: Lecture 2</vt:lpstr>
      <vt:lpstr>Lecture 3 Outcomes: Aims </vt:lpstr>
      <vt:lpstr>Modernity</vt:lpstr>
      <vt:lpstr>Late/ Post- modernity</vt:lpstr>
      <vt:lpstr>Pre-colonialism, Colonialism, Post-colonialism and Neo- colonialism</vt:lpstr>
      <vt:lpstr>Colonialism (continued)</vt:lpstr>
      <vt:lpstr>Colonialism (continued)</vt:lpstr>
      <vt:lpstr>PowerPoint Presentation</vt:lpstr>
      <vt:lpstr>Summary</vt:lpstr>
      <vt:lpstr>Reminders</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LCS 311  Multilingualism</dc:title>
  <dc:creator>Geraldine Guene Lindole Hartman</dc:creator>
  <cp:lastModifiedBy>Geraldine Guene Lindole Hartman</cp:lastModifiedBy>
  <cp:revision>7</cp:revision>
  <dcterms:created xsi:type="dcterms:W3CDTF">2022-01-25T09:17:40Z</dcterms:created>
  <dcterms:modified xsi:type="dcterms:W3CDTF">2022-02-27T11:36:00Z</dcterms:modified>
</cp:coreProperties>
</file>