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318" r:id="rId3"/>
    <p:sldId id="262" r:id="rId4"/>
    <p:sldId id="336" r:id="rId5"/>
    <p:sldId id="337" r:id="rId6"/>
    <p:sldId id="338" r:id="rId7"/>
    <p:sldId id="373" r:id="rId8"/>
    <p:sldId id="340" r:id="rId9"/>
    <p:sldId id="380" r:id="rId10"/>
    <p:sldId id="341" r:id="rId11"/>
    <p:sldId id="342" r:id="rId12"/>
    <p:sldId id="343" r:id="rId13"/>
    <p:sldId id="344" r:id="rId14"/>
    <p:sldId id="40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337" autoAdjust="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5F54A-FC56-48FA-BD75-984D0D13B420}" type="datetimeFigureOut">
              <a:rPr lang="en-ZA" smtClean="0"/>
              <a:t>2022/04/11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B89B0-96E6-440F-88A5-B96103A83316}" type="slidenum">
              <a:rPr lang="en-ZA" smtClean="0"/>
              <a:t>‹#›</a:t>
            </a:fld>
            <a:endParaRPr lang="en-ZA"/>
          </a:p>
        </p:txBody>
      </p:sp>
    </p:spTree>
    <p:extLst>
      <p:ext uri="{BB962C8B-B14F-4D97-AF65-F5344CB8AC3E}">
        <p14:creationId xmlns:p14="http://schemas.microsoft.com/office/powerpoint/2010/main" val="66330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en-ZA" dirty="0"/>
          </a:p>
        </p:txBody>
      </p:sp>
      <p:sp>
        <p:nvSpPr>
          <p:cNvPr id="4" name="Slide Number Placeholder 3"/>
          <p:cNvSpPr>
            <a:spLocks noGrp="1"/>
          </p:cNvSpPr>
          <p:nvPr>
            <p:ph type="sldNum" sz="quarter" idx="5"/>
          </p:nvPr>
        </p:nvSpPr>
        <p:spPr/>
        <p:txBody>
          <a:bodyPr/>
          <a:lstStyle/>
          <a:p>
            <a:fld id="{994B89B0-96E6-440F-88A5-B96103A83316}" type="slidenum">
              <a:rPr lang="en-ZA" smtClean="0"/>
              <a:t>3</a:t>
            </a:fld>
            <a:endParaRPr lang="en-ZA"/>
          </a:p>
        </p:txBody>
      </p:sp>
    </p:spTree>
    <p:extLst>
      <p:ext uri="{BB962C8B-B14F-4D97-AF65-F5344CB8AC3E}">
        <p14:creationId xmlns:p14="http://schemas.microsoft.com/office/powerpoint/2010/main" val="345928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12189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8494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78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423366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672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46474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245740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143148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7831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3B2E7-7F30-4562-A0FB-DD4C73BE2573}" type="datetimeFigureOut">
              <a:rPr lang="en-ZA" smtClean="0"/>
              <a:t>2022/04/11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116859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83B2E7-7F30-4562-A0FB-DD4C73BE2573}" type="datetimeFigureOut">
              <a:rPr lang="en-ZA" smtClean="0"/>
              <a:t>2022/04/11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25615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83B2E7-7F30-4562-A0FB-DD4C73BE2573}" type="datetimeFigureOut">
              <a:rPr lang="en-ZA" smtClean="0"/>
              <a:t>2022/04/11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06000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83B2E7-7F30-4562-A0FB-DD4C73BE2573}" type="datetimeFigureOut">
              <a:rPr lang="en-ZA" smtClean="0"/>
              <a:t>2022/04/11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9764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3B2E7-7F30-4562-A0FB-DD4C73BE2573}" type="datetimeFigureOut">
              <a:rPr lang="en-ZA" smtClean="0"/>
              <a:t>2022/04/11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71322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83B2E7-7F30-4562-A0FB-DD4C73BE2573}" type="datetimeFigureOut">
              <a:rPr lang="en-ZA" smtClean="0"/>
              <a:t>2022/04/11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29379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83B2E7-7F30-4562-A0FB-DD4C73BE2573}" type="datetimeFigureOut">
              <a:rPr lang="en-ZA" smtClean="0"/>
              <a:t>2022/04/11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5EF069B-9CFB-4B03-A6B8-F6D1BEC30AC0}" type="slidenum">
              <a:rPr lang="en-ZA" smtClean="0"/>
              <a:t>‹#›</a:t>
            </a:fld>
            <a:endParaRPr lang="en-ZA"/>
          </a:p>
        </p:txBody>
      </p:sp>
    </p:spTree>
    <p:extLst>
      <p:ext uri="{BB962C8B-B14F-4D97-AF65-F5344CB8AC3E}">
        <p14:creationId xmlns:p14="http://schemas.microsoft.com/office/powerpoint/2010/main" val="331741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83B2E7-7F30-4562-A0FB-DD4C73BE2573}" type="datetimeFigureOut">
              <a:rPr lang="en-ZA" smtClean="0"/>
              <a:t>2022/04/11</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EF069B-9CFB-4B03-A6B8-F6D1BEC30AC0}" type="slidenum">
              <a:rPr lang="en-ZA" smtClean="0"/>
              <a:t>‹#›</a:t>
            </a:fld>
            <a:endParaRPr lang="en-ZA"/>
          </a:p>
        </p:txBody>
      </p:sp>
    </p:spTree>
    <p:extLst>
      <p:ext uri="{BB962C8B-B14F-4D97-AF65-F5344CB8AC3E}">
        <p14:creationId xmlns:p14="http://schemas.microsoft.com/office/powerpoint/2010/main" val="106962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5CB-18FC-450B-8B8F-EB0C0E5572E1}"/>
              </a:ext>
            </a:extLst>
          </p:cNvPr>
          <p:cNvSpPr>
            <a:spLocks noGrp="1"/>
          </p:cNvSpPr>
          <p:nvPr>
            <p:ph type="ctrTitle"/>
          </p:nvPr>
        </p:nvSpPr>
        <p:spPr>
          <a:xfrm>
            <a:off x="5676751" y="1702754"/>
            <a:ext cx="4410051" cy="2475635"/>
          </a:xfrm>
        </p:spPr>
        <p:txBody>
          <a:bodyPr vert="horz" lIns="91440" tIns="45720" rIns="91440" bIns="45720" rtlCol="0">
            <a:normAutofit fontScale="90000"/>
          </a:bodyPr>
          <a:lstStyle/>
          <a:p>
            <a:pPr algn="ctr">
              <a:lnSpc>
                <a:spcPct val="90000"/>
              </a:lnSpc>
            </a:pPr>
            <a:r>
              <a:rPr lang="en-US" sz="4600" b="1" kern="1200" dirty="0">
                <a:latin typeface="+mj-lt"/>
                <a:ea typeface="+mj-ea"/>
                <a:cs typeface="+mj-cs"/>
              </a:rPr>
              <a:t>LCS 311 </a:t>
            </a:r>
            <a:br>
              <a:rPr lang="en-US" sz="4600" b="1" kern="1200" dirty="0">
                <a:latin typeface="+mj-lt"/>
                <a:ea typeface="+mj-ea"/>
                <a:cs typeface="+mj-cs"/>
              </a:rPr>
            </a:br>
            <a:br>
              <a:rPr lang="en-US" sz="4600" b="1" kern="1200" dirty="0">
                <a:latin typeface="+mj-lt"/>
                <a:ea typeface="+mj-ea"/>
                <a:cs typeface="+mj-cs"/>
              </a:rPr>
            </a:br>
            <a:r>
              <a:rPr lang="en-US" sz="4600" b="1" kern="1200" dirty="0">
                <a:latin typeface="+mj-lt"/>
                <a:ea typeface="+mj-ea"/>
                <a:cs typeface="+mj-cs"/>
              </a:rPr>
              <a:t>Multilingualism</a:t>
            </a:r>
            <a:br>
              <a:rPr lang="en-US" sz="4600" b="1" kern="1200" dirty="0">
                <a:latin typeface="+mj-lt"/>
                <a:ea typeface="+mj-ea"/>
                <a:cs typeface="+mj-cs"/>
              </a:rPr>
            </a:br>
            <a:r>
              <a:rPr lang="en-US" sz="4600" b="1" dirty="0"/>
              <a:t>in Society </a:t>
            </a:r>
            <a:br>
              <a:rPr lang="en-US" sz="4600" b="1" dirty="0"/>
            </a:br>
            <a:r>
              <a:rPr lang="en-US" sz="4600" b="1" dirty="0"/>
              <a:t>and Education</a:t>
            </a:r>
            <a:r>
              <a:rPr lang="en-US" sz="4600" b="1" kern="1200" dirty="0">
                <a:latin typeface="+mj-lt"/>
                <a:ea typeface="+mj-ea"/>
                <a:cs typeface="+mj-cs"/>
              </a:rPr>
              <a:t> </a:t>
            </a:r>
          </a:p>
        </p:txBody>
      </p:sp>
      <p:sp>
        <p:nvSpPr>
          <p:cNvPr id="3" name="Subtitle 2">
            <a:extLst>
              <a:ext uri="{FF2B5EF4-FFF2-40B4-BE49-F238E27FC236}">
                <a16:creationId xmlns:a16="http://schemas.microsoft.com/office/drawing/2014/main" id="{C9362BF2-37C7-4E69-958D-9275F447FD00}"/>
              </a:ext>
            </a:extLst>
          </p:cNvPr>
          <p:cNvSpPr>
            <a:spLocks noGrp="1"/>
          </p:cNvSpPr>
          <p:nvPr>
            <p:ph type="subTitle" idx="1"/>
          </p:nvPr>
        </p:nvSpPr>
        <p:spPr>
          <a:xfrm>
            <a:off x="4136942" y="4178389"/>
            <a:ext cx="5949860" cy="1552894"/>
          </a:xfrm>
        </p:spPr>
        <p:txBody>
          <a:bodyPr vert="horz" lIns="91440" tIns="45720" rIns="91440" bIns="45720" rtlCol="0">
            <a:normAutofit/>
          </a:bodyPr>
          <a:lstStyle/>
          <a:p>
            <a:pPr marL="1744980" algn="ctr">
              <a:defRPr/>
            </a:pPr>
            <a:r>
              <a:rPr lang="en-US" b="1" dirty="0"/>
              <a:t>Lecture 6 Part 2:</a:t>
            </a:r>
          </a:p>
          <a:p>
            <a:pPr marL="1744980" algn="ctr">
              <a:defRPr/>
            </a:pPr>
            <a:r>
              <a:rPr lang="en-US" altLang="en-US" b="1" dirty="0">
                <a:solidFill>
                  <a:srgbClr val="0000FF"/>
                </a:solidFill>
                <a:sym typeface="+mn-ea"/>
              </a:rPr>
              <a:t>Trans</a:t>
            </a:r>
            <a:r>
              <a:rPr lang="en-US" altLang="en-US" b="1" dirty="0">
                <a:sym typeface="+mn-ea"/>
              </a:rPr>
              <a:t>languaging and </a:t>
            </a:r>
            <a:r>
              <a:rPr lang="en-US" altLang="en-US" b="1" dirty="0">
                <a:solidFill>
                  <a:srgbClr val="0000FF"/>
                </a:solidFill>
                <a:sym typeface="+mn-ea"/>
              </a:rPr>
              <a:t>co</a:t>
            </a:r>
            <a:r>
              <a:rPr lang="en-US" altLang="en-US" b="1" dirty="0">
                <a:sym typeface="+mn-ea"/>
              </a:rPr>
              <a:t>-languaging</a:t>
            </a:r>
            <a:endParaRPr lang="en-GB" altLang="en-US" b="1" dirty="0"/>
          </a:p>
          <a:p>
            <a:endParaRPr lang="en-US" dirty="0"/>
          </a:p>
          <a:p>
            <a:endParaRPr lang="en-US" dirty="0"/>
          </a:p>
        </p:txBody>
      </p:sp>
      <p:pic>
        <p:nvPicPr>
          <p:cNvPr id="1028" name="Picture 4" descr="Blog – Page 3 – Translation Services – Transcription Services –  Proofreading Services – Editing Services | BLC">
            <a:extLst>
              <a:ext uri="{FF2B5EF4-FFF2-40B4-BE49-F238E27FC236}">
                <a16:creationId xmlns:a16="http://schemas.microsoft.com/office/drawing/2014/main" id="{767BDF3F-E36E-4E38-8AF5-7C027133B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60" y="940243"/>
            <a:ext cx="4252823" cy="4566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0F2EA213-8162-41AC-BF09-026A026B2AC2}"/>
              </a:ext>
            </a:extLst>
          </p:cNvPr>
          <p:cNvSpPr txBox="1"/>
          <p:nvPr/>
        </p:nvSpPr>
        <p:spPr>
          <a:xfrm>
            <a:off x="5433197" y="5322488"/>
            <a:ext cx="5272087" cy="368300"/>
          </a:xfrm>
          <a:prstGeom prst="rect">
            <a:avLst/>
          </a:prstGeom>
          <a:solidFill>
            <a:srgbClr val="FFFF00"/>
          </a:solidFill>
          <a:ln w="12700" cap="flat" cmpd="sng">
            <a:solidFill>
              <a:srgbClr val="89A4A7"/>
            </a:solidFill>
            <a:prstDash val="solid"/>
            <a:round/>
            <a:headEnd type="none" w="med" len="med"/>
            <a:tailEnd type="none" w="med" len="med"/>
          </a:ln>
        </p:spPr>
        <p:txBody>
          <a:bodyPr wrap="square" anchor="t" anchorCtr="0">
            <a:spAutoFit/>
          </a:bodyPr>
          <a:lstStyle/>
          <a:p>
            <a:pPr algn="ctr" defTabSz="0">
              <a:tabLst>
                <a:tab pos="447675" algn="l"/>
              </a:tabLst>
            </a:pPr>
            <a:r>
              <a:rPr lang="en-US" altLang="en-ZA" dirty="0">
                <a:latin typeface="Arial" panose="020B0604020202020204" pitchFamily="34" charset="0"/>
              </a:rPr>
              <a:t>Based on pages</a:t>
            </a:r>
            <a:r>
              <a:rPr lang="en-US" altLang="en-ZA" b="1" dirty="0">
                <a:latin typeface="Arial" panose="020B0604020202020204" pitchFamily="34" charset="0"/>
              </a:rPr>
              <a:t> 22-26</a:t>
            </a:r>
            <a:r>
              <a:rPr lang="en-US" altLang="en-ZA" dirty="0">
                <a:latin typeface="Arial" panose="020B0604020202020204" pitchFamily="34" charset="0"/>
              </a:rPr>
              <a:t> of the </a:t>
            </a:r>
            <a:r>
              <a:rPr lang="en-US" altLang="en-ZA" b="1" dirty="0">
                <a:latin typeface="Arial" panose="020B0604020202020204" pitchFamily="34" charset="0"/>
              </a:rPr>
              <a:t>Course Reader</a:t>
            </a:r>
          </a:p>
        </p:txBody>
      </p:sp>
    </p:spTree>
    <p:extLst>
      <p:ext uri="{BB962C8B-B14F-4D97-AF65-F5344CB8AC3E}">
        <p14:creationId xmlns:p14="http://schemas.microsoft.com/office/powerpoint/2010/main" val="9826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353685" y="404664"/>
            <a:ext cx="8229600" cy="633413"/>
          </a:xfrm>
        </p:spPr>
        <p:txBody>
          <a:bodyPr vert="horz" wrap="square" lIns="91440" tIns="45720" rIns="91440" bIns="45720" rtlCol="0" anchor="ctr" anchorCtr="0">
            <a:normAutofit/>
          </a:bodyPr>
          <a:lstStyle/>
          <a:p>
            <a:pPr eaLnBrk="1" hangingPunct="1"/>
            <a:r>
              <a:rPr lang="en-US" altLang="en-US" sz="2800" b="1" dirty="0"/>
              <a:t>Benefits/advantages of  translanguaging</a:t>
            </a:r>
            <a:endParaRPr lang="en-GB" altLang="en-US" sz="2800" b="1" dirty="0"/>
          </a:p>
        </p:txBody>
      </p:sp>
      <p:sp>
        <p:nvSpPr>
          <p:cNvPr id="16387" name="Rectangle 3"/>
          <p:cNvSpPr>
            <a:spLocks noGrp="1" noChangeArrowheads="1"/>
          </p:cNvSpPr>
          <p:nvPr>
            <p:ph idx="1"/>
          </p:nvPr>
        </p:nvSpPr>
        <p:spPr>
          <a:xfrm>
            <a:off x="1033917" y="1154794"/>
            <a:ext cx="8291513" cy="5834063"/>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465455" indent="-4495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800" kern="0" dirty="0">
                <a:solidFill>
                  <a:srgbClr val="000000"/>
                </a:solidFill>
                <a:latin typeface="Calibri" panose="020F0502020204030204" pitchFamily="34" charset="0"/>
                <a:ea typeface="Times New Roman" panose="02020603050405020304"/>
              </a:rPr>
              <a:t>In educational contexts</a:t>
            </a:r>
            <a:r>
              <a:rPr lang="en-US" sz="2400" kern="0" dirty="0">
                <a:solidFill>
                  <a:srgbClr val="000000"/>
                </a:solidFill>
                <a:latin typeface="Calibri" panose="020F0502020204030204" pitchFamily="34" charset="0"/>
                <a:ea typeface="Times New Roman" panose="02020603050405020304"/>
              </a:rPr>
              <a:t>: </a:t>
            </a:r>
          </a:p>
          <a:p>
            <a:pPr marL="981075" indent="-514350" defTabSz="914400" eaLnBrk="0" fontAlgn="base" hangingPunct="0">
              <a:spcBef>
                <a:spcPct val="0"/>
              </a:spcBef>
              <a:spcAft>
                <a:spcPct val="0"/>
              </a:spcAft>
              <a:buClrTx/>
              <a:buSzTx/>
              <a:buNone/>
              <a:tabLst>
                <a:tab pos="174625" algn="l"/>
              </a:tabLst>
              <a:defRPr/>
            </a:pPr>
            <a:r>
              <a:rPr lang="en-US" sz="2800" kern="0" dirty="0">
                <a:solidFill>
                  <a:srgbClr val="000000"/>
                </a:solidFill>
                <a:latin typeface="Calibri" panose="020F0502020204030204" pitchFamily="34" charset="0"/>
                <a:ea typeface="Times New Roman" panose="02020603050405020304"/>
              </a:rPr>
              <a:t>(a)</a:t>
            </a:r>
            <a:r>
              <a:rPr lang="en-US" sz="2400" kern="0" dirty="0">
                <a:solidFill>
                  <a:srgbClr val="000000"/>
                </a:solidFill>
                <a:latin typeface="Calibri" panose="020F0502020204030204" pitchFamily="34" charset="0"/>
                <a:ea typeface="Times New Roman" panose="02020603050405020304"/>
              </a:rPr>
              <a:t> In </a:t>
            </a:r>
            <a:r>
              <a:rPr lang="en-US" sz="2400" kern="0" dirty="0">
                <a:solidFill>
                  <a:srgbClr val="FF0000"/>
                </a:solidFill>
                <a:latin typeface="Calibri" panose="020F0502020204030204" pitchFamily="34" charset="0"/>
                <a:ea typeface="Times New Roman" panose="02020603050405020304"/>
              </a:rPr>
              <a:t>teaching and learning</a:t>
            </a:r>
            <a:r>
              <a:rPr lang="en-US" sz="2400" kern="0" dirty="0">
                <a:solidFill>
                  <a:srgbClr val="000000"/>
                </a:solidFill>
                <a:latin typeface="Calibri" panose="020F0502020204030204" pitchFamily="34" charset="0"/>
                <a:ea typeface="Times New Roman" panose="02020603050405020304"/>
              </a:rPr>
              <a:t>, translanguaging may have the following benefits:</a:t>
            </a:r>
          </a:p>
          <a:p>
            <a:pPr marL="914400" indent="-449580" defTabSz="914400" eaLnBrk="0" fontAlgn="base" hangingPunct="0">
              <a:spcBef>
                <a:spcPct val="0"/>
              </a:spcBef>
              <a:spcAft>
                <a:spcPct val="0"/>
              </a:spcAft>
              <a:buClrTx/>
              <a:buSzTx/>
              <a:buNone/>
              <a:tabLst>
                <a:tab pos="174625" algn="l"/>
              </a:tabLst>
              <a:defRPr/>
            </a:pPr>
            <a:r>
              <a:rPr lang="en-US" sz="1100" kern="0" dirty="0">
                <a:solidFill>
                  <a:srgbClr val="000000"/>
                </a:solidFill>
                <a:latin typeface="Calibri" panose="020F0502020204030204" pitchFamily="34" charset="0"/>
                <a:ea typeface="Times New Roman" panose="02020603050405020304"/>
              </a:rPr>
              <a:t> </a:t>
            </a:r>
          </a:p>
          <a:p>
            <a:pPr marL="1262380" indent="-27495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	It may promote a </a:t>
            </a:r>
            <a:r>
              <a:rPr lang="en-US" sz="2400" kern="0" dirty="0">
                <a:solidFill>
                  <a:srgbClr val="0000FF"/>
                </a:solidFill>
                <a:latin typeface="Calibri" panose="020F0502020204030204" pitchFamily="34" charset="0"/>
                <a:ea typeface="Times New Roman" panose="02020603050405020304"/>
              </a:rPr>
              <a:t>deeper</a:t>
            </a:r>
            <a:r>
              <a:rPr lang="en-US" sz="2400" kern="0" dirty="0">
                <a:solidFill>
                  <a:srgbClr val="00B0F0"/>
                </a:solidFill>
                <a:latin typeface="Calibri" panose="020F0502020204030204" pitchFamily="34" charset="0"/>
                <a:ea typeface="Times New Roman" panose="02020603050405020304"/>
              </a:rPr>
              <a:t> </a:t>
            </a:r>
            <a:r>
              <a:rPr lang="en-US" sz="2400" kern="0" dirty="0">
                <a:solidFill>
                  <a:schemeClr val="tx1"/>
                </a:solidFill>
                <a:latin typeface="Calibri" panose="020F0502020204030204" pitchFamily="34" charset="0"/>
                <a:ea typeface="Times New Roman" panose="02020603050405020304"/>
              </a:rPr>
              <a:t>and</a:t>
            </a:r>
            <a:r>
              <a:rPr lang="en-US" sz="2400" kern="0" dirty="0">
                <a:solidFill>
                  <a:srgbClr val="00B0F0"/>
                </a:solidFill>
                <a:latin typeface="Calibri" panose="020F0502020204030204" pitchFamily="34" charset="0"/>
                <a:ea typeface="Times New Roman" panose="02020603050405020304"/>
              </a:rPr>
              <a:t> </a:t>
            </a:r>
            <a:r>
              <a:rPr lang="en-US" sz="2400" kern="0" dirty="0">
                <a:solidFill>
                  <a:srgbClr val="0000FF"/>
                </a:solidFill>
                <a:latin typeface="Calibri" panose="020F0502020204030204" pitchFamily="34" charset="0"/>
                <a:ea typeface="Times New Roman" panose="02020603050405020304"/>
              </a:rPr>
              <a:t>fuller understanding </a:t>
            </a:r>
            <a:r>
              <a:rPr lang="en-US" sz="2400" kern="0" dirty="0">
                <a:solidFill>
                  <a:srgbClr val="000000"/>
                </a:solidFill>
                <a:latin typeface="Calibri" panose="020F0502020204030204" pitchFamily="34" charset="0"/>
                <a:ea typeface="Times New Roman" panose="02020603050405020304"/>
              </a:rPr>
              <a:t>of the subject matter. </a:t>
            </a:r>
          </a:p>
          <a:p>
            <a:pPr marL="1262380" indent="-27495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	It may help the </a:t>
            </a:r>
            <a:r>
              <a:rPr lang="en-US" sz="2400" kern="0" dirty="0">
                <a:solidFill>
                  <a:srgbClr val="0000FF"/>
                </a:solidFill>
                <a:latin typeface="Calibri" panose="020F0502020204030204" pitchFamily="34" charset="0"/>
                <a:ea typeface="Times New Roman" panose="02020603050405020304"/>
              </a:rPr>
              <a:t>development </a:t>
            </a:r>
            <a:r>
              <a:rPr lang="en-US" sz="2400" kern="0" dirty="0">
                <a:solidFill>
                  <a:schemeClr val="tx1"/>
                </a:solidFill>
                <a:latin typeface="Calibri" panose="020F0502020204030204" pitchFamily="34" charset="0"/>
                <a:ea typeface="Times New Roman" panose="02020603050405020304"/>
              </a:rPr>
              <a:t>of the </a:t>
            </a:r>
            <a:r>
              <a:rPr lang="en-US" sz="2400" kern="0" dirty="0">
                <a:solidFill>
                  <a:srgbClr val="0000FF"/>
                </a:solidFill>
                <a:latin typeface="Calibri" panose="020F0502020204030204" pitchFamily="34" charset="0"/>
                <a:ea typeface="Times New Roman" panose="02020603050405020304"/>
              </a:rPr>
              <a:t>weaker language</a:t>
            </a:r>
            <a:r>
              <a:rPr lang="en-US" sz="2400" kern="0" dirty="0">
                <a:solidFill>
                  <a:srgbClr val="000000"/>
                </a:solidFill>
                <a:latin typeface="Calibri" panose="020F0502020204030204" pitchFamily="34" charset="0"/>
                <a:ea typeface="Times New Roman" panose="02020603050405020304"/>
              </a:rPr>
              <a:t>. </a:t>
            </a:r>
          </a:p>
          <a:p>
            <a:pPr marL="1262380" indent="-27495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	It may facilitate </a:t>
            </a:r>
            <a:r>
              <a:rPr lang="en-US" sz="2400" kern="0" dirty="0">
                <a:solidFill>
                  <a:srgbClr val="0000FF"/>
                </a:solidFill>
                <a:latin typeface="Calibri" panose="020F0502020204030204" pitchFamily="34" charset="0"/>
                <a:ea typeface="Times New Roman" panose="02020603050405020304"/>
              </a:rPr>
              <a:t>home-school links </a:t>
            </a:r>
            <a:r>
              <a:rPr lang="en-US" sz="2400" kern="0" dirty="0">
                <a:solidFill>
                  <a:srgbClr val="000000"/>
                </a:solidFill>
                <a:latin typeface="Calibri" panose="020F0502020204030204" pitchFamily="34" charset="0"/>
                <a:ea typeface="Times New Roman" panose="02020603050405020304"/>
              </a:rPr>
              <a:t>and co-operation. </a:t>
            </a:r>
          </a:p>
          <a:p>
            <a:pPr marL="1262380" indent="-27495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	It may help the </a:t>
            </a:r>
            <a:r>
              <a:rPr lang="en-US" sz="2400" kern="0" dirty="0">
                <a:solidFill>
                  <a:srgbClr val="0000FF"/>
                </a:solidFill>
                <a:latin typeface="Calibri" panose="020F0502020204030204" pitchFamily="34" charset="0"/>
                <a:ea typeface="Times New Roman" panose="02020603050405020304"/>
              </a:rPr>
              <a:t>integration</a:t>
            </a:r>
            <a:r>
              <a:rPr lang="en-US" sz="2400" kern="0" dirty="0">
                <a:solidFill>
                  <a:srgbClr val="00B0F0"/>
                </a:solidFill>
                <a:latin typeface="Calibri" panose="020F0502020204030204" pitchFamily="34" charset="0"/>
                <a:ea typeface="Times New Roman" panose="02020603050405020304"/>
              </a:rPr>
              <a:t> </a:t>
            </a:r>
            <a:r>
              <a:rPr lang="en-US" sz="2400" kern="0" dirty="0">
                <a:solidFill>
                  <a:schemeClr val="tx1"/>
                </a:solidFill>
                <a:latin typeface="Calibri" panose="020F0502020204030204" pitchFamily="34" charset="0"/>
                <a:ea typeface="Times New Roman" panose="02020603050405020304"/>
              </a:rPr>
              <a:t>of</a:t>
            </a:r>
            <a:r>
              <a:rPr lang="en-US" sz="2400" kern="0" dirty="0">
                <a:solidFill>
                  <a:srgbClr val="00B0F0"/>
                </a:solidFill>
                <a:latin typeface="Calibri" panose="020F0502020204030204" pitchFamily="34" charset="0"/>
                <a:ea typeface="Times New Roman" panose="02020603050405020304"/>
              </a:rPr>
              <a:t> </a:t>
            </a:r>
            <a:r>
              <a:rPr lang="en-US" sz="2400" kern="0" dirty="0">
                <a:solidFill>
                  <a:srgbClr val="0000FF"/>
                </a:solidFill>
                <a:latin typeface="Calibri" panose="020F0502020204030204" pitchFamily="34" charset="0"/>
                <a:ea typeface="Times New Roman" panose="02020603050405020304"/>
              </a:rPr>
              <a:t>fluent speakers </a:t>
            </a:r>
            <a:r>
              <a:rPr lang="en-US" sz="2400" kern="0" dirty="0">
                <a:solidFill>
                  <a:schemeClr val="tx1"/>
                </a:solidFill>
                <a:latin typeface="Calibri" panose="020F0502020204030204" pitchFamily="34" charset="0"/>
                <a:ea typeface="Times New Roman" panose="02020603050405020304"/>
              </a:rPr>
              <a:t>with</a:t>
            </a:r>
            <a:r>
              <a:rPr lang="en-US" sz="2400" kern="0" dirty="0">
                <a:solidFill>
                  <a:srgbClr val="00B0F0"/>
                </a:solidFill>
                <a:latin typeface="Calibri" panose="020F0502020204030204" pitchFamily="34" charset="0"/>
                <a:ea typeface="Times New Roman" panose="02020603050405020304"/>
              </a:rPr>
              <a:t> </a:t>
            </a:r>
            <a:r>
              <a:rPr lang="en-US" sz="2400" kern="0" dirty="0">
                <a:solidFill>
                  <a:srgbClr val="0000FF"/>
                </a:solidFill>
                <a:latin typeface="Calibri" panose="020F0502020204030204" pitchFamily="34" charset="0"/>
                <a:ea typeface="Times New Roman" panose="02020603050405020304"/>
              </a:rPr>
              <a:t>early learners</a:t>
            </a:r>
            <a:r>
              <a:rPr lang="en-US" sz="2400" kern="0" dirty="0">
                <a:solidFill>
                  <a:srgbClr val="000000"/>
                </a:solidFill>
                <a:latin typeface="Calibri" panose="020F0502020204030204" pitchFamily="34" charset="0"/>
                <a:ea typeface="Times New Roman" panose="02020603050405020304"/>
              </a:rPr>
              <a:t>.</a:t>
            </a:r>
          </a:p>
          <a:p>
            <a:pPr marL="914400" indent="-449580"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                     </a:t>
            </a:r>
            <a:r>
              <a:rPr lang="en-US" sz="2000" kern="0" dirty="0">
                <a:solidFill>
                  <a:srgbClr val="000000"/>
                </a:solidFill>
                <a:latin typeface="Calibri" panose="020F0502020204030204" pitchFamily="34" charset="0"/>
                <a:ea typeface="Times New Roman" panose="02020603050405020304"/>
              </a:rPr>
              <a:t>(Lewis, Jones &amp; Baker 2012 citing Baker, 2001, 2006, 2011)</a:t>
            </a:r>
          </a:p>
          <a:p>
            <a:pPr marL="914400" indent="-449580" defTabSz="914400" eaLnBrk="0" fontAlgn="base" hangingPunct="0">
              <a:spcBef>
                <a:spcPct val="0"/>
              </a:spcBef>
              <a:spcAft>
                <a:spcPct val="0"/>
              </a:spcAft>
              <a:buClrTx/>
              <a:buSzTx/>
              <a:buNone/>
              <a:tabLst>
                <a:tab pos="174625" algn="l"/>
              </a:tabLst>
              <a:defRPr/>
            </a:pPr>
            <a:endParaRPr lang="en-US" sz="1200" kern="0" dirty="0">
              <a:solidFill>
                <a:srgbClr val="000000"/>
              </a:solidFill>
              <a:latin typeface="Calibri" panose="020F0502020204030204" pitchFamily="34" charset="0"/>
              <a:ea typeface="Times New Roman" panose="02020603050405020304"/>
            </a:endParaRPr>
          </a:p>
          <a:p>
            <a:pPr marL="903605" indent="-74930" algn="just" defTabSz="914400" eaLnBrk="0" fontAlgn="base" hangingPunct="0">
              <a:spcBef>
                <a:spcPct val="0"/>
              </a:spcBef>
              <a:spcAft>
                <a:spcPct val="0"/>
              </a:spcAft>
              <a:buClrTx/>
              <a:buSzTx/>
              <a:buNone/>
              <a:tabLst>
                <a:tab pos="174625" algn="l"/>
              </a:tabLst>
              <a:defRPr/>
            </a:pPr>
            <a:r>
              <a:rPr lang="en-ZA" sz="2200" kern="0" dirty="0">
                <a:solidFill>
                  <a:schemeClr val="tx1"/>
                </a:solidFill>
                <a:latin typeface="Calibri" panose="020F0502020204030204" pitchFamily="34" charset="0"/>
                <a:ea typeface="Times New Roman" panose="02020603050405020304"/>
              </a:rPr>
              <a:t>In addition to the above, </a:t>
            </a:r>
            <a:r>
              <a:rPr lang="en-ZA" sz="2200" kern="0" dirty="0" err="1">
                <a:solidFill>
                  <a:schemeClr val="tx1"/>
                </a:solidFill>
                <a:latin typeface="Calibri" panose="020F0502020204030204" pitchFamily="34" charset="0"/>
                <a:ea typeface="Times New Roman" panose="02020603050405020304"/>
              </a:rPr>
              <a:t>translanguaged</a:t>
            </a:r>
            <a:r>
              <a:rPr lang="en-ZA" sz="2200" kern="0" dirty="0">
                <a:solidFill>
                  <a:schemeClr val="tx1"/>
                </a:solidFill>
                <a:latin typeface="Calibri" panose="020F0502020204030204" pitchFamily="34" charset="0"/>
                <a:ea typeface="Times New Roman" panose="02020603050405020304"/>
              </a:rPr>
              <a:t> side-chats in lecture rooms can be useful for addressing incomprehension of content due to insufficient language skills …” </a:t>
            </a:r>
            <a:r>
              <a:rPr lang="en-ZA" sz="2000" kern="0" dirty="0">
                <a:solidFill>
                  <a:schemeClr val="tx1"/>
                </a:solidFill>
                <a:latin typeface="Calibri" panose="020F0502020204030204" pitchFamily="34" charset="0"/>
                <a:ea typeface="Times New Roman" panose="02020603050405020304"/>
              </a:rPr>
              <a:t>(</a:t>
            </a:r>
            <a:r>
              <a:rPr lang="en-ZA" sz="2000" kern="0" dirty="0" err="1">
                <a:solidFill>
                  <a:schemeClr val="tx1"/>
                </a:solidFill>
                <a:latin typeface="Calibri" panose="020F0502020204030204" pitchFamily="34" charset="0"/>
                <a:ea typeface="Times New Roman" panose="02020603050405020304"/>
              </a:rPr>
              <a:t>Antia</a:t>
            </a:r>
            <a:r>
              <a:rPr lang="en-ZA" sz="2000" kern="0" dirty="0">
                <a:solidFill>
                  <a:schemeClr val="tx1"/>
                </a:solidFill>
                <a:latin typeface="Calibri" panose="020F0502020204030204" pitchFamily="34" charset="0"/>
                <a:ea typeface="Times New Roman" panose="02020603050405020304"/>
              </a:rPr>
              <a:t>, 2017: 196).</a:t>
            </a:r>
            <a:endParaRPr lang="en-US" sz="2000" kern="0" dirty="0">
              <a:solidFill>
                <a:schemeClr val="tx1"/>
              </a:solidFill>
              <a:latin typeface="Calibri" panose="020F0502020204030204" pitchFamily="34" charset="0"/>
              <a:ea typeface="Times New Roman" panose="02020603050405020304"/>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313543" y="512513"/>
            <a:ext cx="8229600" cy="633412"/>
          </a:xfrm>
        </p:spPr>
        <p:txBody>
          <a:bodyPr vert="horz" wrap="square" lIns="91440" tIns="45720" rIns="91440" bIns="45720" rtlCol="0" anchor="ctr" anchorCtr="0">
            <a:normAutofit/>
          </a:bodyPr>
          <a:lstStyle/>
          <a:p>
            <a:pPr eaLnBrk="1" hangingPunct="1"/>
            <a:r>
              <a:rPr lang="en-US" altLang="en-US" sz="2800" b="1" i="1" dirty="0"/>
              <a:t>Benefits of  translanguaging…cont’d</a:t>
            </a:r>
            <a:endParaRPr lang="en-GB" altLang="en-US" sz="2800" b="1" i="1" dirty="0"/>
          </a:p>
        </p:txBody>
      </p:sp>
      <p:sp>
        <p:nvSpPr>
          <p:cNvPr id="16387" name="Rectangle 3"/>
          <p:cNvSpPr>
            <a:spLocks noGrp="1" noChangeArrowheads="1"/>
          </p:cNvSpPr>
          <p:nvPr>
            <p:ph idx="1"/>
          </p:nvPr>
        </p:nvSpPr>
        <p:spPr>
          <a:xfrm>
            <a:off x="892629" y="1145925"/>
            <a:ext cx="8229600" cy="5702300"/>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altLang="en-US" sz="600" kern="0" dirty="0">
              <a:solidFill>
                <a:srgbClr val="000000"/>
              </a:solidFill>
              <a:latin typeface="Calibri" panose="020F0502020204030204" pitchFamily="34" charset="0"/>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endParaRPr lang="en-US" altLang="en-US" sz="600" kern="0" dirty="0">
              <a:solidFill>
                <a:srgbClr val="000000"/>
              </a:solidFill>
              <a:latin typeface="Calibri" panose="020F0502020204030204" pitchFamily="34" charset="0"/>
              <a:cs typeface="Times New Roman" panose="02020603050405020304" pitchFamily="18" charset="0"/>
            </a:endParaRPr>
          </a:p>
          <a:p>
            <a:pPr marL="803275" indent="-449580" defTabSz="914400" eaLnBrk="0" fontAlgn="base" hangingPunct="0">
              <a:spcBef>
                <a:spcPct val="0"/>
              </a:spcBef>
              <a:spcAft>
                <a:spcPct val="0"/>
              </a:spcAft>
              <a:buClrTx/>
              <a:buSzTx/>
              <a:buNone/>
              <a:tabLst>
                <a:tab pos="174625" algn="l"/>
              </a:tabLst>
              <a:defRPr/>
            </a:pPr>
            <a:r>
              <a:rPr lang="en-US" altLang="en-US" sz="2800" kern="0" dirty="0">
                <a:solidFill>
                  <a:srgbClr val="000000"/>
                </a:solidFill>
                <a:latin typeface="Calibri" panose="020F0502020204030204" pitchFamily="34" charset="0"/>
                <a:cs typeface="Times New Roman" panose="02020603050405020304" pitchFamily="18" charset="0"/>
              </a:rPr>
              <a:t>(b) In </a:t>
            </a:r>
            <a:r>
              <a:rPr lang="en-US" altLang="en-US" sz="2800" kern="0" dirty="0">
                <a:solidFill>
                  <a:srgbClr val="FF0000"/>
                </a:solidFill>
                <a:latin typeface="Calibri" panose="020F0502020204030204" pitchFamily="34" charset="0"/>
                <a:cs typeface="Times New Roman" panose="02020603050405020304" pitchFamily="18" charset="0"/>
              </a:rPr>
              <a:t>assessments</a:t>
            </a:r>
            <a:r>
              <a:rPr lang="en-US" altLang="en-US" sz="2800" kern="0" dirty="0">
                <a:solidFill>
                  <a:srgbClr val="00B050"/>
                </a:solidFill>
                <a:latin typeface="Calibri" panose="020F0502020204030204" pitchFamily="34" charset="0"/>
                <a:cs typeface="Times New Roman" panose="02020603050405020304" pitchFamily="18" charset="0"/>
              </a:rPr>
              <a:t> </a:t>
            </a:r>
            <a:r>
              <a:rPr lang="en-US" altLang="en-US" sz="2200" kern="0" dirty="0">
                <a:solidFill>
                  <a:schemeClr val="tx1"/>
                </a:solidFill>
                <a:latin typeface="Calibri" panose="020F0502020204030204" pitchFamily="34" charset="0"/>
                <a:cs typeface="Times New Roman" panose="02020603050405020304" pitchFamily="18" charset="0"/>
              </a:rPr>
              <a:t>(e.g. tests, examinations, assignments):</a:t>
            </a:r>
            <a:endParaRPr lang="en-US" altLang="en-US" sz="200" kern="0" dirty="0">
              <a:solidFill>
                <a:schemeClr val="tx1"/>
              </a:solidFill>
              <a:latin typeface="Calibri" panose="020F0502020204030204" pitchFamily="34" charset="0"/>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endParaRPr lang="en-US" altLang="en-US" sz="900" kern="0" dirty="0">
              <a:solidFill>
                <a:schemeClr val="tx1"/>
              </a:solidFill>
              <a:latin typeface="Calibri" panose="020F0502020204030204" pitchFamily="34" charset="0"/>
              <a:cs typeface="Times New Roman" panose="02020603050405020304" pitchFamily="18" charset="0"/>
            </a:endParaRPr>
          </a:p>
          <a:p>
            <a:pPr marL="1081405" indent="-615950" defTabSz="914400" eaLnBrk="0" fontAlgn="base" hangingPunct="0">
              <a:spcBef>
                <a:spcPct val="0"/>
              </a:spcBef>
              <a:spcAft>
                <a:spcPct val="0"/>
              </a:spcAft>
              <a:buClrTx/>
              <a:buSzTx/>
              <a:buNone/>
              <a:tabLst>
                <a:tab pos="174625" algn="l"/>
              </a:tabLst>
              <a:defRPr/>
            </a:pPr>
            <a:r>
              <a:rPr lang="en-US" altLang="en-US" sz="2400" kern="0" dirty="0">
                <a:solidFill>
                  <a:schemeClr val="tx1"/>
                </a:solidFill>
                <a:latin typeface="Calibri" panose="020F0502020204030204" pitchFamily="34" charset="0"/>
                <a:cs typeface="Times New Roman" panose="02020603050405020304" pitchFamily="18" charset="0"/>
              </a:rPr>
              <a:t>      - </a:t>
            </a:r>
            <a:r>
              <a:rPr lang="en-US" altLang="en-US" sz="2400" kern="0" dirty="0">
                <a:solidFill>
                  <a:srgbClr val="000000"/>
                </a:solidFill>
                <a:latin typeface="Calibri" panose="020F0502020204030204" pitchFamily="34" charset="0"/>
                <a:cs typeface="Times New Roman" panose="02020603050405020304" pitchFamily="18" charset="0"/>
              </a:rPr>
              <a:t>Provision of instructions and questions </a:t>
            </a:r>
            <a:r>
              <a:rPr lang="en-US" altLang="en-US" sz="2400" kern="0" dirty="0" err="1">
                <a:solidFill>
                  <a:srgbClr val="000000"/>
                </a:solidFill>
                <a:latin typeface="Calibri" panose="020F0502020204030204" pitchFamily="34" charset="0"/>
                <a:cs typeface="Times New Roman" panose="02020603050405020304" pitchFamily="18" charset="0"/>
              </a:rPr>
              <a:t>multilingually</a:t>
            </a:r>
            <a:r>
              <a:rPr lang="en-US" altLang="en-US" sz="2400" kern="0" dirty="0">
                <a:solidFill>
                  <a:srgbClr val="000000"/>
                </a:solidFill>
                <a:latin typeface="Calibri" panose="020F0502020204030204" pitchFamily="34" charset="0"/>
                <a:cs typeface="Times New Roman" panose="02020603050405020304" pitchFamily="18" charset="0"/>
              </a:rPr>
              <a:t> may help  students </a:t>
            </a:r>
            <a:r>
              <a:rPr lang="en-US" altLang="en-US" sz="2400" kern="0" dirty="0">
                <a:solidFill>
                  <a:srgbClr val="0000FF"/>
                </a:solidFill>
                <a:latin typeface="Calibri" panose="020F0502020204030204" pitchFamily="34" charset="0"/>
                <a:cs typeface="Times New Roman" panose="02020603050405020304" pitchFamily="18" charset="0"/>
              </a:rPr>
              <a:t>to fully and clearly understand </a:t>
            </a:r>
            <a:r>
              <a:rPr lang="en-US" altLang="en-US" sz="2400" kern="0" dirty="0">
                <a:solidFill>
                  <a:srgbClr val="000000"/>
                </a:solidFill>
                <a:latin typeface="Calibri" panose="020F0502020204030204" pitchFamily="34" charset="0"/>
                <a:cs typeface="Times New Roman" panose="02020603050405020304" pitchFamily="18" charset="0"/>
              </a:rPr>
              <a:t>them (</a:t>
            </a:r>
            <a:r>
              <a:rPr lang="en-US" altLang="en-US" sz="2400" kern="0" dirty="0" err="1">
                <a:solidFill>
                  <a:srgbClr val="000000"/>
                </a:solidFill>
                <a:latin typeface="Calibri" panose="020F0502020204030204" pitchFamily="34" charset="0"/>
                <a:cs typeface="Times New Roman" panose="02020603050405020304" pitchFamily="18" charset="0"/>
              </a:rPr>
              <a:t>Antia</a:t>
            </a:r>
            <a:r>
              <a:rPr lang="en-US" altLang="en-US" sz="2400" kern="0" dirty="0">
                <a:solidFill>
                  <a:srgbClr val="000000"/>
                </a:solidFill>
                <a:latin typeface="Calibri" panose="020F0502020204030204" pitchFamily="34" charset="0"/>
                <a:cs typeface="Times New Roman" panose="02020603050405020304" pitchFamily="18" charset="0"/>
              </a:rPr>
              <a:t>, 2018) </a:t>
            </a:r>
          </a:p>
          <a:p>
            <a:pPr marL="914400" indent="-449580" defTabSz="914400" eaLnBrk="0" fontAlgn="base" hangingPunct="0">
              <a:spcBef>
                <a:spcPct val="0"/>
              </a:spcBef>
              <a:spcAft>
                <a:spcPct val="0"/>
              </a:spcAft>
              <a:buClrTx/>
              <a:buSzTx/>
              <a:buNone/>
              <a:tabLst>
                <a:tab pos="174625" algn="l"/>
              </a:tabLst>
              <a:defRPr/>
            </a:pPr>
            <a:endParaRPr lang="en-US" altLang="en-US" sz="2400" kern="0" dirty="0">
              <a:solidFill>
                <a:srgbClr val="000000"/>
              </a:solidFill>
              <a:latin typeface="Calibri" panose="020F0502020204030204" pitchFamily="34" charset="0"/>
              <a:cs typeface="Times New Roman" panose="02020603050405020304" pitchFamily="18" charset="0"/>
            </a:endParaRPr>
          </a:p>
          <a:p>
            <a:pPr marL="1081405" indent="-278130" defTabSz="914400" eaLnBrk="0" fontAlgn="base" hangingPunct="0">
              <a:spcBef>
                <a:spcPct val="0"/>
              </a:spcBef>
              <a:spcAft>
                <a:spcPct val="0"/>
              </a:spcAft>
              <a:buClrTx/>
              <a:buSzTx/>
              <a:buNone/>
              <a:tabLst>
                <a:tab pos="174625" algn="l"/>
              </a:tabLst>
              <a:defRPr/>
            </a:pPr>
            <a:r>
              <a:rPr lang="en-US" altLang="en-US" sz="2400" kern="0" dirty="0">
                <a:solidFill>
                  <a:srgbClr val="000000"/>
                </a:solidFill>
                <a:latin typeface="Calibri" panose="020F0502020204030204" pitchFamily="34" charset="0"/>
                <a:cs typeface="Times New Roman" panose="02020603050405020304" pitchFamily="18" charset="0"/>
              </a:rPr>
              <a:t>-  Allowing students to engage in </a:t>
            </a:r>
            <a:r>
              <a:rPr lang="en-US" altLang="en-US" sz="2400" kern="0" dirty="0" err="1">
                <a:solidFill>
                  <a:srgbClr val="000000"/>
                </a:solidFill>
                <a:latin typeface="Calibri" panose="020F0502020204030204" pitchFamily="34" charset="0"/>
                <a:cs typeface="Times New Roman" panose="02020603050405020304" pitchFamily="18" charset="0"/>
              </a:rPr>
              <a:t>translanguaging</a:t>
            </a:r>
            <a:r>
              <a:rPr lang="en-US" altLang="en-US" sz="2400" kern="0" dirty="0">
                <a:solidFill>
                  <a:srgbClr val="000000"/>
                </a:solidFill>
                <a:latin typeface="Calibri" panose="020F0502020204030204" pitchFamily="34" charset="0"/>
                <a:cs typeface="Times New Roman" panose="02020603050405020304" pitchFamily="18" charset="0"/>
              </a:rPr>
              <a:t> in completing assessments (e.g. writing answers for exam questions) may </a:t>
            </a:r>
            <a:r>
              <a:rPr lang="en-US" altLang="en-US" sz="2400" kern="0" dirty="0">
                <a:solidFill>
                  <a:srgbClr val="0000FF"/>
                </a:solidFill>
                <a:latin typeface="Calibri" panose="020F0502020204030204" pitchFamily="34" charset="0"/>
                <a:cs typeface="Times New Roman" panose="02020603050405020304" pitchFamily="18" charset="0"/>
              </a:rPr>
              <a:t>enhance their performance</a:t>
            </a:r>
            <a:endParaRPr lang="en-US" altLang="en-US" sz="2000" kern="0" dirty="0">
              <a:solidFill>
                <a:srgbClr val="0000FF"/>
              </a:solidFill>
              <a:latin typeface="Calibri" panose="020F0502020204030204" pitchFamily="34" charset="0"/>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endParaRPr lang="en-US" altLang="en-US" sz="600" kern="0" dirty="0">
              <a:solidFill>
                <a:schemeClr val="tx1"/>
              </a:solidFill>
              <a:latin typeface="Calibri" panose="020F0502020204030204" pitchFamily="34" charset="0"/>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endParaRPr lang="en-US" altLang="en-US" sz="600" kern="0" dirty="0">
              <a:solidFill>
                <a:schemeClr val="tx1"/>
              </a:solidFill>
              <a:latin typeface="Calibri" panose="020F0502020204030204" pitchFamily="34" charset="0"/>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endParaRPr lang="en-US" altLang="en-US" sz="600" kern="0" dirty="0">
              <a:solidFill>
                <a:schemeClr val="tx1"/>
              </a:solidFill>
              <a:latin typeface="Calibri" panose="020F0502020204030204" pitchFamily="34" charset="0"/>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r>
              <a:rPr lang="en-US" altLang="en-US" sz="2400" b="1" kern="0" dirty="0">
                <a:solidFill>
                  <a:srgbClr val="FF0000"/>
                </a:solidFill>
                <a:latin typeface="Calibri" panose="020F0502020204030204" pitchFamily="34" charset="0"/>
                <a:cs typeface="Times New Roman" panose="02020603050405020304" pitchFamily="18" charset="0"/>
              </a:rPr>
              <a:t>E.g.</a:t>
            </a:r>
            <a:r>
              <a:rPr lang="en-US" altLang="en-US" sz="2200" kern="0" dirty="0">
                <a:solidFill>
                  <a:schemeClr val="tx1"/>
                </a:solidFill>
                <a:latin typeface="Calibri" panose="020F0502020204030204" pitchFamily="34" charset="0"/>
                <a:cs typeface="Times New Roman" panose="02020603050405020304" pitchFamily="18" charset="0"/>
              </a:rPr>
              <a:t>, consider the following report by a student from LCS311 class in 2017: </a:t>
            </a:r>
          </a:p>
          <a:p>
            <a:pPr marL="914400" indent="-449580" defTabSz="914400" eaLnBrk="0" fontAlgn="base" hangingPunct="0">
              <a:spcBef>
                <a:spcPct val="0"/>
              </a:spcBef>
              <a:spcAft>
                <a:spcPct val="0"/>
              </a:spcAft>
              <a:buClrTx/>
              <a:buSzTx/>
              <a:buNone/>
              <a:tabLst>
                <a:tab pos="174625" algn="l"/>
              </a:tabLst>
              <a:defRPr/>
            </a:pPr>
            <a:endParaRPr lang="en-US" altLang="en-US" kern="0" dirty="0">
              <a:solidFill>
                <a:schemeClr val="tx1"/>
              </a:solidFill>
              <a:latin typeface="Calibri" panose="020F0502020204030204" pitchFamily="34" charset="0"/>
              <a:cs typeface="Times New Roman" panose="02020603050405020304" pitchFamily="18" charset="0"/>
            </a:endParaRPr>
          </a:p>
          <a:p>
            <a:pPr marL="989330" indent="22225" algn="just" defTabSz="914400" eaLnBrk="0" fontAlgn="base">
              <a:spcBef>
                <a:spcPct val="0"/>
              </a:spcBef>
              <a:spcAft>
                <a:spcPct val="0"/>
              </a:spcAft>
              <a:buClrTx/>
              <a:buSzTx/>
              <a:buNone/>
              <a:tabLst>
                <a:tab pos="174625" algn="l"/>
              </a:tabLst>
              <a:defRPr/>
            </a:pPr>
            <a:r>
              <a:rPr lang="en-US" altLang="en-US" sz="2200" i="1" kern="0" dirty="0">
                <a:solidFill>
                  <a:srgbClr val="000000"/>
                </a:solidFill>
                <a:latin typeface="Times New Roman" panose="02020603050405020304" pitchFamily="18" charset="0"/>
                <a:ea typeface="Calibri" panose="020F0502020204030204" pitchFamily="34" charset="0"/>
                <a:cs typeface="Calibri" panose="020F0502020204030204" pitchFamily="34" charset="0"/>
              </a:rPr>
              <a:t>[I]n the term test I was able to mix both English and IsiXhosa and that made me deliver my answers with full understanding and pass the test with more than sixty percent</a:t>
            </a:r>
            <a:r>
              <a:rPr lang="en-US" altLang="en-US" sz="2200" kern="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endParaRPr lang="en-US" altLang="en-US" sz="2200" kern="0" dirty="0">
              <a:solidFill>
                <a:schemeClr val="tx1"/>
              </a:solidFill>
              <a:cs typeface="Times New Roman" panose="02020603050405020304" pitchFamily="18" charset="0"/>
            </a:endParaRPr>
          </a:p>
          <a:p>
            <a:pPr marL="914400" indent="-449580" defTabSz="914400" eaLnBrk="0" fontAlgn="base" hangingPunct="0">
              <a:spcBef>
                <a:spcPct val="0"/>
              </a:spcBef>
              <a:spcAft>
                <a:spcPct val="0"/>
              </a:spcAft>
              <a:buClrTx/>
              <a:buSzTx/>
              <a:buNone/>
              <a:tabLst>
                <a:tab pos="174625" algn="l"/>
              </a:tabLst>
              <a:defRPr/>
            </a:pPr>
            <a:endParaRPr lang="en-US" altLang="en-US" sz="2400" kern="0" dirty="0">
              <a:solidFill>
                <a:schemeClr val="tx1"/>
              </a:solidFill>
              <a:latin typeface="Calibri" panose="020F0502020204030204" pitchFamily="34" charset="0"/>
              <a:cs typeface="Times New Roman" panose="02020603050405020304" pitchFamily="18" charset="0"/>
            </a:endParaRPr>
          </a:p>
        </p:txBody>
      </p:sp>
      <p:sp>
        <p:nvSpPr>
          <p:cNvPr id="4" name="TextBox 3"/>
          <p:cNvSpPr txBox="1"/>
          <p:nvPr/>
        </p:nvSpPr>
        <p:spPr>
          <a:xfrm>
            <a:off x="9840416" y="404664"/>
            <a:ext cx="441146" cy="369332"/>
          </a:xfrm>
          <a:prstGeom prst="rect">
            <a:avLst/>
          </a:prstGeom>
          <a:noFill/>
          <a:ln>
            <a:solidFill>
              <a:srgbClr val="00B050"/>
            </a:solidFill>
          </a:ln>
        </p:spPr>
        <p:txBody>
          <a:bodyPr wrap="none" rtlCol="0">
            <a:spAutoFit/>
          </a:bodyPr>
          <a:lstStyle/>
          <a:p>
            <a:r>
              <a:rPr lang="en-US" dirty="0"/>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916442" y="1196974"/>
            <a:ext cx="8002588" cy="5472113"/>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sz="100" kern="0" dirty="0">
              <a:solidFill>
                <a:srgbClr val="000000"/>
              </a:solidFill>
              <a:latin typeface="Calibri" panose="020F0502020204030204" pitchFamily="34" charset="0"/>
              <a:ea typeface="Times New Roman" panose="02020603050405020304"/>
            </a:endParaRPr>
          </a:p>
          <a:p>
            <a:pPr marL="266700" indent="-233680" algn="just"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800" kern="0" dirty="0">
                <a:solidFill>
                  <a:srgbClr val="000000"/>
                </a:solidFill>
                <a:latin typeface="Calibri" panose="020F0502020204030204" pitchFamily="34" charset="0"/>
                <a:ea typeface="Times New Roman" panose="02020603050405020304"/>
              </a:rPr>
              <a:t> </a:t>
            </a:r>
            <a:r>
              <a:rPr lang="en-US" sz="2400" kern="0" dirty="0">
                <a:solidFill>
                  <a:srgbClr val="000000"/>
                </a:solidFill>
                <a:latin typeface="Calibri" panose="020F0502020204030204" pitchFamily="34" charset="0"/>
                <a:ea typeface="Times New Roman" panose="02020603050405020304"/>
              </a:rPr>
              <a:t>Due to the aforementioned and other benefits, </a:t>
            </a:r>
            <a:r>
              <a:rPr lang="en-US" sz="2400" kern="0" dirty="0" err="1">
                <a:solidFill>
                  <a:srgbClr val="000000"/>
                </a:solidFill>
                <a:latin typeface="Calibri" panose="020F0502020204030204" pitchFamily="34" charset="0"/>
                <a:ea typeface="Times New Roman" panose="02020603050405020304"/>
              </a:rPr>
              <a:t>translanguaging</a:t>
            </a:r>
            <a:r>
              <a:rPr lang="en-US" sz="2400" kern="0" dirty="0">
                <a:solidFill>
                  <a:srgbClr val="000000"/>
                </a:solidFill>
                <a:latin typeface="Calibri" panose="020F0502020204030204" pitchFamily="34" charset="0"/>
                <a:ea typeface="Times New Roman" panose="02020603050405020304"/>
              </a:rPr>
              <a:t> is </a:t>
            </a:r>
            <a:r>
              <a:rPr lang="en-US" sz="2400" kern="0" dirty="0">
                <a:solidFill>
                  <a:srgbClr val="0000FF"/>
                </a:solidFill>
                <a:latin typeface="Calibri" panose="020F0502020204030204" pitchFamily="34" charset="0"/>
                <a:ea typeface="Times New Roman" panose="02020603050405020304"/>
              </a:rPr>
              <a:t>being increasingly recommended </a:t>
            </a:r>
            <a:r>
              <a:rPr lang="en-US" sz="2400" kern="0" dirty="0">
                <a:solidFill>
                  <a:srgbClr val="000000"/>
                </a:solidFill>
                <a:latin typeface="Calibri" panose="020F0502020204030204" pitchFamily="34" charset="0"/>
                <a:ea typeface="Times New Roman" panose="02020603050405020304"/>
              </a:rPr>
              <a:t>by scholars as an approach in </a:t>
            </a:r>
            <a:r>
              <a:rPr lang="en-US" sz="2400" kern="0" dirty="0">
                <a:solidFill>
                  <a:srgbClr val="0000FF"/>
                </a:solidFill>
                <a:latin typeface="Calibri" panose="020F0502020204030204" pitchFamily="34" charset="0"/>
                <a:ea typeface="Times New Roman" panose="02020603050405020304"/>
              </a:rPr>
              <a:t>teaching and learning </a:t>
            </a:r>
            <a:r>
              <a:rPr lang="en-US" sz="2400" kern="0" dirty="0">
                <a:solidFill>
                  <a:srgbClr val="000000"/>
                </a:solidFill>
                <a:latin typeface="Calibri" panose="020F0502020204030204" pitchFamily="34" charset="0"/>
                <a:ea typeface="Times New Roman" panose="02020603050405020304"/>
              </a:rPr>
              <a:t>as well as a model of language use in </a:t>
            </a:r>
            <a:r>
              <a:rPr lang="en-US" sz="2400" kern="0" dirty="0">
                <a:solidFill>
                  <a:srgbClr val="0000FF"/>
                </a:solidFill>
                <a:latin typeface="Calibri" panose="020F0502020204030204" pitchFamily="34" charset="0"/>
                <a:ea typeface="Times New Roman" panose="02020603050405020304"/>
              </a:rPr>
              <a:t>assessments </a:t>
            </a:r>
            <a:r>
              <a:rPr lang="en-US" sz="2400" kern="0" dirty="0">
                <a:solidFill>
                  <a:srgbClr val="000000"/>
                </a:solidFill>
                <a:latin typeface="Calibri" panose="020F0502020204030204" pitchFamily="34" charset="0"/>
                <a:ea typeface="Times New Roman" panose="02020603050405020304"/>
              </a:rPr>
              <a:t>(e.g. see </a:t>
            </a:r>
            <a:r>
              <a:rPr lang="en-US" sz="2400" kern="0" dirty="0" err="1">
                <a:solidFill>
                  <a:srgbClr val="000000"/>
                </a:solidFill>
                <a:latin typeface="Calibri" panose="020F0502020204030204" pitchFamily="34" charset="0"/>
                <a:ea typeface="Times New Roman" panose="02020603050405020304"/>
              </a:rPr>
              <a:t>Antia</a:t>
            </a:r>
            <a:r>
              <a:rPr lang="en-US" sz="2400" kern="0" dirty="0">
                <a:solidFill>
                  <a:srgbClr val="000000"/>
                </a:solidFill>
                <a:latin typeface="Calibri" panose="020F0502020204030204" pitchFamily="34" charset="0"/>
                <a:ea typeface="Times New Roman" panose="02020603050405020304"/>
              </a:rPr>
              <a:t>, 2018; </a:t>
            </a:r>
            <a:r>
              <a:rPr lang="en-US" sz="2400" kern="0" dirty="0" err="1">
                <a:solidFill>
                  <a:srgbClr val="000000"/>
                </a:solidFill>
                <a:latin typeface="Calibri" panose="020F0502020204030204" pitchFamily="34" charset="0"/>
                <a:ea typeface="Times New Roman" panose="02020603050405020304"/>
              </a:rPr>
              <a:t>Makgamatha</a:t>
            </a:r>
            <a:r>
              <a:rPr lang="en-US" sz="2400" kern="0" dirty="0">
                <a:solidFill>
                  <a:srgbClr val="000000"/>
                </a:solidFill>
                <a:latin typeface="Calibri" panose="020F0502020204030204" pitchFamily="34" charset="0"/>
                <a:ea typeface="Times New Roman" panose="02020603050405020304"/>
              </a:rPr>
              <a:t>, et al. 2013; </a:t>
            </a:r>
            <a:r>
              <a:rPr lang="en-US" sz="2400" kern="0" dirty="0" err="1">
                <a:solidFill>
                  <a:srgbClr val="000000"/>
                </a:solidFill>
                <a:latin typeface="Calibri" panose="020F0502020204030204" pitchFamily="34" charset="0"/>
                <a:ea typeface="Times New Roman" panose="02020603050405020304"/>
              </a:rPr>
              <a:t>Shohamy</a:t>
            </a:r>
            <a:r>
              <a:rPr lang="en-US" sz="2400" kern="0" dirty="0">
                <a:solidFill>
                  <a:srgbClr val="000000"/>
                </a:solidFill>
                <a:latin typeface="Calibri" panose="020F0502020204030204" pitchFamily="34" charset="0"/>
                <a:ea typeface="Times New Roman" panose="02020603050405020304"/>
              </a:rPr>
              <a:t>, 2011). </a:t>
            </a:r>
          </a:p>
          <a:p>
            <a:pPr marL="231775" indent="0" defTabSz="914400" eaLnBrk="0" fontAlgn="base" hangingPunct="0">
              <a:spcBef>
                <a:spcPct val="0"/>
              </a:spcBef>
              <a:spcAft>
                <a:spcPct val="0"/>
              </a:spcAft>
              <a:buClrTx/>
              <a:buSzTx/>
              <a:buNone/>
              <a:tabLst>
                <a:tab pos="174625" algn="l"/>
              </a:tabLst>
              <a:defRPr/>
            </a:pPr>
            <a:endParaRPr lang="en-US" sz="10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1000" kern="0" dirty="0">
              <a:solidFill>
                <a:srgbClr val="000000"/>
              </a:solidFill>
              <a:latin typeface="Calibri" panose="020F0502020204030204" pitchFamily="34" charset="0"/>
              <a:ea typeface="Times New Roman" panose="02020603050405020304"/>
            </a:endParaRPr>
          </a:p>
          <a:p>
            <a:pPr marL="717550" indent="-234950" defTabSz="914400" eaLnBrk="0" fontAlgn="base" hangingPunct="0">
              <a:spcBef>
                <a:spcPct val="0"/>
              </a:spcBef>
              <a:spcAft>
                <a:spcPct val="0"/>
              </a:spcAft>
              <a:buClrTx/>
              <a:buSzTx/>
              <a:buNone/>
              <a:tabLst>
                <a:tab pos="174625" algn="l"/>
              </a:tabLst>
              <a:defRPr/>
            </a:pPr>
            <a:r>
              <a:rPr lang="en-US" sz="2000" kern="0" dirty="0">
                <a:solidFill>
                  <a:schemeClr val="tx1"/>
                </a:solidFill>
                <a:latin typeface="Calibri" panose="020F0502020204030204" pitchFamily="34" charset="0"/>
                <a:ea typeface="Times New Roman" panose="02020603050405020304"/>
              </a:rPr>
              <a:t>- You can also read about studies of </a:t>
            </a:r>
            <a:r>
              <a:rPr lang="en-US" sz="2000" kern="0" dirty="0" err="1">
                <a:solidFill>
                  <a:schemeClr val="tx1"/>
                </a:solidFill>
                <a:latin typeface="Calibri" panose="020F0502020204030204" pitchFamily="34" charset="0"/>
                <a:ea typeface="Times New Roman" panose="02020603050405020304"/>
              </a:rPr>
              <a:t>translanguaging</a:t>
            </a:r>
            <a:r>
              <a:rPr lang="en-US" sz="2000" kern="0" dirty="0">
                <a:solidFill>
                  <a:schemeClr val="tx1"/>
                </a:solidFill>
                <a:latin typeface="Calibri" panose="020F0502020204030204" pitchFamily="34" charset="0"/>
                <a:ea typeface="Times New Roman" panose="02020603050405020304"/>
              </a:rPr>
              <a:t> as used in this particular module in publications by current and former lecturers </a:t>
            </a:r>
            <a:r>
              <a:rPr lang="en-US" kern="0" dirty="0">
                <a:solidFill>
                  <a:schemeClr val="tx1"/>
                </a:solidFill>
                <a:latin typeface="Calibri" panose="020F0502020204030204" pitchFamily="34" charset="0"/>
                <a:ea typeface="Times New Roman" panose="02020603050405020304"/>
              </a:rPr>
              <a:t>(</a:t>
            </a:r>
            <a:r>
              <a:rPr lang="en-US" kern="0" dirty="0" err="1">
                <a:solidFill>
                  <a:schemeClr val="tx1"/>
                </a:solidFill>
                <a:latin typeface="Calibri" panose="020F0502020204030204" pitchFamily="34" charset="0"/>
                <a:ea typeface="Times New Roman" panose="02020603050405020304"/>
              </a:rPr>
              <a:t>Antia</a:t>
            </a:r>
            <a:r>
              <a:rPr lang="en-US" kern="0" dirty="0">
                <a:solidFill>
                  <a:schemeClr val="tx1"/>
                </a:solidFill>
                <a:latin typeface="Calibri" panose="020F0502020204030204" pitchFamily="34" charset="0"/>
                <a:ea typeface="Times New Roman" panose="02020603050405020304"/>
              </a:rPr>
              <a:t> &amp; Dyers 2016, 2017)</a:t>
            </a:r>
            <a:r>
              <a:rPr lang="en-US" sz="2000" kern="0" dirty="0">
                <a:solidFill>
                  <a:schemeClr val="tx1"/>
                </a:solidFill>
                <a:latin typeface="Calibri" panose="020F0502020204030204" pitchFamily="34" charset="0"/>
                <a:ea typeface="Times New Roman" panose="02020603050405020304"/>
              </a:rPr>
              <a:t>.</a:t>
            </a: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chemeClr val="tx1"/>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chemeClr val="tx1"/>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chemeClr val="tx1"/>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chemeClr val="tx1"/>
              </a:solidFill>
              <a:latin typeface="Calibri" panose="020F0502020204030204" pitchFamily="34" charset="0"/>
              <a:ea typeface="Times New Roman" panose="02020603050405020304"/>
            </a:endParaRPr>
          </a:p>
        </p:txBody>
      </p:sp>
      <p:sp>
        <p:nvSpPr>
          <p:cNvPr id="30723" name="Rectangle 2"/>
          <p:cNvSpPr>
            <a:spLocks noGrp="1"/>
          </p:cNvSpPr>
          <p:nvPr>
            <p:ph type="title"/>
          </p:nvPr>
        </p:nvSpPr>
        <p:spPr>
          <a:xfrm>
            <a:off x="1124857" y="462948"/>
            <a:ext cx="8229600" cy="633412"/>
          </a:xfrm>
        </p:spPr>
        <p:txBody>
          <a:bodyPr vert="horz" wrap="square" lIns="91440" tIns="45720" rIns="91440" bIns="45720" rtlCol="0" anchor="ctr" anchorCtr="0">
            <a:normAutofit/>
          </a:bodyPr>
          <a:lstStyle/>
          <a:p>
            <a:pPr eaLnBrk="1" hangingPunct="1"/>
            <a:r>
              <a:rPr lang="en-US" altLang="en-US" sz="2800" b="1" i="1" dirty="0"/>
              <a:t>Benefits of  translanguaging…cont’d</a:t>
            </a:r>
            <a:endParaRPr lang="en-GB" altLang="en-US" sz="2800" b="1" i="1" dirty="0"/>
          </a:p>
        </p:txBody>
      </p:sp>
      <p:sp>
        <p:nvSpPr>
          <p:cNvPr id="4" name="TextBox 3"/>
          <p:cNvSpPr txBox="1"/>
          <p:nvPr/>
        </p:nvSpPr>
        <p:spPr>
          <a:xfrm>
            <a:off x="9840416" y="404664"/>
            <a:ext cx="428322" cy="369332"/>
          </a:xfrm>
          <a:prstGeom prst="rect">
            <a:avLst/>
          </a:prstGeom>
          <a:noFill/>
          <a:ln>
            <a:solidFill>
              <a:srgbClr val="00B050"/>
            </a:solidFill>
          </a:ln>
        </p:spPr>
        <p:txBody>
          <a:bodyPr wrap="none" rtlCol="0">
            <a:spAutoFit/>
          </a:bodyPr>
          <a:lstStyle/>
          <a:p>
            <a:r>
              <a:rPr lang="en-US" dirty="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992313" y="260351"/>
            <a:ext cx="8229600" cy="633413"/>
          </a:xfrm>
        </p:spPr>
        <p:txBody>
          <a:bodyPr vert="horz" wrap="square" lIns="91440" tIns="45720" rIns="91440" bIns="45720" rtlCol="0" anchor="ctr" anchorCtr="0">
            <a:normAutofit/>
          </a:bodyPr>
          <a:lstStyle/>
          <a:p>
            <a:pPr eaLnBrk="1" hangingPunct="1"/>
            <a:r>
              <a:rPr lang="en-US" altLang="en-US" sz="2800" b="1" dirty="0">
                <a:solidFill>
                  <a:srgbClr val="FF0000"/>
                </a:solidFill>
              </a:rPr>
              <a:t>Discussion questions</a:t>
            </a:r>
            <a:endParaRPr lang="en-GB" altLang="en-US" sz="2800" b="1" dirty="0">
              <a:solidFill>
                <a:srgbClr val="FF0000"/>
              </a:solidFill>
            </a:endParaRPr>
          </a:p>
        </p:txBody>
      </p:sp>
      <p:sp>
        <p:nvSpPr>
          <p:cNvPr id="16387" name="Rectangle 3"/>
          <p:cNvSpPr>
            <a:spLocks noGrp="1" noChangeArrowheads="1"/>
          </p:cNvSpPr>
          <p:nvPr>
            <p:ph idx="1"/>
          </p:nvPr>
        </p:nvSpPr>
        <p:spPr>
          <a:xfrm>
            <a:off x="1197429" y="981074"/>
            <a:ext cx="8229600" cy="5616575"/>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rgbClr val="000000"/>
                </a:solidFill>
                <a:latin typeface="Calibri" panose="020F0502020204030204" pitchFamily="34" charset="0"/>
                <a:ea typeface="Times New Roman" panose="02020603050405020304"/>
              </a:rPr>
              <a:t>Do you ever engage in </a:t>
            </a:r>
            <a:r>
              <a:rPr lang="en-US" sz="2400" kern="0" dirty="0" err="1">
                <a:solidFill>
                  <a:srgbClr val="000000"/>
                </a:solidFill>
                <a:latin typeface="Calibri" panose="020F0502020204030204" pitchFamily="34" charset="0"/>
                <a:ea typeface="Times New Roman" panose="02020603050405020304"/>
              </a:rPr>
              <a:t>translanguaging</a:t>
            </a:r>
            <a:r>
              <a:rPr lang="en-US" sz="2400" kern="0" dirty="0">
                <a:solidFill>
                  <a:srgbClr val="000000"/>
                </a:solidFill>
                <a:latin typeface="Calibri" panose="020F0502020204030204" pitchFamily="34" charset="0"/>
                <a:ea typeface="Times New Roman" panose="02020603050405020304"/>
              </a:rPr>
              <a:t>  practices?</a:t>
            </a:r>
          </a:p>
          <a:p>
            <a:pPr marL="231775" indent="0" defTabSz="914400" eaLnBrk="0" fontAlgn="base" hangingPunct="0">
              <a:spcBef>
                <a:spcPct val="0"/>
              </a:spcBef>
              <a:spcAft>
                <a:spcPct val="0"/>
              </a:spcAft>
              <a:buClrTx/>
              <a:buSzTx/>
              <a:buNone/>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rgbClr val="000000"/>
                </a:solidFill>
                <a:latin typeface="Calibri" panose="020F0502020204030204" pitchFamily="34" charset="0"/>
                <a:ea typeface="Times New Roman" panose="02020603050405020304"/>
              </a:rPr>
              <a:t>If “Yes,” give examples?</a:t>
            </a:r>
          </a:p>
          <a:p>
            <a:pPr marL="1290320" indent="0" defTabSz="914400" eaLnBrk="0" fontAlgn="base" hangingPunct="0">
              <a:spcBef>
                <a:spcPct val="0"/>
              </a:spcBef>
              <a:spcAft>
                <a:spcPct val="0"/>
              </a:spcAft>
              <a:buClrTx/>
              <a:buSzTx/>
              <a:buNone/>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marL="1256030" indent="-17462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 What motivates you to </a:t>
            </a:r>
            <a:r>
              <a:rPr lang="en-US" sz="2400" kern="0" dirty="0" err="1">
                <a:solidFill>
                  <a:srgbClr val="000000"/>
                </a:solidFill>
                <a:latin typeface="Calibri" panose="020F0502020204030204" pitchFamily="34" charset="0"/>
                <a:ea typeface="Times New Roman" panose="02020603050405020304"/>
              </a:rPr>
              <a:t>translanguage</a:t>
            </a:r>
            <a:r>
              <a:rPr lang="en-US" sz="2400" kern="0" dirty="0">
                <a:solidFill>
                  <a:srgbClr val="000000"/>
                </a:solidFill>
                <a:latin typeface="Calibri" panose="020F0502020204030204" pitchFamily="34" charset="0"/>
                <a:ea typeface="Times New Roman" panose="02020603050405020304"/>
              </a:rPr>
              <a:t> (i.e. what are the reasons why you </a:t>
            </a:r>
            <a:r>
              <a:rPr lang="en-US" sz="2400" kern="0" dirty="0" err="1">
                <a:solidFill>
                  <a:srgbClr val="000000"/>
                </a:solidFill>
                <a:latin typeface="Calibri" panose="020F0502020204030204" pitchFamily="34" charset="0"/>
                <a:ea typeface="Times New Roman" panose="02020603050405020304"/>
              </a:rPr>
              <a:t>translanguage</a:t>
            </a:r>
            <a:r>
              <a:rPr lang="en-US" sz="2400" kern="0" dirty="0">
                <a:solidFill>
                  <a:srgbClr val="000000"/>
                </a:solidFill>
                <a:latin typeface="Calibri" panose="020F0502020204030204" pitchFamily="34" charset="0"/>
                <a:ea typeface="Times New Roman" panose="02020603050405020304"/>
              </a:rPr>
              <a:t>)?</a:t>
            </a: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rgbClr val="000000"/>
                </a:solidFill>
                <a:latin typeface="Calibri" panose="020F0502020204030204" pitchFamily="34" charset="0"/>
                <a:ea typeface="Times New Roman" panose="02020603050405020304"/>
              </a:rPr>
              <a:t>Do you think </a:t>
            </a:r>
            <a:r>
              <a:rPr lang="en-US" sz="2400" kern="0" dirty="0" err="1">
                <a:solidFill>
                  <a:srgbClr val="000000"/>
                </a:solidFill>
                <a:latin typeface="Calibri" panose="020F0502020204030204" pitchFamily="34" charset="0"/>
                <a:ea typeface="Times New Roman" panose="02020603050405020304"/>
              </a:rPr>
              <a:t>translangauging</a:t>
            </a:r>
            <a:r>
              <a:rPr lang="en-US" sz="2400" kern="0" dirty="0">
                <a:solidFill>
                  <a:srgbClr val="000000"/>
                </a:solidFill>
                <a:latin typeface="Calibri" panose="020F0502020204030204" pitchFamily="34" charset="0"/>
                <a:ea typeface="Times New Roman" panose="02020603050405020304"/>
              </a:rPr>
              <a:t> should be encouraged in educational contexts? Why or why not?</a:t>
            </a:r>
          </a:p>
          <a:p>
            <a:pPr marL="231775" indent="0" defTabSz="914400" eaLnBrk="0" fontAlgn="base" hangingPunct="0">
              <a:spcBef>
                <a:spcPct val="0"/>
              </a:spcBef>
              <a:spcAft>
                <a:spcPct val="0"/>
              </a:spcAft>
              <a:buClrTx/>
              <a:buSzTx/>
              <a:buNone/>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rgbClr val="000000"/>
                </a:solidFill>
                <a:latin typeface="Calibri" panose="020F0502020204030204" pitchFamily="34" charset="0"/>
                <a:ea typeface="Times New Roman" panose="02020603050405020304"/>
              </a:rPr>
              <a:t>In what modes: spoken, written, or both?</a:t>
            </a:r>
          </a:p>
          <a:p>
            <a:pPr marL="231775" indent="0" defTabSz="914400" eaLnBrk="0" fontAlgn="base" hangingPunct="0">
              <a:spcBef>
                <a:spcPct val="0"/>
              </a:spcBef>
              <a:spcAft>
                <a:spcPct val="0"/>
              </a:spcAft>
              <a:buClrTx/>
              <a:buSzTx/>
              <a:buNone/>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marL="465455" indent="-233680"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400" kern="0" dirty="0">
                <a:solidFill>
                  <a:srgbClr val="000000"/>
                </a:solidFill>
                <a:latin typeface="Calibri" panose="020F0502020204030204" pitchFamily="34" charset="0"/>
                <a:ea typeface="Times New Roman" panose="02020603050405020304"/>
              </a:rPr>
              <a:t> At what educational level: primary, secondary, tertiary, or all?</a:t>
            </a:r>
          </a:p>
        </p:txBody>
      </p:sp>
      <p:sp>
        <p:nvSpPr>
          <p:cNvPr id="4" name="TextBox 3"/>
          <p:cNvSpPr txBox="1"/>
          <p:nvPr/>
        </p:nvSpPr>
        <p:spPr>
          <a:xfrm>
            <a:off x="9840416" y="404664"/>
            <a:ext cx="441146" cy="369332"/>
          </a:xfrm>
          <a:prstGeom prst="rect">
            <a:avLst/>
          </a:prstGeom>
          <a:noFill/>
          <a:ln>
            <a:solidFill>
              <a:srgbClr val="00B050"/>
            </a:solidFill>
          </a:ln>
        </p:spPr>
        <p:txBody>
          <a:bodyPr wrap="none" rtlCol="0">
            <a:spAutoFit/>
          </a:bodyPr>
          <a:lstStyle/>
          <a:p>
            <a:r>
              <a:rPr lang="en-US" dirty="0"/>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Announcement</a:t>
            </a:r>
          </a:p>
        </p:txBody>
      </p:sp>
      <p:sp>
        <p:nvSpPr>
          <p:cNvPr id="3" name="Content Placeholder 2"/>
          <p:cNvSpPr>
            <a:spLocks noGrp="1"/>
          </p:cNvSpPr>
          <p:nvPr>
            <p:ph idx="1"/>
          </p:nvPr>
        </p:nvSpPr>
        <p:spPr>
          <a:xfrm>
            <a:off x="550915" y="1556386"/>
            <a:ext cx="8596667" cy="4525963"/>
          </a:xfrm>
        </p:spPr>
        <p:txBody>
          <a:bodyPr>
            <a:normAutofit/>
          </a:bodyPr>
          <a:lstStyle/>
          <a:p>
            <a:r>
              <a:rPr lang="en-US" sz="2800" dirty="0">
                <a:solidFill>
                  <a:srgbClr val="0000FF"/>
                </a:solidFill>
              </a:rPr>
              <a:t>Major Assignment</a:t>
            </a:r>
          </a:p>
          <a:p>
            <a:pPr marL="0" indent="0">
              <a:buNone/>
            </a:pPr>
            <a:endParaRPr lang="en-US" sz="2800" dirty="0">
              <a:solidFill>
                <a:srgbClr val="0000FF"/>
              </a:solidFill>
            </a:endParaRPr>
          </a:p>
          <a:p>
            <a:pPr marL="0" indent="0">
              <a:buNone/>
            </a:pPr>
            <a:r>
              <a:rPr lang="en-US" sz="2800" dirty="0"/>
              <a:t>Please note that the instructions, related info, and relevant readings for the Major Assignment will be posted on Ikamva by the end of today.</a:t>
            </a:r>
          </a:p>
          <a:p>
            <a:pPr marL="0" indent="0">
              <a:buNone/>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007-F397-4064-94D5-18437840D79D}"/>
              </a:ext>
            </a:extLst>
          </p:cNvPr>
          <p:cNvSpPr>
            <a:spLocks noGrp="1"/>
          </p:cNvSpPr>
          <p:nvPr>
            <p:ph type="title"/>
          </p:nvPr>
        </p:nvSpPr>
        <p:spPr>
          <a:xfrm>
            <a:off x="733545" y="641131"/>
            <a:ext cx="9442189" cy="635876"/>
          </a:xfrm>
        </p:spPr>
        <p:txBody>
          <a:bodyPr>
            <a:normAutofit fontScale="90000"/>
          </a:bodyPr>
          <a:lstStyle/>
          <a:p>
            <a:r>
              <a:rPr lang="en-ZA" b="1" dirty="0"/>
              <a:t>Recap: Lecture 6 Part 1</a:t>
            </a:r>
          </a:p>
        </p:txBody>
      </p:sp>
      <p:sp>
        <p:nvSpPr>
          <p:cNvPr id="3" name="Content Placeholder 2">
            <a:extLst>
              <a:ext uri="{FF2B5EF4-FFF2-40B4-BE49-F238E27FC236}">
                <a16:creationId xmlns:a16="http://schemas.microsoft.com/office/drawing/2014/main" id="{4D676ADE-DD73-4852-9430-E78FFF5A44DB}"/>
              </a:ext>
            </a:extLst>
          </p:cNvPr>
          <p:cNvSpPr>
            <a:spLocks noGrp="1"/>
          </p:cNvSpPr>
          <p:nvPr>
            <p:ph idx="1"/>
          </p:nvPr>
        </p:nvSpPr>
        <p:spPr>
          <a:xfrm>
            <a:off x="353765" y="1420983"/>
            <a:ext cx="8596668" cy="4795886"/>
          </a:xfrm>
        </p:spPr>
        <p:txBody>
          <a:bodyPr>
            <a:normAutofit/>
          </a:bodyPr>
          <a:lstStyle/>
          <a:p>
            <a:pPr marL="536575"/>
            <a:endParaRPr lang="en-ZA" altLang="en-US" sz="500" dirty="0"/>
          </a:p>
          <a:p>
            <a:pPr marL="536575"/>
            <a:r>
              <a:rPr kumimoji="0" lang="en-US" altLang="en-US" sz="2400" b="1" i="0" u="none" strike="noStrike" kern="0" cap="none" spc="0" normalizeH="0" baseline="0" noProof="1">
                <a:solidFill>
                  <a:schemeClr val="tx2"/>
                </a:solidFill>
                <a:latin typeface="+mj-lt"/>
                <a:ea typeface="+mj-ea"/>
                <a:cs typeface="+mj-cs"/>
                <a:sym typeface="+mn-ea"/>
              </a:rPr>
              <a:t>Family and Individual Multilingualism</a:t>
            </a:r>
          </a:p>
          <a:p>
            <a:pPr marL="193675" indent="0">
              <a:buNone/>
            </a:pPr>
            <a:endParaRPr lang="en-US" altLang="en-US" sz="2400" dirty="0"/>
          </a:p>
          <a:p>
            <a:pPr marL="508000" marR="0" lvl="0" indent="-34798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ZA" altLang="en-US" sz="2400" b="1" i="0" u="none" strike="noStrike" kern="0" cap="none" spc="0" normalizeH="0" baseline="0" noProof="0" dirty="0">
                <a:ln>
                  <a:noFill/>
                </a:ln>
                <a:solidFill>
                  <a:srgbClr val="000000"/>
                </a:solidFill>
                <a:effectLst/>
                <a:uLnTx/>
                <a:uFillTx/>
                <a:latin typeface="+mn-lt"/>
                <a:ea typeface="+mn-ea"/>
                <a:cs typeface="+mn-cs"/>
              </a:rPr>
              <a:t>The family as a </a:t>
            </a:r>
            <a:r>
              <a:rPr kumimoji="0" lang="en-ZA" altLang="en-US" sz="2400" b="1" i="0" u="none" strike="noStrike" kern="0" cap="none" spc="0" normalizeH="0" baseline="0" noProof="0" dirty="0">
                <a:ln>
                  <a:noFill/>
                </a:ln>
                <a:solidFill>
                  <a:srgbClr val="0000FF"/>
                </a:solidFill>
                <a:effectLst/>
                <a:uLnTx/>
                <a:uFillTx/>
                <a:latin typeface="+mn-lt"/>
                <a:ea typeface="+mn-ea"/>
                <a:cs typeface="+mn-cs"/>
              </a:rPr>
              <a:t>community of practice </a:t>
            </a:r>
            <a:r>
              <a:rPr kumimoji="0" lang="en-ZA" altLang="en-US" sz="2400" b="1" i="0" u="none" strike="noStrike" kern="0" cap="none" spc="0" normalizeH="0" baseline="0" noProof="0" dirty="0">
                <a:ln>
                  <a:noFill/>
                </a:ln>
                <a:solidFill>
                  <a:srgbClr val="000000"/>
                </a:solidFill>
                <a:effectLst/>
                <a:uLnTx/>
                <a:uFillTx/>
                <a:latin typeface="+mn-lt"/>
                <a:ea typeface="+mn-ea"/>
                <a:cs typeface="+mn-cs"/>
              </a:rPr>
              <a:t>and place of </a:t>
            </a:r>
            <a:r>
              <a:rPr kumimoji="0" lang="en-ZA" altLang="en-US" sz="2400" b="1" i="0" u="none" strike="noStrike" kern="0" cap="none" spc="0" normalizeH="0" baseline="0" noProof="0" dirty="0">
                <a:ln>
                  <a:noFill/>
                </a:ln>
                <a:solidFill>
                  <a:srgbClr val="0000FF"/>
                </a:solidFill>
                <a:effectLst/>
                <a:uLnTx/>
                <a:uFillTx/>
                <a:latin typeface="+mn-lt"/>
                <a:ea typeface="+mn-ea"/>
                <a:cs typeface="+mn-cs"/>
              </a:rPr>
              <a:t>language socialization</a:t>
            </a:r>
          </a:p>
          <a:p>
            <a:pPr marL="508000" marR="0" lvl="0" indent="-347980" algn="just" defTabSz="914400" rtl="0" eaLnBrk="0" fontAlgn="base" latinLnBrk="0" hangingPunct="0">
              <a:lnSpc>
                <a:spcPct val="100000"/>
              </a:lnSpc>
              <a:spcBef>
                <a:spcPct val="20000"/>
              </a:spcBef>
              <a:spcAft>
                <a:spcPct val="0"/>
              </a:spcAft>
              <a:buClrTx/>
              <a:buSzTx/>
              <a:buFontTx/>
              <a:buNone/>
              <a:defRPr/>
            </a:pPr>
            <a:r>
              <a:rPr kumimoji="0" lang="en-ZA" altLang="en-US" sz="2000" b="0" i="0" u="none" strike="noStrike" kern="0" cap="none" spc="0" normalizeH="0" baseline="0" noProof="0" dirty="0">
                <a:ln>
                  <a:noFill/>
                </a:ln>
                <a:solidFill>
                  <a:srgbClr val="000000"/>
                </a:solidFill>
                <a:effectLst/>
                <a:uLnTx/>
                <a:uFillTx/>
                <a:latin typeface="+mn-lt"/>
                <a:ea typeface="+mn-ea"/>
                <a:cs typeface="+mn-cs"/>
              </a:rPr>
              <a:t>     </a:t>
            </a:r>
            <a:endParaRPr kumimoji="0" lang="en-ZA" altLang="en-US" sz="200" b="1" i="0" u="none" strike="noStrike" kern="0" cap="none" spc="0" normalizeH="0" baseline="0" noProof="0" dirty="0">
              <a:ln>
                <a:noFill/>
              </a:ln>
              <a:solidFill>
                <a:srgbClr val="000000"/>
              </a:solidFill>
              <a:effectLst/>
              <a:uLnTx/>
              <a:uFillTx/>
              <a:latin typeface="+mn-lt"/>
              <a:ea typeface="+mn-ea"/>
              <a:cs typeface="+mn-cs"/>
            </a:endParaRPr>
          </a:p>
          <a:p>
            <a:pPr marL="508000" marR="0" lvl="0" indent="-34798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ZA" altLang="en-US" sz="2400" b="1" i="0" u="none" strike="noStrike" kern="0" cap="none" spc="0" normalizeH="0" baseline="0" noProof="0" dirty="0">
                <a:ln>
                  <a:noFill/>
                </a:ln>
                <a:solidFill>
                  <a:srgbClr val="0000FF"/>
                </a:solidFill>
                <a:effectLst/>
                <a:uLnTx/>
                <a:uFillTx/>
                <a:latin typeface="+mn-lt"/>
                <a:ea typeface="+mn-ea"/>
                <a:cs typeface="+mn-cs"/>
              </a:rPr>
              <a:t>Language ideologies </a:t>
            </a:r>
            <a:r>
              <a:rPr kumimoji="0" lang="en-ZA" altLang="en-US" sz="2400" b="1" i="0" u="none" strike="noStrike" kern="0" cap="none" spc="0" normalizeH="0" baseline="0" noProof="0" dirty="0">
                <a:ln>
                  <a:noFill/>
                </a:ln>
                <a:solidFill>
                  <a:srgbClr val="000000"/>
                </a:solidFill>
                <a:effectLst/>
                <a:uLnTx/>
                <a:uFillTx/>
                <a:latin typeface="+mn-lt"/>
                <a:ea typeface="+mn-ea"/>
                <a:cs typeface="+mn-cs"/>
              </a:rPr>
              <a:t>and </a:t>
            </a:r>
            <a:r>
              <a:rPr kumimoji="0" lang="en-ZA" altLang="en-US" sz="2400" b="1" i="0" u="none" strike="noStrike" kern="0" cap="none" spc="0" normalizeH="0" baseline="0" noProof="0" dirty="0">
                <a:ln>
                  <a:noFill/>
                </a:ln>
                <a:solidFill>
                  <a:srgbClr val="0000FF"/>
                </a:solidFill>
                <a:effectLst/>
                <a:uLnTx/>
                <a:uFillTx/>
                <a:latin typeface="+mn-lt"/>
                <a:ea typeface="+mn-ea"/>
                <a:cs typeface="+mn-cs"/>
              </a:rPr>
              <a:t>language attitudes</a:t>
            </a:r>
          </a:p>
        </p:txBody>
      </p:sp>
    </p:spTree>
    <p:extLst>
      <p:ext uri="{BB962C8B-B14F-4D97-AF65-F5344CB8AC3E}">
        <p14:creationId xmlns:p14="http://schemas.microsoft.com/office/powerpoint/2010/main" val="144860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57D6-FB71-4B38-B9D2-AE646E304494}"/>
              </a:ext>
            </a:extLst>
          </p:cNvPr>
          <p:cNvSpPr>
            <a:spLocks noGrp="1"/>
          </p:cNvSpPr>
          <p:nvPr>
            <p:ph type="title"/>
          </p:nvPr>
        </p:nvSpPr>
        <p:spPr>
          <a:xfrm>
            <a:off x="677334" y="609600"/>
            <a:ext cx="8596668" cy="698938"/>
          </a:xfrm>
        </p:spPr>
        <p:txBody>
          <a:bodyPr>
            <a:normAutofit fontScale="90000"/>
          </a:bodyPr>
          <a:lstStyle/>
          <a:p>
            <a:r>
              <a:rPr lang="en-ZA" b="1" dirty="0"/>
              <a:t>Lecture 6 Part 2 Outcomes: Aims</a:t>
            </a:r>
            <a:br>
              <a:rPr lang="en-ZA" b="1" dirty="0"/>
            </a:br>
            <a:br>
              <a:rPr lang="en-ZA" b="1" dirty="0"/>
            </a:br>
            <a:r>
              <a:rPr kumimoji="0" lang="en-US" altLang="en-US" sz="3600" b="1" i="0" u="none" strike="noStrike" kern="0" cap="none" spc="0" normalizeH="0" baseline="0" noProof="1">
                <a:solidFill>
                  <a:schemeClr val="tx2"/>
                </a:solidFill>
                <a:latin typeface="+mj-lt"/>
                <a:ea typeface="+mj-ea"/>
                <a:cs typeface="+mj-cs"/>
                <a:sym typeface="+mn-ea"/>
              </a:rPr>
              <a:t>Translanguaging and co-languaging</a:t>
            </a:r>
            <a:br>
              <a:rPr lang="en-ZA" sz="3600" dirty="0">
                <a:ea typeface="Cambria" panose="02040503050406030204" pitchFamily="18" charset="0"/>
              </a:rPr>
            </a:br>
            <a:endParaRPr lang="en-ZA" dirty="0"/>
          </a:p>
        </p:txBody>
      </p:sp>
      <p:sp>
        <p:nvSpPr>
          <p:cNvPr id="4" name="TextBox 3">
            <a:extLst>
              <a:ext uri="{FF2B5EF4-FFF2-40B4-BE49-F238E27FC236}">
                <a16:creationId xmlns:a16="http://schemas.microsoft.com/office/drawing/2014/main" id="{C9DBEBF2-9FA4-482B-9ADD-B8D31854C0AF}"/>
              </a:ext>
            </a:extLst>
          </p:cNvPr>
          <p:cNvSpPr txBox="1"/>
          <p:nvPr/>
        </p:nvSpPr>
        <p:spPr>
          <a:xfrm>
            <a:off x="320357" y="1913206"/>
            <a:ext cx="10187986" cy="4351961"/>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defRPr/>
            </a:pPr>
            <a:endParaRPr kumimoji="0" lang="en-ZA" altLang="en-US" sz="3200" b="1" i="0" u="none" strike="noStrike" kern="0" cap="none" spc="0" normalizeH="0" baseline="0" noProof="0" dirty="0">
              <a:ln>
                <a:noFill/>
              </a:ln>
              <a:solidFill>
                <a:srgbClr val="000000"/>
              </a:solidFill>
              <a:effectLst/>
              <a:uLnTx/>
              <a:uFillTx/>
              <a:latin typeface="+mn-lt"/>
              <a:ea typeface="+mn-ea"/>
              <a:cs typeface="+mn-cs"/>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r>
              <a:rPr lang="en-US" altLang="en-ZA" sz="3200" noProof="0" dirty="0">
                <a:ln>
                  <a:noFill/>
                </a:ln>
                <a:effectLst/>
                <a:uLnTx/>
                <a:uFillTx/>
                <a:sym typeface="+mn-ea"/>
              </a:rPr>
              <a:t> </a:t>
            </a:r>
            <a:r>
              <a:rPr lang="en-ZA" altLang="en-US" sz="3200" noProof="0" dirty="0">
                <a:ln>
                  <a:noFill/>
                </a:ln>
                <a:effectLst/>
                <a:uLnTx/>
                <a:uFillTx/>
                <a:sym typeface="+mn-ea"/>
              </a:rPr>
              <a:t>Definition</a:t>
            </a:r>
            <a:r>
              <a:rPr lang="en-US" altLang="en-ZA" sz="3200" noProof="0" dirty="0">
                <a:ln>
                  <a:noFill/>
                </a:ln>
                <a:effectLst/>
                <a:uLnTx/>
                <a:uFillTx/>
                <a:sym typeface="+mn-ea"/>
              </a:rPr>
              <a:t> of translanguaging,</a:t>
            </a:r>
            <a:r>
              <a:rPr lang="en-ZA" altLang="en-US" sz="3200" noProof="0" dirty="0">
                <a:ln>
                  <a:noFill/>
                </a:ln>
                <a:effectLst/>
                <a:uLnTx/>
                <a:uFillTx/>
                <a:sym typeface="+mn-ea"/>
              </a:rPr>
              <a:t> origin, evolution, benefits in the educational context (in teaching, learning and assessments)</a:t>
            </a: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lang="en-US" altLang="en-ZA" sz="400" noProof="0" dirty="0">
              <a:ln>
                <a:noFill/>
              </a:ln>
              <a:effectLst/>
              <a:uLnTx/>
              <a:uFillTx/>
              <a:sym typeface="+mn-ea"/>
            </a:endParaRP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lang="en-US" altLang="en-ZA" sz="400" noProof="0" dirty="0">
              <a:ln>
                <a:noFill/>
              </a:ln>
              <a:effectLst/>
              <a:uLnTx/>
              <a:uFillTx/>
              <a:sym typeface="+mn-ea"/>
            </a:endParaRPr>
          </a:p>
          <a:p>
            <a:pPr marL="331470" marR="0" lvl="0" indent="-171450" algn="l"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r>
              <a:rPr lang="en-US" altLang="en-ZA" sz="3200" noProof="0" dirty="0">
                <a:ln>
                  <a:noFill/>
                </a:ln>
                <a:effectLst/>
                <a:uLnTx/>
                <a:uFillTx/>
                <a:sym typeface="+mn-ea"/>
              </a:rPr>
              <a:t>Definition of co-languaging, relations to translanguaging </a:t>
            </a:r>
            <a:endParaRPr kumimoji="0" lang="en-ZA" altLang="en-US" sz="3200" b="0" i="0" u="none" strike="noStrike" kern="0" cap="none" spc="0" normalizeH="0" baseline="0" noProof="0" dirty="0">
              <a:ln>
                <a:noFill/>
              </a:ln>
              <a:solidFill>
                <a:schemeClr val="tx1"/>
              </a:solidFill>
              <a:effectLst/>
              <a:uLnTx/>
              <a:uFillTx/>
              <a:latin typeface="+mn-lt"/>
              <a:ea typeface="+mn-ea"/>
              <a:cs typeface="+mn-cs"/>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mn-lt"/>
              <a:ea typeface="+mn-ea"/>
              <a:cs typeface="+mn-cs"/>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mn-lt"/>
              <a:ea typeface="+mn-ea"/>
              <a:cs typeface="+mn-cs"/>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mn-lt"/>
              <a:ea typeface="+mn-ea"/>
              <a:cs typeface="+mn-cs"/>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ZA" altLang="en-US" sz="400" b="1" i="0" u="none" strike="noStrike" kern="0" cap="none" spc="0" normalizeH="0" baseline="0" noProof="0" dirty="0">
              <a:ln>
                <a:noFill/>
              </a:ln>
              <a:solidFill>
                <a:srgbClr val="000000"/>
              </a:solidFill>
              <a:effectLst/>
              <a:uLnTx/>
              <a:uFillTx/>
              <a:latin typeface="+mn-lt"/>
              <a:ea typeface="+mn-ea"/>
              <a:cs typeface="+mn-cs"/>
            </a:endParaRPr>
          </a:p>
          <a:p>
            <a:pPr marL="331470" marR="0" lvl="0" indent="-171450" algn="just" defTabSz="914400" rtl="0" eaLnBrk="0" fontAlgn="base" latinLnBrk="0" hangingPunct="0">
              <a:lnSpc>
                <a:spcPct val="100000"/>
              </a:lnSpc>
              <a:spcBef>
                <a:spcPct val="20000"/>
              </a:spcBef>
              <a:spcAft>
                <a:spcPct val="0"/>
              </a:spcAft>
              <a:buClr>
                <a:srgbClr val="000000"/>
              </a:buClr>
              <a:buSzTx/>
              <a:buFont typeface="Wingdings" panose="05000000000000000000" charset="0"/>
              <a:buChar char="§"/>
              <a:defRPr/>
            </a:pPr>
            <a:endParaRPr kumimoji="0" lang="en-US" altLang="en-US" sz="400" b="1" i="0" u="none" strike="noStrike" kern="0" cap="none" spc="0" normalizeH="0" baseline="0" noProof="0" dirty="0">
              <a:ln>
                <a:noFill/>
              </a:ln>
              <a:solidFill>
                <a:schemeClr val="tx1"/>
              </a:solidFill>
              <a:effectLst/>
              <a:uLnTx/>
              <a:uFillTx/>
              <a:latin typeface="+mn-lt"/>
              <a:ea typeface="+mn-ea"/>
              <a:cs typeface="+mn-cs"/>
            </a:endParaRPr>
          </a:p>
          <a:p>
            <a:pPr marL="331470" marR="0" lvl="0" indent="-171450" algn="l" defTabSz="914400" rtl="0" eaLnBrk="0" fontAlgn="base" latinLnBrk="0" hangingPunct="0">
              <a:lnSpc>
                <a:spcPct val="100000"/>
              </a:lnSpc>
              <a:spcBef>
                <a:spcPct val="20000"/>
              </a:spcBef>
              <a:spcAft>
                <a:spcPct val="0"/>
              </a:spcAft>
              <a:buClrTx/>
              <a:buSzTx/>
              <a:buNone/>
              <a:defRPr/>
            </a:pPr>
            <a:endParaRPr kumimoji="0" lang="en-ZA" altLang="en-US" sz="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ZA" altLang="en-US" sz="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ZA" altLang="en-US" sz="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ZA" altLang="en-US" sz="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8888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008742" y="630543"/>
            <a:ext cx="8229600" cy="5929914"/>
          </a:xfrm>
        </p:spPr>
        <p:txBody>
          <a:bodyPr vert="horz" wrap="square" lIns="91440" tIns="45720" rIns="91440" bIns="45720" numCol="1" rtlCol="0" anchor="t" anchorCtr="0" compatLnSpc="1">
            <a:noAutofit/>
          </a:bodyPr>
          <a:lstStyle/>
          <a:p>
            <a:pPr marL="0" indent="0" defTabSz="914400" fontAlgn="base">
              <a:spcBef>
                <a:spcPct val="20000"/>
              </a:spcBef>
              <a:spcAft>
                <a:spcPct val="0"/>
              </a:spcAft>
              <a:buClrTx/>
              <a:buSzTx/>
              <a:buNone/>
              <a:defRPr/>
            </a:pPr>
            <a:r>
              <a:rPr lang="en-US" altLang="en-US" sz="2400" b="1" kern="0" dirty="0">
                <a:solidFill>
                  <a:srgbClr val="FF0000"/>
                </a:solidFill>
              </a:rPr>
              <a:t> </a:t>
            </a:r>
            <a:r>
              <a:rPr lang="en-US" altLang="en-US" sz="2400" b="1" dirty="0">
                <a:solidFill>
                  <a:srgbClr val="FF0000"/>
                </a:solidFill>
              </a:rPr>
              <a:t>Background to translanguaging</a:t>
            </a:r>
          </a:p>
          <a:p>
            <a:pPr marL="0" indent="0" defTabSz="914400" fontAlgn="base">
              <a:spcBef>
                <a:spcPct val="20000"/>
              </a:spcBef>
              <a:spcAft>
                <a:spcPct val="0"/>
              </a:spcAft>
              <a:buClrTx/>
              <a:buSzTx/>
              <a:buNone/>
              <a:defRPr/>
            </a:pPr>
            <a:endParaRPr lang="en-US" altLang="en-US" sz="2000" b="1" kern="0" dirty="0">
              <a:solidFill>
                <a:srgbClr val="FF0000"/>
              </a:solidFill>
            </a:endParaRPr>
          </a:p>
          <a:p>
            <a:pPr defTabSz="914400" fontAlgn="base">
              <a:spcBef>
                <a:spcPct val="20000"/>
              </a:spcBef>
              <a:spcAft>
                <a:spcPct val="0"/>
              </a:spcAft>
              <a:buClrTx/>
              <a:buSzTx/>
              <a:buFontTx/>
              <a:buChar char="•"/>
              <a:defRPr/>
            </a:pPr>
            <a:r>
              <a:rPr lang="en-US" altLang="en-US" sz="2000" kern="0" dirty="0">
                <a:solidFill>
                  <a:schemeClr val="tx1"/>
                </a:solidFill>
                <a:cs typeface="Arial" panose="020B0604020202020204" pitchFamily="34" charset="0"/>
              </a:rPr>
              <a:t>More and more, especially in urban areas, people make use of features of whatever range of languages they are exposed to in order to achieve their communicative purposes.</a:t>
            </a:r>
          </a:p>
          <a:p>
            <a:pPr defTabSz="914400" fontAlgn="base">
              <a:spcBef>
                <a:spcPct val="20000"/>
              </a:spcBef>
              <a:spcAft>
                <a:spcPct val="0"/>
              </a:spcAft>
              <a:buClrTx/>
              <a:buSzTx/>
              <a:buFontTx/>
              <a:buChar char="•"/>
              <a:defRPr/>
            </a:pPr>
            <a:endParaRPr lang="en-US" altLang="en-US" sz="2000" kern="0" dirty="0">
              <a:solidFill>
                <a:srgbClr val="000000"/>
              </a:solidFill>
              <a:cs typeface="Arial" panose="020B0604020202020204" pitchFamily="34" charset="0"/>
            </a:endParaRPr>
          </a:p>
          <a:p>
            <a:pPr defTabSz="914400" fontAlgn="base">
              <a:spcBef>
                <a:spcPct val="20000"/>
              </a:spcBef>
              <a:spcAft>
                <a:spcPct val="0"/>
              </a:spcAft>
              <a:buClrTx/>
              <a:buSzTx/>
              <a:buFontTx/>
              <a:buChar char="•"/>
              <a:defRPr/>
            </a:pPr>
            <a:r>
              <a:rPr lang="en-US" altLang="en-US" sz="2000" kern="0" dirty="0">
                <a:solidFill>
                  <a:srgbClr val="000000"/>
                </a:solidFill>
                <a:cs typeface="Arial" panose="020B0604020202020204" pitchFamily="34" charset="0"/>
              </a:rPr>
              <a:t>Modern sociolinguists are calling them </a:t>
            </a:r>
            <a:r>
              <a:rPr lang="en-US" altLang="en-US" sz="2000" kern="0" dirty="0" err="1">
                <a:solidFill>
                  <a:srgbClr val="0000FF"/>
                </a:solidFill>
                <a:cs typeface="Arial" panose="020B0604020202020204" pitchFamily="34" charset="0"/>
              </a:rPr>
              <a:t>languagers</a:t>
            </a:r>
            <a:r>
              <a:rPr lang="en-US" altLang="en-US" sz="2000" kern="0" dirty="0">
                <a:solidFill>
                  <a:srgbClr val="000000"/>
                </a:solidFill>
                <a:cs typeface="Arial" panose="020B0604020202020204" pitchFamily="34" charset="0"/>
              </a:rPr>
              <a:t> (</a:t>
            </a:r>
            <a:r>
              <a:rPr lang="en-US" altLang="en-US" sz="2000" kern="0" dirty="0" err="1">
                <a:solidFill>
                  <a:srgbClr val="000000"/>
                </a:solidFill>
                <a:cs typeface="Arial" panose="020B0604020202020204" pitchFamily="34" charset="0"/>
              </a:rPr>
              <a:t>Lytra</a:t>
            </a:r>
            <a:r>
              <a:rPr lang="en-US" altLang="en-US" sz="2000" kern="0" dirty="0">
                <a:solidFill>
                  <a:srgbClr val="000000"/>
                </a:solidFill>
                <a:cs typeface="Arial" panose="020B0604020202020204" pitchFamily="34" charset="0"/>
              </a:rPr>
              <a:t> and </a:t>
            </a:r>
            <a:r>
              <a:rPr lang="en-US" altLang="en-US" sz="2000" kern="0" dirty="0" err="1">
                <a:solidFill>
                  <a:srgbClr val="000000"/>
                </a:solidFill>
                <a:cs typeface="Arial" panose="020B0604020202020204" pitchFamily="34" charset="0"/>
              </a:rPr>
              <a:t>Jørgensen</a:t>
            </a:r>
            <a:r>
              <a:rPr lang="en-US" altLang="en-US" sz="2000" kern="0" dirty="0">
                <a:solidFill>
                  <a:srgbClr val="000000"/>
                </a:solidFill>
                <a:cs typeface="Arial" panose="020B0604020202020204" pitchFamily="34" charset="0"/>
              </a:rPr>
              <a:t>, 2008:5). </a:t>
            </a:r>
            <a:r>
              <a:rPr lang="en-US" altLang="en-US" sz="2000" dirty="0">
                <a:solidFill>
                  <a:srgbClr val="000000"/>
                </a:solidFill>
                <a:cs typeface="Arial" panose="020B0604020202020204" pitchFamily="34" charset="0"/>
              </a:rPr>
              <a:t> </a:t>
            </a:r>
            <a:r>
              <a:rPr lang="en-US" sz="2000" kern="0" dirty="0">
                <a:solidFill>
                  <a:schemeClr val="tx1"/>
                </a:solidFill>
                <a:ea typeface="Times New Roman" panose="02020603050405020304"/>
                <a:cs typeface="Arial" panose="020B0604020202020204" pitchFamily="34" charset="0"/>
              </a:rPr>
              <a:t>According to </a:t>
            </a:r>
            <a:r>
              <a:rPr lang="en-US" sz="2000" kern="0" dirty="0" err="1">
                <a:solidFill>
                  <a:schemeClr val="tx1"/>
                </a:solidFill>
                <a:ea typeface="Times New Roman" panose="02020603050405020304"/>
                <a:cs typeface="Arial" panose="020B0604020202020204" pitchFamily="34" charset="0"/>
              </a:rPr>
              <a:t>Lytra</a:t>
            </a:r>
            <a:r>
              <a:rPr lang="en-US" sz="2000" kern="0" dirty="0">
                <a:solidFill>
                  <a:schemeClr val="tx1"/>
                </a:solidFill>
                <a:ea typeface="Times New Roman" panose="02020603050405020304"/>
                <a:cs typeface="Arial" panose="020B0604020202020204" pitchFamily="34" charset="0"/>
              </a:rPr>
              <a:t> and </a:t>
            </a:r>
            <a:r>
              <a:rPr lang="en-US" sz="2000" kern="0" dirty="0" err="1">
                <a:solidFill>
                  <a:schemeClr val="tx1"/>
                </a:solidFill>
                <a:ea typeface="Times New Roman" panose="02020603050405020304"/>
                <a:cs typeface="Arial" panose="020B0604020202020204" pitchFamily="34" charset="0"/>
              </a:rPr>
              <a:t>Jørgensen</a:t>
            </a:r>
            <a:r>
              <a:rPr lang="en-US" sz="2000" kern="0" dirty="0">
                <a:solidFill>
                  <a:schemeClr val="tx1"/>
                </a:solidFill>
                <a:ea typeface="Times New Roman" panose="02020603050405020304"/>
                <a:cs typeface="Arial" panose="020B0604020202020204" pitchFamily="34" charset="0"/>
              </a:rPr>
              <a:t> (ibid.: 6) this phenomenon is known as </a:t>
            </a:r>
            <a:r>
              <a:rPr lang="en-US" sz="2000" i="1" kern="0" dirty="0">
                <a:solidFill>
                  <a:srgbClr val="0000FF"/>
                </a:solidFill>
                <a:ea typeface="Times New Roman" panose="02020603050405020304"/>
                <a:cs typeface="Arial" panose="020B0604020202020204" pitchFamily="34" charset="0"/>
              </a:rPr>
              <a:t>poly-lingual behaviour</a:t>
            </a:r>
            <a:endParaRPr lang="en-US" sz="2000" kern="0" dirty="0">
              <a:solidFill>
                <a:schemeClr val="tx1"/>
              </a:solidFill>
              <a:ea typeface="Times New Roman" panose="02020603050405020304"/>
              <a:cs typeface="Arial" panose="020B0604020202020204" pitchFamily="34" charset="0"/>
            </a:endParaRPr>
          </a:p>
          <a:p>
            <a:pPr defTabSz="914400" fontAlgn="base">
              <a:spcBef>
                <a:spcPct val="20000"/>
              </a:spcBef>
              <a:spcAft>
                <a:spcPct val="0"/>
              </a:spcAft>
              <a:buClrTx/>
              <a:buSzTx/>
              <a:buFontTx/>
              <a:buChar char="•"/>
              <a:defRPr/>
            </a:pPr>
            <a:endParaRPr lang="en-US" sz="2000" kern="0" dirty="0">
              <a:solidFill>
                <a:schemeClr val="tx1"/>
              </a:solidFill>
              <a:ea typeface="Times New Roman" panose="02020603050405020304"/>
              <a:cs typeface="Arial" panose="020B0604020202020204" pitchFamily="34" charset="0"/>
            </a:endParaRPr>
          </a:p>
          <a:p>
            <a:pPr defTabSz="914400" fontAlgn="base">
              <a:spcBef>
                <a:spcPct val="20000"/>
              </a:spcBef>
              <a:spcAft>
                <a:spcPct val="0"/>
              </a:spcAft>
              <a:buClrTx/>
              <a:buSzTx/>
              <a:buFontTx/>
              <a:buChar char="•"/>
              <a:defRPr/>
            </a:pPr>
            <a:r>
              <a:rPr lang="en-US" sz="2000" kern="0" dirty="0">
                <a:solidFill>
                  <a:schemeClr val="tx1"/>
                </a:solidFill>
                <a:ea typeface="Times New Roman" panose="02020603050405020304"/>
                <a:cs typeface="Arial" panose="020B0604020202020204" pitchFamily="34" charset="0"/>
              </a:rPr>
              <a:t>To some extent this concept is similar to that of ‘</a:t>
            </a:r>
            <a:r>
              <a:rPr lang="en-US" sz="2000" kern="0" dirty="0">
                <a:solidFill>
                  <a:srgbClr val="0000FF"/>
                </a:solidFill>
                <a:ea typeface="Times New Roman" panose="02020603050405020304"/>
                <a:cs typeface="Arial" panose="020B0604020202020204" pitchFamily="34" charset="0"/>
              </a:rPr>
              <a:t>truncated multilingualism</a:t>
            </a:r>
            <a:r>
              <a:rPr lang="en-US" sz="2000" kern="0" dirty="0">
                <a:solidFill>
                  <a:schemeClr val="tx1"/>
                </a:solidFill>
                <a:ea typeface="Times New Roman" panose="02020603050405020304"/>
                <a:cs typeface="Arial" panose="020B0604020202020204" pitchFamily="34" charset="0"/>
              </a:rPr>
              <a:t>’ as these speakers do not necessarily possess wide-ranging proficiency in all the languages they use.</a:t>
            </a:r>
          </a:p>
          <a:p>
            <a:pPr defTabSz="914400" fontAlgn="base">
              <a:spcBef>
                <a:spcPct val="20000"/>
              </a:spcBef>
              <a:spcAft>
                <a:spcPct val="0"/>
              </a:spcAft>
              <a:buClrTx/>
              <a:buSzTx/>
              <a:buFontTx/>
              <a:buChar char="•"/>
              <a:defRPr/>
            </a:pPr>
            <a:endParaRPr lang="en-US" sz="2000" kern="0" dirty="0">
              <a:solidFill>
                <a:schemeClr val="tx1"/>
              </a:solidFill>
              <a:ea typeface="Times New Roman" panose="02020603050405020304"/>
              <a:cs typeface="Arial" panose="020B0604020202020204" pitchFamily="34" charset="0"/>
            </a:endParaRPr>
          </a:p>
          <a:p>
            <a:pPr defTabSz="914400" fontAlgn="base">
              <a:spcBef>
                <a:spcPct val="20000"/>
              </a:spcBef>
              <a:spcAft>
                <a:spcPct val="0"/>
              </a:spcAft>
              <a:buClrTx/>
              <a:buSzTx/>
              <a:buFontTx/>
              <a:buChar char="•"/>
              <a:defRPr/>
            </a:pPr>
            <a:r>
              <a:rPr lang="en-US" sz="2000" kern="0" dirty="0">
                <a:solidFill>
                  <a:schemeClr val="tx1"/>
                </a:solidFill>
                <a:ea typeface="Times New Roman" panose="02020603050405020304"/>
                <a:cs typeface="Arial" panose="020B0604020202020204" pitchFamily="34" charset="0"/>
              </a:rPr>
              <a:t>Another concept which is increasingly being used to describe the multilingual behavior of individuals is </a:t>
            </a:r>
            <a:r>
              <a:rPr lang="en-US" sz="2000" kern="0" dirty="0">
                <a:solidFill>
                  <a:srgbClr val="0000FF"/>
                </a:solidFill>
                <a:ea typeface="Times New Roman" panose="02020603050405020304"/>
                <a:cs typeface="Arial" panose="020B0604020202020204" pitchFamily="34" charset="0"/>
              </a:rPr>
              <a:t>translanguaging</a:t>
            </a:r>
            <a:r>
              <a:rPr lang="en-US" sz="2000" kern="0" dirty="0">
                <a:solidFill>
                  <a:schemeClr val="tx1"/>
                </a:solidFill>
                <a:ea typeface="Times New Roman" panose="02020603050405020304"/>
                <a:cs typeface="Arial" panose="020B0604020202020204" pitchFamily="34" charset="0"/>
              </a:rPr>
              <a:t>.</a:t>
            </a:r>
            <a:endParaRPr lang="en-ZA" altLang="en-US" sz="2000" kern="0" dirty="0">
              <a:solidFill>
                <a:schemeClr val="tx1"/>
              </a:solidFill>
            </a:endParaRPr>
          </a:p>
        </p:txBody>
      </p:sp>
      <p:sp>
        <p:nvSpPr>
          <p:cNvPr id="3" name="TextBox 2"/>
          <p:cNvSpPr txBox="1"/>
          <p:nvPr/>
        </p:nvSpPr>
        <p:spPr>
          <a:xfrm>
            <a:off x="10103574" y="188640"/>
            <a:ext cx="312906" cy="369332"/>
          </a:xfrm>
          <a:prstGeom prst="rect">
            <a:avLst/>
          </a:prstGeom>
          <a:noFill/>
          <a:ln>
            <a:solidFill>
              <a:srgbClr val="00B050"/>
            </a:solidFill>
          </a:ln>
        </p:spPr>
        <p:txBody>
          <a:bodyPr wrap="none" rtlCol="0">
            <a:spAutoFit/>
          </a:bodyPr>
          <a:lstStyle/>
          <a:p>
            <a:r>
              <a:rPr 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981200" y="115888"/>
            <a:ext cx="8229600" cy="633412"/>
          </a:xfrm>
        </p:spPr>
        <p:txBody>
          <a:bodyPr vert="horz" wrap="square" lIns="91440" tIns="45720" rIns="91440" bIns="45720" rtlCol="0" anchor="ctr" anchorCtr="0">
            <a:normAutofit/>
          </a:bodyPr>
          <a:lstStyle/>
          <a:p>
            <a:pPr eaLnBrk="1" hangingPunct="1"/>
            <a:r>
              <a:rPr lang="en-US" altLang="en-US" sz="2800" b="1" dirty="0">
                <a:solidFill>
                  <a:srgbClr val="0000FF"/>
                </a:solidFill>
              </a:rPr>
              <a:t>Trans</a:t>
            </a:r>
            <a:r>
              <a:rPr lang="en-US" altLang="en-US" sz="2800" b="1" dirty="0"/>
              <a:t>languag</a:t>
            </a:r>
            <a:r>
              <a:rPr lang="en-US" altLang="en-US" sz="2800" b="1" dirty="0">
                <a:solidFill>
                  <a:srgbClr val="00B050"/>
                </a:solidFill>
              </a:rPr>
              <a:t>ing</a:t>
            </a:r>
            <a:r>
              <a:rPr lang="en-US" altLang="en-US" sz="2800" b="1" dirty="0"/>
              <a:t> </a:t>
            </a:r>
            <a:endParaRPr lang="en-GB" altLang="en-US" sz="2800" b="1" dirty="0"/>
          </a:p>
        </p:txBody>
      </p:sp>
      <p:sp>
        <p:nvSpPr>
          <p:cNvPr id="16387" name="Rectangle 3"/>
          <p:cNvSpPr>
            <a:spLocks noGrp="1" noChangeArrowheads="1"/>
          </p:cNvSpPr>
          <p:nvPr>
            <p:ph idx="1"/>
          </p:nvPr>
        </p:nvSpPr>
        <p:spPr>
          <a:xfrm>
            <a:off x="1371600" y="749300"/>
            <a:ext cx="8229600" cy="5992813"/>
          </a:xfrm>
        </p:spPr>
        <p:txBody>
          <a:bodyPr vert="horz" wrap="square" lIns="91440" tIns="45720" rIns="91440" bIns="45720" numCol="1" rtlCol="0" anchor="t" anchorCtr="0" compatLnSpc="1">
            <a:normAutofit/>
          </a:bodyPr>
          <a:lstStyle/>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a:solidFill>
                  <a:srgbClr val="000000"/>
                </a:solidFill>
                <a:latin typeface="Calibri" panose="020F0502020204030204" pitchFamily="34" charset="0"/>
                <a:ea typeface="Times New Roman" panose="02020603050405020304"/>
              </a:rPr>
              <a:t>Currently preferred to many of the other terms used to describe multilingual practices of individuals.</a:t>
            </a:r>
            <a:endParaRPr lang="en-US" sz="1200" kern="0" dirty="0">
              <a:solidFill>
                <a:srgbClr val="000000"/>
              </a:solidFill>
              <a:latin typeface="Calibri" panose="020F0502020204030204" pitchFamily="34" charset="0"/>
              <a:ea typeface="Times New Roman" panose="02020603050405020304"/>
            </a:endParaRPr>
          </a:p>
          <a:p>
            <a:pPr marL="903605" indent="-542925" defTabSz="914400" eaLnBrk="0" fontAlgn="base" hangingPunct="0">
              <a:spcBef>
                <a:spcPct val="0"/>
              </a:spcBef>
              <a:spcAft>
                <a:spcPct val="0"/>
              </a:spcAft>
              <a:buClrTx/>
              <a:buSzTx/>
              <a:buNone/>
              <a:tabLst>
                <a:tab pos="457200" algn="l"/>
              </a:tabLst>
              <a:defRPr/>
            </a:pPr>
            <a:r>
              <a:rPr lang="en-US" sz="2400" kern="0" dirty="0">
                <a:solidFill>
                  <a:srgbClr val="FF0000"/>
                </a:solidFill>
                <a:latin typeface="Calibri" panose="020F0502020204030204" pitchFamily="34" charset="0"/>
                <a:ea typeface="Times New Roman" panose="02020603050405020304"/>
              </a:rPr>
              <a:t>e.g.</a:t>
            </a:r>
            <a:r>
              <a:rPr lang="en-US" sz="2400" kern="0" dirty="0">
                <a:solidFill>
                  <a:srgbClr val="000000"/>
                </a:solidFill>
                <a:latin typeface="Calibri" panose="020F0502020204030204" pitchFamily="34" charset="0"/>
                <a:ea typeface="Times New Roman" panose="02020603050405020304"/>
              </a:rPr>
              <a:t> </a:t>
            </a:r>
            <a:endParaRPr lang="en-US" sz="2000" i="1" kern="0" dirty="0">
              <a:solidFill>
                <a:srgbClr val="000000"/>
              </a:solidFill>
              <a:latin typeface="Calibri" panose="020F0502020204030204" pitchFamily="34" charset="0"/>
              <a:ea typeface="Times New Roman" panose="02020603050405020304"/>
            </a:endParaRPr>
          </a:p>
          <a:p>
            <a:pPr marL="803275" indent="0" defTabSz="914400" eaLnBrk="0" fontAlgn="base" hangingPunct="0">
              <a:spcBef>
                <a:spcPct val="0"/>
              </a:spcBef>
              <a:spcAft>
                <a:spcPct val="0"/>
              </a:spcAft>
              <a:buClrTx/>
              <a:buSzTx/>
              <a:buNone/>
              <a:tabLst>
                <a:tab pos="457200" algn="l"/>
              </a:tabLst>
              <a:defRPr/>
            </a:pPr>
            <a:r>
              <a:rPr lang="en-US" sz="2000" i="1"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kern="0" dirty="0">
                <a:solidFill>
                  <a:srgbClr val="000000"/>
                </a:solidFill>
                <a:latin typeface="Calibri" panose="020F0502020204030204" pitchFamily="34" charset="0"/>
                <a:ea typeface="Times New Roman" panose="02020603050405020304"/>
              </a:rPr>
              <a:t>code-mixing/switching, </a:t>
            </a:r>
            <a:r>
              <a:rPr lang="en-US" sz="2000" i="1" kern="0" dirty="0" err="1">
                <a:solidFill>
                  <a:srgbClr val="000000"/>
                </a:solidFill>
                <a:latin typeface="Calibri" panose="020F0502020204030204" pitchFamily="34" charset="0"/>
                <a:ea typeface="AdvTimes"/>
                <a:cs typeface="AdvTimes"/>
              </a:rPr>
              <a:t>metrolingualism</a:t>
            </a:r>
            <a:r>
              <a:rPr lang="en-US" sz="2000" i="1" kern="0" dirty="0">
                <a:solidFill>
                  <a:srgbClr val="000000"/>
                </a:solidFill>
                <a:latin typeface="Calibri" panose="020F0502020204030204" pitchFamily="34" charset="0"/>
                <a:ea typeface="AdvTimes"/>
                <a:cs typeface="AdvTimes"/>
              </a:rPr>
              <a:t>, </a:t>
            </a:r>
            <a:r>
              <a:rPr lang="en-US" sz="2000" i="1" kern="0" dirty="0" err="1">
                <a:solidFill>
                  <a:srgbClr val="000000"/>
                </a:solidFill>
                <a:latin typeface="Calibri" panose="020F0502020204030204" pitchFamily="34" charset="0"/>
                <a:ea typeface="AdvTimes"/>
                <a:cs typeface="AdvTimes"/>
              </a:rPr>
              <a:t>polylanguaging</a:t>
            </a:r>
            <a:r>
              <a:rPr lang="en-US" sz="2000" i="1" kern="0" dirty="0">
                <a:solidFill>
                  <a:srgbClr val="000000"/>
                </a:solidFill>
                <a:latin typeface="Calibri" panose="020F0502020204030204" pitchFamily="34" charset="0"/>
                <a:ea typeface="AdvTimes"/>
                <a:cs typeface="AdvTimes"/>
              </a:rPr>
              <a:t>, polylingual </a:t>
            </a:r>
            <a:r>
              <a:rPr lang="en-US" sz="2000" i="1" kern="0" dirty="0" err="1">
                <a:solidFill>
                  <a:srgbClr val="000000"/>
                </a:solidFill>
                <a:latin typeface="Calibri" panose="020F0502020204030204" pitchFamily="34" charset="0"/>
                <a:ea typeface="AdvTimes"/>
                <a:cs typeface="AdvTimes"/>
              </a:rPr>
              <a:t>languaging</a:t>
            </a:r>
            <a:r>
              <a:rPr lang="en-US" sz="2000" i="1" kern="0" dirty="0">
                <a:solidFill>
                  <a:srgbClr val="000000"/>
                </a:solidFill>
                <a:latin typeface="Calibri" panose="020F0502020204030204" pitchFamily="34" charset="0"/>
                <a:ea typeface="AdvTimes"/>
                <a:cs typeface="AdvTimes"/>
              </a:rPr>
              <a:t>, </a:t>
            </a:r>
            <a:r>
              <a:rPr lang="en-US" sz="2000" i="1" kern="0" dirty="0" err="1">
                <a:solidFill>
                  <a:srgbClr val="000000"/>
                </a:solidFill>
                <a:latin typeface="Calibri" panose="020F0502020204030204" pitchFamily="34" charset="0"/>
                <a:ea typeface="AdvTimes"/>
                <a:cs typeface="AdvTimes"/>
              </a:rPr>
              <a:t>heteroglossia</a:t>
            </a:r>
            <a:r>
              <a:rPr lang="en-US" sz="2000" i="1" kern="0" dirty="0">
                <a:solidFill>
                  <a:srgbClr val="000000"/>
                </a:solidFill>
                <a:latin typeface="Calibri" panose="020F0502020204030204" pitchFamily="34" charset="0"/>
                <a:ea typeface="AdvTimes"/>
                <a:cs typeface="AdvTimes"/>
              </a:rPr>
              <a:t>, code-meshing, </a:t>
            </a:r>
            <a:r>
              <a:rPr lang="en-US" sz="2000" i="1" kern="0" dirty="0" err="1">
                <a:solidFill>
                  <a:srgbClr val="000000"/>
                </a:solidFill>
                <a:latin typeface="Calibri" panose="020F0502020204030204" pitchFamily="34" charset="0"/>
                <a:ea typeface="AdvTimes"/>
                <a:cs typeface="AdvTimes"/>
              </a:rPr>
              <a:t>translingual</a:t>
            </a:r>
            <a:r>
              <a:rPr lang="en-US" sz="2000" i="1" kern="0" dirty="0">
                <a:solidFill>
                  <a:srgbClr val="000000"/>
                </a:solidFill>
                <a:latin typeface="Calibri" panose="020F0502020204030204" pitchFamily="34" charset="0"/>
                <a:ea typeface="AdvTimes"/>
                <a:cs typeface="AdvTimes"/>
              </a:rPr>
              <a:t> practice, flexible bilingualism, multi-</a:t>
            </a:r>
            <a:r>
              <a:rPr lang="en-US" sz="2000" i="1" kern="0" dirty="0" err="1">
                <a:solidFill>
                  <a:srgbClr val="000000"/>
                </a:solidFill>
                <a:latin typeface="Calibri" panose="020F0502020204030204" pitchFamily="34" charset="0"/>
                <a:ea typeface="AdvTimes"/>
                <a:cs typeface="AdvTimes"/>
              </a:rPr>
              <a:t>languaging</a:t>
            </a:r>
            <a:r>
              <a:rPr lang="en-US" sz="2000" i="1" kern="0" dirty="0">
                <a:solidFill>
                  <a:srgbClr val="000000"/>
                </a:solidFill>
                <a:latin typeface="Calibri" panose="020F0502020204030204" pitchFamily="34" charset="0"/>
                <a:ea typeface="AdvTimes"/>
                <a:cs typeface="AdvTimes"/>
              </a:rPr>
              <a:t>, </a:t>
            </a:r>
            <a:r>
              <a:rPr lang="en-US" sz="2000" kern="0" dirty="0">
                <a:solidFill>
                  <a:srgbClr val="000000"/>
                </a:solidFill>
                <a:latin typeface="Calibri" panose="020F0502020204030204" pitchFamily="34" charset="0"/>
                <a:ea typeface="AdvTimes"/>
                <a:cs typeface="AdvTimes"/>
              </a:rPr>
              <a:t>and</a:t>
            </a:r>
            <a:r>
              <a:rPr lang="en-US" sz="2000" i="1" kern="0" dirty="0">
                <a:solidFill>
                  <a:srgbClr val="000000"/>
                </a:solidFill>
                <a:latin typeface="Calibri" panose="020F0502020204030204" pitchFamily="34" charset="0"/>
                <a:ea typeface="AdvTimes"/>
                <a:cs typeface="AdvTimes"/>
              </a:rPr>
              <a:t> hybrid language practices</a:t>
            </a:r>
          </a:p>
          <a:p>
            <a:pPr marL="0" indent="0" defTabSz="914400" eaLnBrk="0" fontAlgn="base" hangingPunct="0">
              <a:spcBef>
                <a:spcPct val="0"/>
              </a:spcBef>
              <a:spcAft>
                <a:spcPct val="0"/>
              </a:spcAft>
              <a:buClrTx/>
              <a:buSzTx/>
              <a:buNone/>
              <a:tabLst>
                <a:tab pos="457200" algn="l"/>
              </a:tabLst>
              <a:defRPr/>
            </a:pPr>
            <a:endParaRPr lang="en-US" sz="1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a:solidFill>
                  <a:srgbClr val="000000"/>
                </a:solidFill>
                <a:latin typeface="Calibri" panose="020F0502020204030204" pitchFamily="34" charset="0"/>
                <a:ea typeface="Times New Roman" panose="02020603050405020304"/>
              </a:rPr>
              <a:t>It refers to how multilinguals “communicate and make meaning by </a:t>
            </a:r>
            <a:r>
              <a:rPr lang="en-US" sz="2400" kern="0" dirty="0">
                <a:solidFill>
                  <a:srgbClr val="0000FF"/>
                </a:solidFill>
                <a:latin typeface="Calibri" panose="020F0502020204030204" pitchFamily="34" charset="0"/>
                <a:ea typeface="Times New Roman" panose="02020603050405020304"/>
              </a:rPr>
              <a:t>drawing on and intermingling </a:t>
            </a:r>
            <a:r>
              <a:rPr lang="en-US" sz="2400" kern="0" dirty="0">
                <a:solidFill>
                  <a:srgbClr val="000000"/>
                </a:solidFill>
                <a:latin typeface="Calibri" panose="020F0502020204030204" pitchFamily="34" charset="0"/>
                <a:ea typeface="Times New Roman" panose="02020603050405020304"/>
              </a:rPr>
              <a:t>linguistic features from different languages” </a:t>
            </a:r>
            <a:r>
              <a:rPr lang="en-US" sz="2000" kern="0" dirty="0">
                <a:solidFill>
                  <a:srgbClr val="000000"/>
                </a:solidFill>
                <a:latin typeface="Calibri" panose="020F0502020204030204" pitchFamily="34" charset="0"/>
                <a:ea typeface="Times New Roman" panose="02020603050405020304"/>
              </a:rPr>
              <a:t>(</a:t>
            </a:r>
            <a:r>
              <a:rPr lang="en-US" sz="2000" kern="0" dirty="0" err="1">
                <a:solidFill>
                  <a:srgbClr val="000000"/>
                </a:solidFill>
                <a:latin typeface="Calibri" panose="020F0502020204030204" pitchFamily="34" charset="0"/>
                <a:ea typeface="Times New Roman" panose="02020603050405020304"/>
              </a:rPr>
              <a:t>Hornberger</a:t>
            </a:r>
            <a:r>
              <a:rPr lang="en-US" sz="2000" kern="0" dirty="0">
                <a:solidFill>
                  <a:srgbClr val="000000"/>
                </a:solidFill>
                <a:latin typeface="Calibri" panose="020F0502020204030204" pitchFamily="34" charset="0"/>
                <a:ea typeface="Times New Roman" panose="02020603050405020304"/>
              </a:rPr>
              <a:t> and Link (2012: 240). </a:t>
            </a:r>
          </a:p>
          <a:p>
            <a:pPr marL="0" indent="0" defTabSz="914400" eaLnBrk="0" fontAlgn="base" hangingPunct="0">
              <a:spcBef>
                <a:spcPct val="0"/>
              </a:spcBef>
              <a:spcAft>
                <a:spcPct val="0"/>
              </a:spcAft>
              <a:buClrTx/>
              <a:buSzTx/>
              <a:buNone/>
              <a:tabLst>
                <a:tab pos="457200" algn="l"/>
              </a:tabLst>
              <a:defRPr/>
            </a:pPr>
            <a:r>
              <a:rPr lang="en-US" sz="2000" kern="0" dirty="0">
                <a:solidFill>
                  <a:srgbClr val="000000"/>
                </a:solidFill>
                <a:latin typeface="Calibri" panose="020F0502020204030204" pitchFamily="34" charset="0"/>
                <a:ea typeface="Times New Roman" panose="02020603050405020304"/>
              </a:rPr>
              <a:t>      </a:t>
            </a:r>
            <a:r>
              <a:rPr lang="en-US" sz="2200" kern="0" dirty="0">
                <a:solidFill>
                  <a:srgbClr val="000000"/>
                </a:solidFill>
                <a:latin typeface="Calibri" panose="020F0502020204030204" pitchFamily="34" charset="0"/>
                <a:ea typeface="Times New Roman" panose="02020603050405020304"/>
              </a:rPr>
              <a:t>In other words, the </a:t>
            </a:r>
            <a:r>
              <a:rPr lang="en-US" sz="2200" kern="0" dirty="0">
                <a:solidFill>
                  <a:srgbClr val="0000FF"/>
                </a:solidFill>
                <a:latin typeface="Calibri" panose="020F0502020204030204" pitchFamily="34" charset="0"/>
                <a:ea typeface="Times New Roman" panose="02020603050405020304"/>
              </a:rPr>
              <a:t>fluid language practices </a:t>
            </a:r>
            <a:r>
              <a:rPr lang="en-US" sz="2200" kern="0" dirty="0">
                <a:solidFill>
                  <a:srgbClr val="000000"/>
                </a:solidFill>
                <a:latin typeface="Calibri" panose="020F0502020204030204" pitchFamily="34" charset="0"/>
                <a:ea typeface="Times New Roman" panose="02020603050405020304"/>
              </a:rPr>
              <a:t>of multilinguals. </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11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400" b="1" i="1" kern="0" dirty="0">
                <a:solidFill>
                  <a:srgbClr val="FF0000"/>
                </a:solidFill>
                <a:latin typeface="Calibri" panose="020F0502020204030204" pitchFamily="34" charset="0"/>
                <a:ea typeface="Calibri" panose="020F0502020204030204" pitchFamily="34" charset="0"/>
                <a:cs typeface="Calibri" panose="020F0502020204030204" pitchFamily="34" charset="0"/>
              </a:rPr>
              <a:t>trans</a:t>
            </a: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 prefix in this term “simultaneously captures the </a:t>
            </a:r>
            <a:r>
              <a:rPr lang="en-US" sz="2400" kern="0" dirty="0">
                <a:solidFill>
                  <a:srgbClr val="0000FF"/>
                </a:solidFill>
                <a:latin typeface="Calibri" panose="020F0502020204030204" pitchFamily="34" charset="0"/>
                <a:ea typeface="Calibri" panose="020F0502020204030204" pitchFamily="34" charset="0"/>
                <a:cs typeface="Calibri" panose="020F0502020204030204" pitchFamily="34" charset="0"/>
              </a:rPr>
              <a:t>shuttling across </a:t>
            </a: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as well as the </a:t>
            </a:r>
            <a:r>
              <a:rPr lang="en-US" sz="2400" kern="0" dirty="0">
                <a:solidFill>
                  <a:srgbClr val="0000FF"/>
                </a:solidFill>
                <a:latin typeface="Calibri" panose="020F0502020204030204" pitchFamily="34" charset="0"/>
                <a:ea typeface="Calibri" panose="020F0502020204030204" pitchFamily="34" charset="0"/>
                <a:cs typeface="Calibri" panose="020F0502020204030204" pitchFamily="34" charset="0"/>
              </a:rPr>
              <a:t>undoing</a:t>
            </a: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 of socially constructed language boundaries,” </a:t>
            </a:r>
          </a:p>
          <a:p>
            <a:pPr marL="0" indent="0" defTabSz="914400" eaLnBrk="0" fontAlgn="base" hangingPunct="0">
              <a:spcBef>
                <a:spcPct val="0"/>
              </a:spcBef>
              <a:spcAft>
                <a:spcPct val="0"/>
              </a:spcAft>
              <a:buClrTx/>
              <a:buSzTx/>
              <a:buNone/>
              <a:tabLst>
                <a:tab pos="457200" algn="l"/>
              </a:tabLst>
              <a:defRPr/>
            </a:pPr>
            <a:endParaRPr lang="en-US" sz="105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Whereas “the verbal noun suffix –</a:t>
            </a:r>
            <a:r>
              <a:rPr lang="en-US" sz="2400" b="1" i="1" kern="0" dirty="0" err="1">
                <a:solidFill>
                  <a:srgbClr val="FF0000"/>
                </a:solidFill>
                <a:latin typeface="Calibri" panose="020F0502020204030204" pitchFamily="34" charset="0"/>
                <a:ea typeface="Calibri" panose="020F0502020204030204" pitchFamily="34" charset="0"/>
                <a:cs typeface="Calibri" panose="020F0502020204030204" pitchFamily="34" charset="0"/>
              </a:rPr>
              <a:t>ing</a:t>
            </a: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 highlights the agentive, process or creative nature of hybrid language use” </a:t>
            </a:r>
            <a:r>
              <a:rPr lang="en-US"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Antia</a:t>
            </a:r>
            <a:r>
              <a:rPr lang="en-US" kern="0" dirty="0">
                <a:solidFill>
                  <a:srgbClr val="000000"/>
                </a:solidFill>
                <a:latin typeface="Calibri" panose="020F0502020204030204" pitchFamily="34" charset="0"/>
                <a:ea typeface="Calibri" panose="020F0502020204030204" pitchFamily="34" charset="0"/>
                <a:cs typeface="Calibri" panose="020F0502020204030204" pitchFamily="34" charset="0"/>
              </a:rPr>
              <a:t>, 2018).</a:t>
            </a:r>
            <a:endParaRPr lang="en-US"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164999" y="589330"/>
            <a:ext cx="8229600" cy="633413"/>
          </a:xfrm>
        </p:spPr>
        <p:txBody>
          <a:bodyPr vert="horz" wrap="square" lIns="91440" tIns="45720" rIns="91440" bIns="45720" rtlCol="0" anchor="ctr" anchorCtr="0">
            <a:normAutofit/>
          </a:bodyPr>
          <a:lstStyle/>
          <a:p>
            <a:pPr eaLnBrk="1" hangingPunct="1"/>
            <a:r>
              <a:rPr lang="en-US" altLang="en-US" sz="2400" b="1" i="1" dirty="0"/>
              <a:t>Origin of the term translanguaging</a:t>
            </a:r>
            <a:endParaRPr lang="en-GB" altLang="en-US" sz="2400" b="1" i="1" dirty="0"/>
          </a:p>
        </p:txBody>
      </p:sp>
      <p:sp>
        <p:nvSpPr>
          <p:cNvPr id="16387" name="Rectangle 3"/>
          <p:cNvSpPr>
            <a:spLocks noGrp="1" noChangeArrowheads="1"/>
          </p:cNvSpPr>
          <p:nvPr>
            <p:ph idx="1"/>
          </p:nvPr>
        </p:nvSpPr>
        <p:spPr>
          <a:xfrm>
            <a:off x="859746" y="1439186"/>
            <a:ext cx="8424863" cy="5616575"/>
          </a:xfrm>
        </p:spPr>
        <p:txBody>
          <a:bodyPr vert="horz" wrap="square" lIns="91440" tIns="45720" rIns="91440" bIns="45720" numCol="1" rtlCol="0" anchor="t" anchorCtr="0" compatLnSpc="1">
            <a:normAutofit/>
          </a:bodyPr>
          <a:lstStyle/>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200" b="1" kern="0" dirty="0">
                <a:solidFill>
                  <a:srgbClr val="00B0F0"/>
                </a:solidFill>
                <a:latin typeface="Calibri" panose="020F0502020204030204" pitchFamily="34" charset="0"/>
                <a:ea typeface="Times New Roman" panose="02020603050405020304"/>
              </a:rPr>
              <a:t>Originally</a:t>
            </a:r>
            <a:r>
              <a:rPr lang="en-US" sz="2200" b="1" kern="0" dirty="0">
                <a:solidFill>
                  <a:srgbClr val="000000"/>
                </a:solidFill>
                <a:latin typeface="Calibri" panose="020F0502020204030204" pitchFamily="34" charset="0"/>
                <a:ea typeface="Times New Roman" panose="02020603050405020304"/>
              </a:rPr>
              <a:t>,</a:t>
            </a:r>
            <a:r>
              <a:rPr lang="en-US" sz="2200" kern="0" dirty="0">
                <a:solidFill>
                  <a:srgbClr val="000000"/>
                </a:solidFill>
                <a:latin typeface="Calibri" panose="020F0502020204030204" pitchFamily="34" charset="0"/>
                <a:ea typeface="Times New Roman" panose="02020603050405020304"/>
              </a:rPr>
              <a:t> the term was used to refer to a particular pedagogical practice in Welsh classrooms (in </a:t>
            </a:r>
            <a:r>
              <a:rPr lang="en-US" sz="2200" kern="0" dirty="0">
                <a:solidFill>
                  <a:srgbClr val="0000FF"/>
                </a:solidFill>
                <a:latin typeface="Calibri" panose="020F0502020204030204" pitchFamily="34" charset="0"/>
                <a:ea typeface="Times New Roman" panose="02020603050405020304"/>
              </a:rPr>
              <a:t>Wales</a:t>
            </a:r>
            <a:r>
              <a:rPr lang="en-US" sz="2200" kern="0" dirty="0">
                <a:solidFill>
                  <a:srgbClr val="000000"/>
                </a:solidFill>
                <a:latin typeface="Calibri" panose="020F0502020204030204" pitchFamily="34" charset="0"/>
                <a:ea typeface="Times New Roman" panose="02020603050405020304"/>
              </a:rPr>
              <a:t>) in the 1980s </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200" kern="0" dirty="0">
              <a:solidFill>
                <a:srgbClr val="000000"/>
              </a:solidFill>
              <a:latin typeface="Calibri" panose="020F0502020204030204" pitchFamily="34" charset="0"/>
              <a:ea typeface="Times New Roman" panose="02020603050405020304"/>
            </a:endParaRPr>
          </a:p>
          <a:p>
            <a:pPr marL="739775" indent="-231775" defTabSz="914400" eaLnBrk="0" fontAlgn="base" hangingPunct="0">
              <a:spcBef>
                <a:spcPct val="0"/>
              </a:spcBef>
              <a:spcAft>
                <a:spcPct val="0"/>
              </a:spcAft>
              <a:buClrTx/>
              <a:buSzTx/>
              <a:buNone/>
              <a:tabLst>
                <a:tab pos="855345" algn="l"/>
              </a:tabLst>
              <a:defRPr/>
            </a:pPr>
            <a:r>
              <a:rPr lang="en-US" sz="2200" kern="0" dirty="0">
                <a:solidFill>
                  <a:srgbClr val="000000"/>
                </a:solidFill>
                <a:latin typeface="Calibri" panose="020F0502020204030204" pitchFamily="34" charset="0"/>
                <a:ea typeface="Times New Roman" panose="02020603050405020304"/>
              </a:rPr>
              <a:t>-  Students would be asked to use </a:t>
            </a:r>
            <a:r>
              <a:rPr lang="en-US" sz="2200" kern="0" dirty="0">
                <a:solidFill>
                  <a:srgbClr val="FF0000"/>
                </a:solidFill>
                <a:latin typeface="Calibri" panose="020F0502020204030204" pitchFamily="34" charset="0"/>
                <a:ea typeface="Times New Roman" panose="02020603050405020304"/>
              </a:rPr>
              <a:t>one language for a particular </a:t>
            </a:r>
            <a:r>
              <a:rPr lang="en-US" sz="2200" kern="0" dirty="0">
                <a:solidFill>
                  <a:schemeClr val="tx1"/>
                </a:solidFill>
                <a:latin typeface="Calibri" panose="020F0502020204030204" pitchFamily="34" charset="0"/>
                <a:ea typeface="Times New Roman" panose="02020603050405020304"/>
              </a:rPr>
              <a:t>classroom</a:t>
            </a:r>
            <a:r>
              <a:rPr lang="en-US" sz="2200" kern="0" dirty="0">
                <a:solidFill>
                  <a:srgbClr val="FF0000"/>
                </a:solidFill>
                <a:latin typeface="Calibri" panose="020F0502020204030204" pitchFamily="34" charset="0"/>
                <a:ea typeface="Times New Roman" panose="02020603050405020304"/>
              </a:rPr>
              <a:t> activity</a:t>
            </a:r>
            <a:r>
              <a:rPr lang="en-US" sz="2200" kern="0" dirty="0">
                <a:solidFill>
                  <a:srgbClr val="000000"/>
                </a:solidFill>
                <a:latin typeface="Calibri" panose="020F0502020204030204" pitchFamily="34" charset="0"/>
                <a:ea typeface="Times New Roman" panose="02020603050405020304"/>
              </a:rPr>
              <a:t> and </a:t>
            </a:r>
            <a:r>
              <a:rPr lang="en-US" sz="2200" kern="0" dirty="0">
                <a:solidFill>
                  <a:srgbClr val="0000FF"/>
                </a:solidFill>
                <a:latin typeface="Calibri" panose="020F0502020204030204" pitchFamily="34" charset="0"/>
                <a:ea typeface="Times New Roman" panose="02020603050405020304"/>
              </a:rPr>
              <a:t>another language for some other activity </a:t>
            </a:r>
            <a:r>
              <a:rPr lang="en-US" sz="2200" kern="0" dirty="0">
                <a:solidFill>
                  <a:srgbClr val="000000"/>
                </a:solidFill>
                <a:latin typeface="Calibri" panose="020F0502020204030204" pitchFamily="34" charset="0"/>
                <a:ea typeface="Times New Roman" panose="02020603050405020304"/>
              </a:rPr>
              <a:t>(</a:t>
            </a:r>
            <a:r>
              <a:rPr lang="en-US" sz="2200" kern="0" dirty="0" err="1">
                <a:solidFill>
                  <a:srgbClr val="000000"/>
                </a:solidFill>
                <a:latin typeface="Calibri" panose="020F0502020204030204" pitchFamily="34" charset="0"/>
                <a:ea typeface="Times New Roman" panose="02020603050405020304"/>
              </a:rPr>
              <a:t>Hornberger</a:t>
            </a:r>
            <a:r>
              <a:rPr lang="en-US" sz="2200" kern="0" dirty="0">
                <a:solidFill>
                  <a:srgbClr val="000000"/>
                </a:solidFill>
                <a:latin typeface="Calibri" panose="020F0502020204030204" pitchFamily="34" charset="0"/>
                <a:ea typeface="Times New Roman" panose="02020603050405020304"/>
              </a:rPr>
              <a:t> &amp; Link, 2012; Wei &amp; Garcia, 2016). </a:t>
            </a:r>
          </a:p>
          <a:p>
            <a:pPr marL="0" indent="0" defTabSz="914400" eaLnBrk="0" fontAlgn="base" hangingPunct="0">
              <a:spcBef>
                <a:spcPct val="0"/>
              </a:spcBef>
              <a:spcAft>
                <a:spcPct val="0"/>
              </a:spcAft>
              <a:buClrTx/>
              <a:buSzTx/>
              <a:buNone/>
              <a:tabLst>
                <a:tab pos="457200" algn="l"/>
              </a:tabLst>
              <a:defRPr/>
            </a:pPr>
            <a:r>
              <a:rPr lang="en-US" sz="2200" kern="0" dirty="0">
                <a:solidFill>
                  <a:srgbClr val="000000"/>
                </a:solidFill>
                <a:latin typeface="Calibri" panose="020F0502020204030204" pitchFamily="34" charset="0"/>
                <a:ea typeface="Times New Roman" panose="02020603050405020304"/>
              </a:rPr>
              <a:t>       </a:t>
            </a:r>
            <a:endParaRPr lang="en-US" sz="600" kern="0" dirty="0">
              <a:solidFill>
                <a:srgbClr val="000000"/>
              </a:solidFill>
              <a:latin typeface="Calibri" panose="020F0502020204030204" pitchFamily="34" charset="0"/>
              <a:ea typeface="Times New Roman" panose="02020603050405020304"/>
            </a:endParaRPr>
          </a:p>
          <a:p>
            <a:pPr marL="1089025" indent="-741680" defTabSz="914400" eaLnBrk="0" fontAlgn="base" hangingPunct="0">
              <a:spcBef>
                <a:spcPct val="0"/>
              </a:spcBef>
              <a:spcAft>
                <a:spcPct val="0"/>
              </a:spcAft>
              <a:buClrTx/>
              <a:buSzTx/>
              <a:buNone/>
              <a:tabLst>
                <a:tab pos="457200" algn="l"/>
              </a:tabLst>
              <a:defRPr/>
            </a:pPr>
            <a:r>
              <a:rPr lang="en-US" sz="600" b="1" kern="0" dirty="0">
                <a:solidFill>
                  <a:srgbClr val="000000"/>
                </a:solidFill>
                <a:latin typeface="Calibri" panose="020F0502020204030204" pitchFamily="34" charset="0"/>
                <a:ea typeface="Times New Roman" panose="02020603050405020304"/>
              </a:rPr>
              <a:t>   </a:t>
            </a:r>
            <a:r>
              <a:rPr lang="en-US" sz="2000" b="1" kern="0" dirty="0">
                <a:solidFill>
                  <a:srgbClr val="FF0000"/>
                </a:solidFill>
                <a:latin typeface="Calibri" panose="020F0502020204030204" pitchFamily="34" charset="0"/>
                <a:ea typeface="Times New Roman" panose="02020603050405020304"/>
              </a:rPr>
              <a:t>E.g.</a:t>
            </a:r>
            <a:r>
              <a:rPr lang="en-US" sz="2000" b="1" kern="0" dirty="0">
                <a:solidFill>
                  <a:srgbClr val="000000"/>
                </a:solidFill>
                <a:latin typeface="Calibri" panose="020F0502020204030204" pitchFamily="34" charset="0"/>
                <a:ea typeface="Times New Roman" panose="02020603050405020304"/>
              </a:rPr>
              <a:t> </a:t>
            </a:r>
            <a:r>
              <a:rPr lang="en-US" sz="2000" b="1" kern="0" dirty="0">
                <a:solidFill>
                  <a:srgbClr val="C00000"/>
                </a:solidFill>
                <a:latin typeface="Calibri" panose="020F0502020204030204" pitchFamily="34" charset="0"/>
                <a:ea typeface="Times New Roman" panose="02020603050405020304"/>
              </a:rPr>
              <a:t>1</a:t>
            </a:r>
            <a:r>
              <a:rPr lang="en-US" sz="2000" kern="0" dirty="0">
                <a:solidFill>
                  <a:srgbClr val="000000"/>
                </a:solidFill>
                <a:latin typeface="Calibri" panose="020F0502020204030204" pitchFamily="34" charset="0"/>
                <a:ea typeface="Times New Roman" panose="02020603050405020304"/>
              </a:rPr>
              <a:t>: they would read a text in English and write a summary of it in Welsh. </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600" kern="0" dirty="0">
              <a:solidFill>
                <a:srgbClr val="000000"/>
              </a:solidFill>
              <a:latin typeface="Calibri" panose="020F0502020204030204" pitchFamily="34" charset="0"/>
              <a:ea typeface="Calibri" panose="020F05020202040302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100" kern="0" dirty="0">
              <a:solidFill>
                <a:srgbClr val="000000"/>
              </a:solidFill>
              <a:latin typeface="Calibri" panose="020F0502020204030204" pitchFamily="34" charset="0"/>
              <a:ea typeface="Calibri" panose="020F0502020204030204"/>
            </a:endParaRPr>
          </a:p>
          <a:p>
            <a:pPr marL="1089025" indent="-173355" defTabSz="914400" eaLnBrk="0" fontAlgn="base" hangingPunct="0">
              <a:spcBef>
                <a:spcPct val="0"/>
              </a:spcBef>
              <a:spcAft>
                <a:spcPct val="0"/>
              </a:spcAft>
              <a:buClrTx/>
              <a:buSzTx/>
              <a:buNone/>
              <a:tabLst>
                <a:tab pos="457200" algn="l"/>
              </a:tabLst>
              <a:defRPr/>
            </a:pPr>
            <a:r>
              <a:rPr lang="en-US" sz="2000" kern="0" dirty="0">
                <a:solidFill>
                  <a:srgbClr val="000000"/>
                </a:solidFill>
                <a:latin typeface="Calibri" panose="020F0502020204030204" pitchFamily="34" charset="0"/>
                <a:ea typeface="Calibri" panose="020F0502020204030204"/>
              </a:rPr>
              <a:t>- In this example, one language (English) is used for </a:t>
            </a:r>
            <a:r>
              <a:rPr lang="en-US" sz="2000" kern="0" dirty="0">
                <a:solidFill>
                  <a:srgbClr val="C00000"/>
                </a:solidFill>
                <a:latin typeface="Calibri" panose="020F0502020204030204" pitchFamily="34" charset="0"/>
                <a:ea typeface="Calibri" panose="020F0502020204030204"/>
              </a:rPr>
              <a:t>input/receptive</a:t>
            </a:r>
            <a:r>
              <a:rPr lang="en-US" sz="2000" kern="0" dirty="0">
                <a:solidFill>
                  <a:srgbClr val="000000"/>
                </a:solidFill>
                <a:latin typeface="Calibri" panose="020F0502020204030204" pitchFamily="34" charset="0"/>
                <a:ea typeface="Calibri" panose="020F0502020204030204"/>
              </a:rPr>
              <a:t> purposes and another language (Welsh) for </a:t>
            </a:r>
            <a:r>
              <a:rPr lang="en-US" sz="2000" kern="0" dirty="0">
                <a:solidFill>
                  <a:srgbClr val="C00000"/>
                </a:solidFill>
                <a:latin typeface="Calibri" panose="020F0502020204030204" pitchFamily="34" charset="0"/>
                <a:ea typeface="Calibri" panose="020F0502020204030204"/>
              </a:rPr>
              <a:t>output/productive</a:t>
            </a:r>
            <a:r>
              <a:rPr lang="en-US" sz="2000" kern="0" dirty="0">
                <a:solidFill>
                  <a:srgbClr val="000000"/>
                </a:solidFill>
                <a:latin typeface="Calibri" panose="020F0502020204030204" pitchFamily="34" charset="0"/>
                <a:ea typeface="Calibri" panose="020F0502020204030204"/>
              </a:rPr>
              <a:t> purposes. </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0" kern="0" dirty="0">
              <a:solidFill>
                <a:srgbClr val="00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endParaRPr lang="en-US" sz="200" b="1" kern="0" dirty="0">
              <a:solidFill>
                <a:srgbClr val="FF0000"/>
              </a:solidFill>
              <a:latin typeface="Calibri" panose="020F0502020204030204" pitchFamily="34" charset="0"/>
              <a:ea typeface="Times New Roman" panose="02020603050405020304"/>
            </a:endParaRPr>
          </a:p>
          <a:p>
            <a:pPr marL="1146175" indent="-739775" defTabSz="914400" eaLnBrk="0" fontAlgn="base" hangingPunct="0">
              <a:spcBef>
                <a:spcPct val="0"/>
              </a:spcBef>
              <a:spcAft>
                <a:spcPct val="0"/>
              </a:spcAft>
              <a:buClrTx/>
              <a:buSzTx/>
              <a:buNone/>
              <a:tabLst>
                <a:tab pos="231775" algn="l"/>
              </a:tabLst>
              <a:defRPr/>
            </a:pPr>
            <a:r>
              <a:rPr lang="en-US" sz="2000" b="1" kern="0" dirty="0">
                <a:solidFill>
                  <a:srgbClr val="FF0000"/>
                </a:solidFill>
                <a:latin typeface="Calibri" panose="020F0502020204030204" pitchFamily="34" charset="0"/>
                <a:ea typeface="Times New Roman" panose="02020603050405020304"/>
              </a:rPr>
              <a:t>E.g.</a:t>
            </a:r>
            <a:r>
              <a:rPr lang="en-US" sz="2000" b="1" kern="0" dirty="0">
                <a:solidFill>
                  <a:srgbClr val="000000"/>
                </a:solidFill>
                <a:latin typeface="Calibri" panose="020F0502020204030204" pitchFamily="34" charset="0"/>
                <a:ea typeface="Times New Roman" panose="02020603050405020304"/>
              </a:rPr>
              <a:t> </a:t>
            </a:r>
            <a:r>
              <a:rPr lang="en-US" sz="2000" b="1" kern="0" dirty="0">
                <a:solidFill>
                  <a:srgbClr val="C00000"/>
                </a:solidFill>
                <a:latin typeface="Calibri" panose="020F0502020204030204" pitchFamily="34" charset="0"/>
                <a:ea typeface="Times New Roman" panose="02020603050405020304"/>
              </a:rPr>
              <a:t>2</a:t>
            </a:r>
            <a:r>
              <a:rPr lang="en-US" sz="2000" kern="0" dirty="0">
                <a:solidFill>
                  <a:srgbClr val="000000"/>
                </a:solidFill>
                <a:latin typeface="Calibri" panose="020F0502020204030204" pitchFamily="34" charset="0"/>
                <a:ea typeface="Times New Roman" panose="02020603050405020304"/>
              </a:rPr>
              <a:t>: “In many classes in Arab schools in Israel, a text in history is read in English, students are asked to summarize the article in Hebrew, and the oral discussion takes place in Arabic...” (</a:t>
            </a:r>
            <a:r>
              <a:rPr lang="en-US" sz="2000" kern="0" dirty="0" err="1">
                <a:solidFill>
                  <a:srgbClr val="000000"/>
                </a:solidFill>
                <a:latin typeface="Calibri" panose="020F0502020204030204" pitchFamily="34" charset="0"/>
                <a:ea typeface="Times New Roman" panose="02020603050405020304"/>
              </a:rPr>
              <a:t>Shohamy</a:t>
            </a:r>
            <a:r>
              <a:rPr lang="en-US" sz="2000" kern="0" dirty="0">
                <a:solidFill>
                  <a:srgbClr val="000000"/>
                </a:solidFill>
                <a:latin typeface="Calibri" panose="020F0502020204030204" pitchFamily="34" charset="0"/>
                <a:ea typeface="Times New Roman" panose="02020603050405020304"/>
              </a:rPr>
              <a:t> (2011: 427) </a:t>
            </a: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1223056" y="404664"/>
            <a:ext cx="8229600" cy="633413"/>
          </a:xfrm>
        </p:spPr>
        <p:txBody>
          <a:bodyPr vert="horz" wrap="square" lIns="91440" tIns="45720" rIns="91440" bIns="45720" rtlCol="0" anchor="ctr" anchorCtr="0">
            <a:normAutofit/>
          </a:bodyPr>
          <a:lstStyle/>
          <a:p>
            <a:pPr eaLnBrk="1" hangingPunct="1"/>
            <a:r>
              <a:rPr lang="en-US" altLang="en-US" sz="2400" b="1" dirty="0"/>
              <a:t>Evolution in the use of the term translanguaging</a:t>
            </a:r>
            <a:endParaRPr lang="en-GB" altLang="en-US" sz="2400" b="1" dirty="0"/>
          </a:p>
        </p:txBody>
      </p:sp>
      <p:sp>
        <p:nvSpPr>
          <p:cNvPr id="16387" name="Rectangle 3"/>
          <p:cNvSpPr>
            <a:spLocks noGrp="1" noChangeArrowheads="1"/>
          </p:cNvSpPr>
          <p:nvPr>
            <p:ph idx="1"/>
          </p:nvPr>
        </p:nvSpPr>
        <p:spPr>
          <a:xfrm>
            <a:off x="846366" y="1241425"/>
            <a:ext cx="8496300" cy="5616575"/>
          </a:xfrm>
        </p:spPr>
        <p:txBody>
          <a:bodyPr vert="horz" wrap="square" lIns="91440" tIns="45720" rIns="91440" bIns="45720" numCol="1" rtlCol="0" anchor="t" anchorCtr="0" compatLnSpc="1">
            <a:normAutofit/>
          </a:bodyPr>
          <a:lstStyle/>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a:solidFill>
                  <a:srgbClr val="000000"/>
                </a:solidFill>
                <a:latin typeface="Calibri" panose="020F0502020204030204" pitchFamily="34" charset="0"/>
                <a:ea typeface="Times New Roman" panose="02020603050405020304"/>
              </a:rPr>
              <a:t>In its current use, the term </a:t>
            </a:r>
            <a:r>
              <a:rPr lang="en-US" sz="2400" kern="0" dirty="0" err="1">
                <a:solidFill>
                  <a:srgbClr val="000000"/>
                </a:solidFill>
                <a:latin typeface="Calibri" panose="020F0502020204030204" pitchFamily="34" charset="0"/>
                <a:ea typeface="Times New Roman" panose="02020603050405020304"/>
              </a:rPr>
              <a:t>translanguaging</a:t>
            </a:r>
            <a:r>
              <a:rPr lang="en-US" sz="2400" kern="0" dirty="0">
                <a:solidFill>
                  <a:srgbClr val="000000"/>
                </a:solidFill>
                <a:latin typeface="Calibri" panose="020F0502020204030204" pitchFamily="34" charset="0"/>
                <a:ea typeface="Times New Roman" panose="02020603050405020304"/>
              </a:rPr>
              <a:t> covers a much </a:t>
            </a:r>
            <a:r>
              <a:rPr lang="en-US" sz="2400" kern="0" dirty="0">
                <a:solidFill>
                  <a:srgbClr val="0000FF"/>
                </a:solidFill>
                <a:latin typeface="Calibri" panose="020F0502020204030204" pitchFamily="34" charset="0"/>
                <a:ea typeface="Times New Roman" panose="02020603050405020304"/>
              </a:rPr>
              <a:t>broader range of language practices </a:t>
            </a:r>
            <a:r>
              <a:rPr lang="en-US" sz="2400" kern="0" dirty="0">
                <a:solidFill>
                  <a:srgbClr val="000000"/>
                </a:solidFill>
                <a:latin typeface="Calibri" panose="020F0502020204030204" pitchFamily="34" charset="0"/>
                <a:ea typeface="Times New Roman" panose="02020603050405020304"/>
              </a:rPr>
              <a:t>than it was initially used to refer to</a:t>
            </a:r>
            <a:r>
              <a:rPr lang="en-US" kern="0" dirty="0">
                <a:solidFill>
                  <a:srgbClr val="000000"/>
                </a:solidFill>
                <a:latin typeface="Calibri" panose="020F0502020204030204" pitchFamily="34" charset="0"/>
                <a:ea typeface="Times New Roman" panose="02020603050405020304"/>
              </a:rPr>
              <a:t>.</a:t>
            </a: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endParaRPr lang="en-US" sz="200" kern="0" dirty="0">
              <a:solidFill>
                <a:srgbClr val="0000FF"/>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457200" algn="l"/>
              </a:tabLst>
              <a:defRPr/>
            </a:pPr>
            <a:r>
              <a:rPr lang="en-US" sz="2400" kern="0" dirty="0">
                <a:solidFill>
                  <a:srgbClr val="0000FF"/>
                </a:solidFill>
                <a:latin typeface="Calibri" panose="020F0502020204030204" pitchFamily="34" charset="0"/>
                <a:ea typeface="Times New Roman" panose="02020603050405020304"/>
              </a:rPr>
              <a:t>Including</a:t>
            </a:r>
            <a:r>
              <a:rPr lang="en-US" sz="2000" kern="0" dirty="0">
                <a:solidFill>
                  <a:schemeClr val="tx1"/>
                </a:solidFill>
                <a:latin typeface="Calibri" panose="020F0502020204030204" pitchFamily="34" charset="0"/>
                <a:ea typeface="Times New Roman" panose="02020603050405020304"/>
              </a:rPr>
              <a:t>, among others</a:t>
            </a:r>
            <a:r>
              <a:rPr lang="en-US" sz="2400" kern="0" dirty="0">
                <a:solidFill>
                  <a:srgbClr val="000000"/>
                </a:solidFill>
                <a:latin typeface="Calibri" panose="020F0502020204030204" pitchFamily="34" charset="0"/>
                <a:ea typeface="Times New Roman" panose="02020603050405020304"/>
              </a:rPr>
              <a:t>:</a:t>
            </a:r>
          </a:p>
          <a:p>
            <a:pPr marL="809625" indent="-34480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1. The practice of using </a:t>
            </a:r>
            <a:r>
              <a:rPr lang="en-US" sz="2400" kern="0" dirty="0">
                <a:solidFill>
                  <a:schemeClr val="tx1"/>
                </a:solidFill>
                <a:latin typeface="Calibri" panose="020F0502020204030204" pitchFamily="34" charset="0"/>
                <a:ea typeface="Times New Roman" panose="02020603050405020304"/>
              </a:rPr>
              <a:t>two or more languages </a:t>
            </a:r>
            <a:r>
              <a:rPr lang="en-US" sz="2400" kern="0" dirty="0">
                <a:solidFill>
                  <a:srgbClr val="C00000"/>
                </a:solidFill>
                <a:latin typeface="Calibri" panose="020F0502020204030204" pitchFamily="34" charset="0"/>
                <a:ea typeface="Times New Roman" panose="02020603050405020304"/>
              </a:rPr>
              <a:t>within a single activity </a:t>
            </a:r>
            <a:r>
              <a:rPr lang="en-US" sz="2400" kern="0" dirty="0">
                <a:solidFill>
                  <a:srgbClr val="000000"/>
                </a:solidFill>
                <a:latin typeface="Calibri" panose="020F0502020204030204" pitchFamily="34" charset="0"/>
                <a:ea typeface="Times New Roman" panose="02020603050405020304"/>
              </a:rPr>
              <a:t>(or communicative event) – e.g. </a:t>
            </a:r>
            <a:r>
              <a:rPr lang="en-US" sz="2000" kern="0" dirty="0">
                <a:solidFill>
                  <a:srgbClr val="000000"/>
                </a:solidFill>
                <a:latin typeface="Calibri" panose="020F0502020204030204" pitchFamily="34" charset="0"/>
                <a:ea typeface="Times New Roman" panose="02020603050405020304"/>
              </a:rPr>
              <a:t>in a manner which would traditionally be described as </a:t>
            </a:r>
            <a:r>
              <a:rPr lang="en-US" sz="2000" kern="0" dirty="0">
                <a:solidFill>
                  <a:srgbClr val="00B050"/>
                </a:solidFill>
                <a:latin typeface="Calibri" panose="020F0502020204030204" pitchFamily="34" charset="0"/>
                <a:ea typeface="Times New Roman" panose="02020603050405020304"/>
              </a:rPr>
              <a:t>code-switching/mixing</a:t>
            </a:r>
            <a:r>
              <a:rPr lang="en-US" sz="2400" kern="0" dirty="0">
                <a:solidFill>
                  <a:srgbClr val="000000"/>
                </a:solidFill>
                <a:latin typeface="Calibri" panose="020F0502020204030204" pitchFamily="34" charset="0"/>
                <a:ea typeface="Times New Roman" panose="02020603050405020304"/>
              </a:rPr>
              <a:t>.</a:t>
            </a:r>
          </a:p>
          <a:p>
            <a:pPr marL="1422400" indent="-449580" defTabSz="914400" eaLnBrk="0" fontAlgn="base" hangingPunct="0">
              <a:spcBef>
                <a:spcPct val="0"/>
              </a:spcBef>
              <a:spcAft>
                <a:spcPct val="0"/>
              </a:spcAft>
              <a:buClrTx/>
              <a:buSzTx/>
              <a:buNone/>
              <a:tabLst>
                <a:tab pos="174625" algn="l"/>
              </a:tabLst>
              <a:defRPr/>
            </a:pPr>
            <a:endParaRPr lang="en-US" sz="2000" b="1" kern="0" dirty="0">
              <a:solidFill>
                <a:srgbClr val="000000"/>
              </a:solidFill>
              <a:latin typeface="Calibri" panose="020F0502020204030204" pitchFamily="34" charset="0"/>
              <a:ea typeface="Times New Roman" panose="02020603050405020304"/>
            </a:endParaRPr>
          </a:p>
          <a:p>
            <a:pPr marL="1422400" indent="-449580" defTabSz="914400" eaLnBrk="0" fontAlgn="base" hangingPunct="0">
              <a:spcBef>
                <a:spcPct val="0"/>
              </a:spcBef>
              <a:spcAft>
                <a:spcPct val="0"/>
              </a:spcAft>
              <a:buClrTx/>
              <a:buSzTx/>
              <a:buNone/>
              <a:tabLst>
                <a:tab pos="174625" algn="l"/>
              </a:tabLst>
              <a:defRPr/>
            </a:pPr>
            <a:r>
              <a:rPr lang="en-US" sz="2000" b="1" kern="0" dirty="0">
                <a:solidFill>
                  <a:srgbClr val="000000"/>
                </a:solidFill>
                <a:latin typeface="Calibri" panose="020F0502020204030204" pitchFamily="34" charset="0"/>
                <a:ea typeface="Times New Roman" panose="02020603050405020304"/>
              </a:rPr>
              <a:t>NB</a:t>
            </a:r>
            <a:r>
              <a:rPr lang="en-US" sz="2000" kern="0" dirty="0">
                <a:solidFill>
                  <a:srgbClr val="000000"/>
                </a:solidFill>
                <a:latin typeface="Calibri" panose="020F0502020204030204" pitchFamily="34" charset="0"/>
                <a:ea typeface="Times New Roman" panose="02020603050405020304"/>
              </a:rPr>
              <a:t>: unlike code-switching, </a:t>
            </a:r>
            <a:r>
              <a:rPr lang="en-US" sz="2000" kern="0" dirty="0" err="1">
                <a:solidFill>
                  <a:srgbClr val="000000"/>
                </a:solidFill>
                <a:latin typeface="Calibri" panose="020F0502020204030204" pitchFamily="34" charset="0"/>
                <a:ea typeface="Times New Roman" panose="02020603050405020304"/>
              </a:rPr>
              <a:t>translanguaging</a:t>
            </a:r>
            <a:r>
              <a:rPr lang="en-US" sz="2000" kern="0" dirty="0">
                <a:solidFill>
                  <a:srgbClr val="000000"/>
                </a:solidFill>
                <a:latin typeface="Calibri" panose="020F0502020204030204" pitchFamily="34" charset="0"/>
                <a:ea typeface="Times New Roman" panose="02020603050405020304"/>
              </a:rPr>
              <a:t> does not view the diverse linguistic features that form an individual’s repertoire as separate linguistic systems but rather as constituting one whole, integrated linguistic system</a:t>
            </a:r>
            <a:r>
              <a:rPr lang="en-US" sz="2400" kern="0" dirty="0">
                <a:solidFill>
                  <a:srgbClr val="000000"/>
                </a:solidFill>
                <a:latin typeface="Calibri" panose="020F0502020204030204" pitchFamily="34" charset="0"/>
                <a:ea typeface="Times New Roman" panose="02020603050405020304"/>
              </a:rPr>
              <a:t> </a:t>
            </a:r>
            <a:r>
              <a:rPr lang="en-US" kern="0" dirty="0">
                <a:solidFill>
                  <a:srgbClr val="000000"/>
                </a:solidFill>
                <a:latin typeface="Calibri" panose="020F0502020204030204" pitchFamily="34" charset="0"/>
                <a:ea typeface="Times New Roman" panose="02020603050405020304"/>
              </a:rPr>
              <a:t>(Velasco &amp; </a:t>
            </a:r>
            <a:r>
              <a:rPr lang="en-US" kern="0" dirty="0" err="1">
                <a:solidFill>
                  <a:srgbClr val="000000"/>
                </a:solidFill>
                <a:latin typeface="Calibri" panose="020F0502020204030204" pitchFamily="34" charset="0"/>
                <a:ea typeface="Times New Roman" panose="02020603050405020304"/>
              </a:rPr>
              <a:t>García</a:t>
            </a:r>
            <a:r>
              <a:rPr lang="en-US" kern="0" dirty="0">
                <a:solidFill>
                  <a:srgbClr val="000000"/>
                </a:solidFill>
                <a:latin typeface="Calibri" panose="020F0502020204030204" pitchFamily="34" charset="0"/>
                <a:ea typeface="Times New Roman" panose="02020603050405020304"/>
              </a:rPr>
              <a:t>, 2014: 7).</a:t>
            </a:r>
            <a:endParaRPr lang="en-US" sz="20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2. P</a:t>
            </a:r>
            <a:r>
              <a:rPr lang="en-US" sz="2400" kern="0" dirty="0">
                <a:solidFill>
                  <a:srgbClr val="000000"/>
                </a:solidFill>
                <a:latin typeface="Calibri" panose="020F0502020204030204" pitchFamily="34" charset="0"/>
                <a:ea typeface="Calibri" panose="020F0502020204030204"/>
              </a:rPr>
              <a:t>ractices that involve </a:t>
            </a:r>
            <a:r>
              <a:rPr lang="en-US" sz="2400" kern="0" dirty="0">
                <a:solidFill>
                  <a:srgbClr val="C00000"/>
                </a:solidFill>
                <a:latin typeface="Calibri" panose="020F0502020204030204" pitchFamily="34" charset="0"/>
                <a:ea typeface="Calibri" panose="020F0502020204030204"/>
              </a:rPr>
              <a:t>language varieties </a:t>
            </a:r>
            <a:r>
              <a:rPr lang="en-US" sz="2400" kern="0" dirty="0">
                <a:solidFill>
                  <a:srgbClr val="000000"/>
                </a:solidFill>
                <a:latin typeface="Calibri" panose="020F0502020204030204" pitchFamily="34" charset="0"/>
                <a:ea typeface="Calibri" panose="020F0502020204030204"/>
              </a:rPr>
              <a:t>as well rather than only those that involve “</a:t>
            </a:r>
            <a:r>
              <a:rPr lang="en-US" sz="2400" kern="0" dirty="0">
                <a:solidFill>
                  <a:srgbClr val="C00000"/>
                </a:solidFill>
                <a:latin typeface="Calibri" panose="020F0502020204030204" pitchFamily="34" charset="0"/>
                <a:ea typeface="Calibri" panose="020F0502020204030204"/>
              </a:rPr>
              <a:t>whole” languages</a:t>
            </a:r>
            <a:r>
              <a:rPr lang="en-US" sz="2400" kern="0" dirty="0">
                <a:solidFill>
                  <a:srgbClr val="000000"/>
                </a:solidFill>
                <a:latin typeface="Calibri" panose="020F0502020204030204" pitchFamily="34" charset="0"/>
                <a:ea typeface="Calibri" panose="020F0502020204030204"/>
              </a:rPr>
              <a:t>. </a:t>
            </a: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Wingdings 2" pitchFamily="18" charset="2"/>
              <a:buChar char=""/>
              <a:tabLst>
                <a:tab pos="457200" algn="l"/>
              </a:tabLst>
              <a:defRPr/>
            </a:pPr>
            <a:endParaRPr lang="en-US" sz="2400" kern="0" dirty="0">
              <a:solidFill>
                <a:srgbClr val="000000"/>
              </a:solidFill>
              <a:latin typeface="Calibri" panose="020F0502020204030204" pitchFamily="34" charset="0"/>
              <a:ea typeface="Times New Roman" panose="02020603050405020304"/>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266599" y="457289"/>
            <a:ext cx="8229600" cy="633413"/>
          </a:xfrm>
        </p:spPr>
        <p:txBody>
          <a:bodyPr vert="horz" wrap="square" lIns="91440" tIns="45720" rIns="91440" bIns="45720" rtlCol="0" anchor="ctr" anchorCtr="0">
            <a:normAutofit/>
          </a:bodyPr>
          <a:lstStyle/>
          <a:p>
            <a:pPr eaLnBrk="1" hangingPunct="1"/>
            <a:r>
              <a:rPr lang="en-US" altLang="en-US" sz="2400" b="1" i="1" dirty="0"/>
              <a:t>Evolution in the use of the term translanguaging</a:t>
            </a:r>
            <a:endParaRPr lang="en-GB" altLang="en-US" sz="2400" b="1" i="1" dirty="0"/>
          </a:p>
        </p:txBody>
      </p:sp>
      <p:sp>
        <p:nvSpPr>
          <p:cNvPr id="16387" name="Rectangle 3"/>
          <p:cNvSpPr>
            <a:spLocks noGrp="1" noChangeArrowheads="1"/>
          </p:cNvSpPr>
          <p:nvPr>
            <p:ph idx="1"/>
          </p:nvPr>
        </p:nvSpPr>
        <p:spPr>
          <a:xfrm>
            <a:off x="1052286" y="1206275"/>
            <a:ext cx="8229600" cy="5616575"/>
          </a:xfrm>
        </p:spPr>
        <p:txBody>
          <a:bodyPr vert="horz" wrap="square" lIns="91440" tIns="45720" rIns="91440" bIns="45720" numCol="1" rtlCol="0" anchor="t" anchorCtr="0" compatLnSpc="1">
            <a:normAutofit/>
          </a:bodyPr>
          <a:lstStyle/>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714375" indent="-449580"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3. </a:t>
            </a:r>
            <a:r>
              <a:rPr lang="en-US" sz="2400" kern="0" dirty="0">
                <a:solidFill>
                  <a:srgbClr val="C00000"/>
                </a:solidFill>
                <a:latin typeface="Calibri" panose="020F0502020204030204" pitchFamily="34" charset="0"/>
                <a:ea typeface="Times New Roman" panose="02020603050405020304"/>
              </a:rPr>
              <a:t>Translation</a:t>
            </a:r>
            <a:r>
              <a:rPr lang="en-US" sz="2400" kern="0" dirty="0">
                <a:solidFill>
                  <a:srgbClr val="000000"/>
                </a:solidFill>
                <a:latin typeface="Calibri" panose="020F0502020204030204" pitchFamily="34" charset="0"/>
                <a:ea typeface="Times New Roman" panose="02020603050405020304"/>
              </a:rPr>
              <a:t> p</a:t>
            </a:r>
            <a:r>
              <a:rPr lang="en-US" sz="2400" kern="0" dirty="0">
                <a:solidFill>
                  <a:srgbClr val="000000"/>
                </a:solidFill>
                <a:latin typeface="Calibri" panose="020F0502020204030204" pitchFamily="34" charset="0"/>
                <a:ea typeface="Calibri" panose="020F0502020204030204"/>
              </a:rPr>
              <a:t>ractices.</a:t>
            </a:r>
          </a:p>
          <a:p>
            <a:pPr marL="1320800" indent="-231775" defTabSz="914400" eaLnBrk="0" fontAlgn="base" hangingPunct="0">
              <a:spcBef>
                <a:spcPct val="0"/>
              </a:spcBef>
              <a:spcAft>
                <a:spcPct val="0"/>
              </a:spcAft>
              <a:buClrTx/>
              <a:buSzTx/>
              <a:buNone/>
              <a:tabLst>
                <a:tab pos="174625" algn="l"/>
              </a:tabLst>
              <a:defRPr/>
            </a:pPr>
            <a:endParaRPr lang="en-US" sz="2000" kern="0" dirty="0">
              <a:solidFill>
                <a:schemeClr val="tx1"/>
              </a:solidFill>
              <a:latin typeface="Calibri" panose="020F0502020204030204" pitchFamily="34" charset="0"/>
              <a:ea typeface="Calibri" panose="020F0502020204030204"/>
            </a:endParaRPr>
          </a:p>
          <a:p>
            <a:pPr marL="1438275" indent="-68897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Calibri" panose="020F0502020204030204"/>
              </a:rPr>
              <a:t>E.g. - the use of a particular language to give in brackets the meaning of certain English words and phrases, or </a:t>
            </a:r>
          </a:p>
          <a:p>
            <a:pPr marL="1438275" indent="-173355"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Calibri" panose="020F0502020204030204"/>
              </a:rPr>
              <a:t>- the provision of bigger chunks of texts first in English then in some other language(s), </a:t>
            </a:r>
            <a:r>
              <a:rPr lang="en-US" sz="2000" kern="0" dirty="0">
                <a:solidFill>
                  <a:srgbClr val="00B0F0"/>
                </a:solidFill>
                <a:latin typeface="Calibri" panose="020F0502020204030204" pitchFamily="34" charset="0"/>
                <a:ea typeface="Calibri" panose="020F0502020204030204"/>
              </a:rPr>
              <a:t>as in some LCS311 slides. </a:t>
            </a: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914400" indent="-449580" defTabSz="914400" eaLnBrk="0" fontAlgn="base" hangingPunct="0">
              <a:spcBef>
                <a:spcPct val="0"/>
              </a:spcBef>
              <a:spcAft>
                <a:spcPct val="0"/>
              </a:spcAft>
              <a:buClrTx/>
              <a:buSzTx/>
              <a:buNone/>
              <a:tabLst>
                <a:tab pos="174625" algn="l"/>
              </a:tabLst>
              <a:defRPr/>
            </a:pPr>
            <a:endParaRPr lang="en-US" sz="600" kern="0" dirty="0">
              <a:solidFill>
                <a:srgbClr val="000000"/>
              </a:solidFill>
              <a:latin typeface="Calibri" panose="020F0502020204030204" pitchFamily="34" charset="0"/>
              <a:ea typeface="Times New Roman" panose="02020603050405020304"/>
            </a:endParaRPr>
          </a:p>
          <a:p>
            <a:pPr marL="714375" indent="-449580" defTabSz="914400" eaLnBrk="0" fontAlgn="base" hangingPunct="0">
              <a:spcBef>
                <a:spcPct val="0"/>
              </a:spcBef>
              <a:spcAft>
                <a:spcPct val="0"/>
              </a:spcAft>
              <a:buClrTx/>
              <a:buSzTx/>
              <a:buNone/>
              <a:tabLst>
                <a:tab pos="174625" algn="l"/>
              </a:tabLst>
              <a:defRPr/>
            </a:pPr>
            <a:r>
              <a:rPr lang="en-US" sz="2400" kern="0" dirty="0">
                <a:solidFill>
                  <a:srgbClr val="000000"/>
                </a:solidFill>
                <a:latin typeface="Calibri" panose="020F0502020204030204" pitchFamily="34" charset="0"/>
                <a:ea typeface="Times New Roman" panose="02020603050405020304"/>
              </a:rPr>
              <a:t>4. Multilingual practices </a:t>
            </a:r>
            <a:r>
              <a:rPr lang="en-US" sz="2400" kern="0" dirty="0">
                <a:solidFill>
                  <a:schemeClr val="tx1"/>
                </a:solidFill>
                <a:latin typeface="Calibri" panose="020F0502020204030204" pitchFamily="34" charset="0"/>
                <a:ea typeface="Times New Roman" panose="02020603050405020304"/>
              </a:rPr>
              <a:t>in</a:t>
            </a:r>
            <a:r>
              <a:rPr lang="en-US" sz="2400" kern="0" dirty="0">
                <a:solidFill>
                  <a:srgbClr val="C00000"/>
                </a:solidFill>
                <a:latin typeface="Calibri" panose="020F0502020204030204" pitchFamily="34" charset="0"/>
                <a:ea typeface="Times New Roman" panose="02020603050405020304"/>
              </a:rPr>
              <a:t> non-educational contexts as well </a:t>
            </a:r>
            <a:r>
              <a:rPr lang="en-US" sz="2000" kern="0" dirty="0">
                <a:solidFill>
                  <a:schemeClr val="tx1"/>
                </a:solidFill>
                <a:latin typeface="Calibri" panose="020F0502020204030204" pitchFamily="34" charset="0"/>
                <a:ea typeface="Times New Roman" panose="02020603050405020304"/>
              </a:rPr>
              <a:t>(such as place of worship, home, workplace, social media, etc.)  </a:t>
            </a:r>
            <a:endParaRPr lang="en-ZA" sz="2400" i="1" kern="0" dirty="0">
              <a:solidFill>
                <a:srgbClr val="000000"/>
              </a:solidFill>
              <a:latin typeface="Times New Roman" panose="02020603050405020304"/>
              <a:ea typeface="Calibri" panose="020F0502020204030204"/>
            </a:endParaRPr>
          </a:p>
          <a:p>
            <a:pPr marL="567055" indent="0" algn="just" defTabSz="914400" eaLnBrk="0" fontAlgn="base">
              <a:spcBef>
                <a:spcPct val="20000"/>
              </a:spcBef>
              <a:spcAft>
                <a:spcPct val="0"/>
              </a:spcAft>
              <a:buClrTx/>
              <a:buSzTx/>
              <a:buNone/>
              <a:defRPr/>
            </a:pPr>
            <a:r>
              <a:rPr lang="en-ZA" sz="1600" i="1" kern="0" dirty="0">
                <a:solidFill>
                  <a:srgbClr val="000000"/>
                </a:solidFill>
                <a:latin typeface="Times New Roman" panose="02020603050405020304"/>
                <a:ea typeface="Calibri" panose="020F0502020204030204"/>
              </a:rPr>
              <a:t>     </a:t>
            </a:r>
          </a:p>
          <a:p>
            <a:pPr marL="1260475" indent="-546100" algn="just" defTabSz="914400" eaLnBrk="0" fontAlgn="base">
              <a:spcBef>
                <a:spcPct val="20000"/>
              </a:spcBef>
              <a:spcAft>
                <a:spcPct val="0"/>
              </a:spcAft>
              <a:buClrTx/>
              <a:buSzTx/>
              <a:buNone/>
              <a:defRPr/>
            </a:pPr>
            <a:r>
              <a:rPr lang="en-US" sz="2000" kern="0" dirty="0">
                <a:solidFill>
                  <a:srgbClr val="000000"/>
                </a:solidFill>
                <a:latin typeface="Calibri" panose="020F0502020204030204" pitchFamily="34" charset="0"/>
                <a:ea typeface="Calibri" panose="020F0502020204030204"/>
              </a:rPr>
              <a:t>E.g.</a:t>
            </a:r>
            <a:r>
              <a:rPr lang="en-US" sz="2000" i="1" kern="0" dirty="0">
                <a:solidFill>
                  <a:srgbClr val="000000"/>
                </a:solidFill>
                <a:latin typeface="Times New Roman" panose="02020603050405020304"/>
                <a:ea typeface="Calibri" panose="020F0502020204030204"/>
              </a:rPr>
              <a:t>: </a:t>
            </a:r>
            <a:r>
              <a:rPr lang="en-US" sz="2000" i="1" kern="0" dirty="0">
                <a:solidFill>
                  <a:srgbClr val="000000"/>
                </a:solidFill>
                <a:latin typeface="Calibri" panose="020F0502020204030204" pitchFamily="34" charset="0"/>
                <a:ea typeface="Calibri" panose="020F0502020204030204"/>
              </a:rPr>
              <a:t>At my place of worship, the dominant language is English, however sometimes the preacher would convey the message in Afrikaans too. There are many times where the sermon is given in both English and Afrikaans</a:t>
            </a:r>
            <a:r>
              <a:rPr lang="en-ZA" sz="2000" i="1" kern="0" dirty="0">
                <a:solidFill>
                  <a:srgbClr val="000000"/>
                </a:solidFill>
                <a:latin typeface="Calibri" panose="020F0502020204030204" pitchFamily="34" charset="0"/>
                <a:ea typeface="Calibri" panose="020F0502020204030204"/>
              </a:rPr>
              <a:t>.</a:t>
            </a:r>
          </a:p>
          <a:p>
            <a:pPr marL="973455" indent="0" algn="just" defTabSz="914400" eaLnBrk="0" fontAlgn="base">
              <a:spcBef>
                <a:spcPct val="20000"/>
              </a:spcBef>
              <a:spcAft>
                <a:spcPct val="0"/>
              </a:spcAft>
              <a:buClrTx/>
              <a:buSzTx/>
              <a:buNone/>
              <a:defRPr/>
            </a:pPr>
            <a:r>
              <a:rPr lang="en-ZA" sz="2200" i="1" kern="0" dirty="0">
                <a:solidFill>
                  <a:srgbClr val="000000"/>
                </a:solidFill>
                <a:latin typeface="Times New Roman" panose="02020603050405020304"/>
                <a:ea typeface="Calibri" panose="020F0502020204030204"/>
              </a:rPr>
              <a:t>                                          </a:t>
            </a:r>
            <a:r>
              <a:rPr lang="en-ZA" sz="1600" kern="0" dirty="0">
                <a:solidFill>
                  <a:srgbClr val="000000"/>
                </a:solidFill>
                <a:latin typeface="Calibri" panose="020F0502020204030204" pitchFamily="34" charset="0"/>
                <a:ea typeface="Calibri" panose="020F0502020204030204"/>
              </a:rPr>
              <a:t>(Source: LCS311 Essay One student script, 2017)</a:t>
            </a:r>
            <a:endParaRPr lang="en-US" sz="1600" kern="0" dirty="0">
              <a:solidFill>
                <a:schemeClr val="tx1"/>
              </a:solidFill>
              <a:latin typeface="Calibri" panose="020F0502020204030204" pitchFamily="34" charset="0"/>
            </a:endParaRPr>
          </a:p>
          <a:p>
            <a:pPr marL="1316355" defTabSz="914400" eaLnBrk="0" fontAlgn="base" hangingPunct="0">
              <a:spcBef>
                <a:spcPct val="0"/>
              </a:spcBef>
              <a:spcAft>
                <a:spcPct val="0"/>
              </a:spcAft>
              <a:buClrTx/>
              <a:buSzTx/>
              <a:buFont typeface="Wingdings 2" pitchFamily="18" charset="2"/>
              <a:buChar char=""/>
              <a:tabLst>
                <a:tab pos="457200" algn="l"/>
              </a:tabLst>
              <a:defRPr/>
            </a:pPr>
            <a:endParaRPr lang="en-US" sz="2400" kern="0" dirty="0">
              <a:solidFill>
                <a:srgbClr val="000000"/>
              </a:solidFill>
              <a:latin typeface="Calibri" panose="020F0502020204030204" pitchFamily="34" charset="0"/>
              <a:ea typeface="Times New Roman" panose="02020603050405020304"/>
            </a:endParaRPr>
          </a:p>
        </p:txBody>
      </p:sp>
      <p:sp>
        <p:nvSpPr>
          <p:cNvPr id="4" name="TextBox 3"/>
          <p:cNvSpPr txBox="1"/>
          <p:nvPr/>
        </p:nvSpPr>
        <p:spPr>
          <a:xfrm>
            <a:off x="9840416" y="404664"/>
            <a:ext cx="312906" cy="369332"/>
          </a:xfrm>
          <a:prstGeom prst="rect">
            <a:avLst/>
          </a:prstGeom>
          <a:noFill/>
          <a:ln>
            <a:solidFill>
              <a:srgbClr val="00B050"/>
            </a:solidFill>
          </a:ln>
        </p:spPr>
        <p:txBody>
          <a:bodyPr wrap="none" rtlCol="0">
            <a:spAutoFit/>
          </a:bodyPr>
          <a:lstStyle/>
          <a:p>
            <a:r>
              <a:rPr lang="en-US"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204" y="589330"/>
            <a:ext cx="8229600" cy="5975350"/>
          </a:xfrm>
        </p:spPr>
        <p:txBody>
          <a:bodyPr vert="horz" wrap="square" lIns="91440" tIns="45720" rIns="91440" bIns="45720" numCol="1" rtlCol="0" anchor="t" anchorCtr="0" compatLnSpc="1">
            <a:normAutofit lnSpcReduction="10000"/>
          </a:bodyPr>
          <a:lstStyle/>
          <a:p>
            <a:pPr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000" kern="0" dirty="0">
                <a:solidFill>
                  <a:srgbClr val="000000"/>
                </a:solidFill>
                <a:latin typeface="Calibri" panose="020F0502020204030204" pitchFamily="34" charset="0"/>
                <a:ea typeface="Times New Roman" panose="02020603050405020304"/>
              </a:rPr>
              <a:t>Another language practice related to </a:t>
            </a:r>
            <a:r>
              <a:rPr lang="en-US" sz="2000" kern="0" dirty="0" err="1">
                <a:solidFill>
                  <a:srgbClr val="000000"/>
                </a:solidFill>
                <a:latin typeface="Calibri" panose="020F0502020204030204" pitchFamily="34" charset="0"/>
                <a:ea typeface="Times New Roman" panose="02020603050405020304"/>
              </a:rPr>
              <a:t>translanguaging</a:t>
            </a:r>
            <a:r>
              <a:rPr lang="en-US" sz="2000" kern="0" dirty="0">
                <a:solidFill>
                  <a:srgbClr val="000000"/>
                </a:solidFill>
                <a:latin typeface="Calibri" panose="020F0502020204030204" pitchFamily="34" charset="0"/>
                <a:ea typeface="Times New Roman" panose="02020603050405020304"/>
              </a:rPr>
              <a:t> is </a:t>
            </a:r>
            <a:r>
              <a:rPr lang="en-US" sz="2000" b="1" kern="0" dirty="0">
                <a:solidFill>
                  <a:srgbClr val="FF0000"/>
                </a:solidFill>
                <a:latin typeface="Calibri" panose="020F0502020204030204" pitchFamily="34" charset="0"/>
                <a:ea typeface="Times New Roman" panose="02020603050405020304"/>
              </a:rPr>
              <a:t>co-</a:t>
            </a:r>
            <a:r>
              <a:rPr lang="en-US" sz="2000" b="1" kern="0" dirty="0" err="1">
                <a:solidFill>
                  <a:srgbClr val="FF0000"/>
                </a:solidFill>
                <a:latin typeface="Calibri" panose="020F0502020204030204" pitchFamily="34" charset="0"/>
                <a:ea typeface="Times New Roman" panose="02020603050405020304"/>
              </a:rPr>
              <a:t>languaging</a:t>
            </a:r>
            <a:r>
              <a:rPr lang="en-US" sz="2000" kern="0" dirty="0">
                <a:solidFill>
                  <a:srgbClr val="000000"/>
                </a:solidFill>
                <a:latin typeface="Calibri" panose="020F0502020204030204" pitchFamily="34" charset="0"/>
                <a:ea typeface="Times New Roman" panose="02020603050405020304"/>
              </a:rPr>
              <a:t>, which refers to “a strategy whereby [two or more] languages are visually presented and compared to accommodate students from different language backgrounds by contrasting terms and phrases from these languages” (Van der Walt (2013:149).</a:t>
            </a:r>
          </a:p>
          <a:p>
            <a:pPr marL="231775" indent="0" defTabSz="914400" eaLnBrk="0" fontAlgn="base" hangingPunct="0">
              <a:spcBef>
                <a:spcPct val="0"/>
              </a:spcBef>
              <a:spcAft>
                <a:spcPct val="0"/>
              </a:spcAft>
              <a:buClrTx/>
              <a:buSzTx/>
              <a:buNone/>
              <a:tabLst>
                <a:tab pos="809625" algn="l"/>
              </a:tabLst>
              <a:defRPr/>
            </a:pPr>
            <a:r>
              <a:rPr lang="en-US" sz="1600" kern="0" dirty="0">
                <a:solidFill>
                  <a:srgbClr val="000000"/>
                </a:solidFill>
                <a:latin typeface="Calibri" panose="020F0502020204030204" pitchFamily="34" charset="0"/>
                <a:ea typeface="Times New Roman" panose="02020603050405020304"/>
              </a:rPr>
              <a:t> </a:t>
            </a:r>
            <a:r>
              <a:rPr lang="en-US" kern="0" dirty="0">
                <a:solidFill>
                  <a:srgbClr val="000000"/>
                </a:solidFill>
                <a:latin typeface="Calibri" panose="020F0502020204030204" pitchFamily="34" charset="0"/>
                <a:ea typeface="Times New Roman" panose="02020603050405020304"/>
              </a:rPr>
              <a:t>  </a:t>
            </a:r>
          </a:p>
          <a:p>
            <a:pPr marL="809625" indent="-358775" defTabSz="914400" eaLnBrk="0" fontAlgn="base" hangingPunct="0">
              <a:spcBef>
                <a:spcPct val="0"/>
              </a:spcBef>
              <a:spcAft>
                <a:spcPct val="0"/>
              </a:spcAft>
              <a:buClrTx/>
              <a:buSzTx/>
              <a:buNone/>
              <a:tabLst>
                <a:tab pos="809625" algn="l"/>
              </a:tabLst>
              <a:defRPr/>
            </a:pPr>
            <a:r>
              <a:rPr lang="en-US" kern="0" dirty="0">
                <a:solidFill>
                  <a:srgbClr val="FF0000"/>
                </a:solidFill>
                <a:latin typeface="Calibri" panose="020F0502020204030204" pitchFamily="34" charset="0"/>
                <a:ea typeface="Times New Roman" panose="02020603050405020304"/>
              </a:rPr>
              <a:t>e.g.</a:t>
            </a:r>
            <a:r>
              <a:rPr lang="en-US" kern="0" dirty="0">
                <a:solidFill>
                  <a:srgbClr val="000000"/>
                </a:solidFill>
                <a:latin typeface="Calibri" panose="020F0502020204030204" pitchFamily="34" charset="0"/>
                <a:ea typeface="Times New Roman" panose="02020603050405020304"/>
              </a:rPr>
              <a:t> posters/signboards written in two or more languages; bilingual glossaries; multilingual lecture slides (as in LCS311). </a:t>
            </a:r>
            <a:endParaRPr lang="en-US" sz="24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marL="231775" indent="0" defTabSz="914400" eaLnBrk="0" fontAlgn="base" hangingPunct="0">
              <a:spcBef>
                <a:spcPct val="0"/>
              </a:spcBef>
              <a:spcAft>
                <a:spcPct val="0"/>
              </a:spcAft>
              <a:buClrTx/>
              <a:buSzTx/>
              <a:buNone/>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endParaRPr lang="en-US" sz="2400" kern="0" dirty="0">
              <a:solidFill>
                <a:srgbClr val="000000"/>
              </a:solidFill>
              <a:latin typeface="Calibri" panose="020F0502020204030204" pitchFamily="34" charset="0"/>
              <a:ea typeface="Times New Roman" panose="02020603050405020304"/>
            </a:endParaRPr>
          </a:p>
          <a:p>
            <a:pPr defTabSz="914400" eaLnBrk="0" fontAlgn="base" hangingPunct="0">
              <a:spcBef>
                <a:spcPct val="0"/>
              </a:spcBef>
              <a:spcAft>
                <a:spcPct val="0"/>
              </a:spcAft>
              <a:buClrTx/>
              <a:buSzTx/>
              <a:buFont typeface="Arial" panose="020B0604020202020204" pitchFamily="34" charset="0"/>
              <a:buChar char="•"/>
              <a:tabLst>
                <a:tab pos="174625" algn="l"/>
              </a:tabLst>
              <a:defRPr/>
            </a:pPr>
            <a:r>
              <a:rPr lang="en-US" sz="2000" kern="0" dirty="0">
                <a:solidFill>
                  <a:srgbClr val="000000"/>
                </a:solidFill>
                <a:latin typeface="Calibri" panose="020F0502020204030204" pitchFamily="34" charset="0"/>
                <a:ea typeface="Times New Roman" panose="02020603050405020304"/>
              </a:rPr>
              <a:t>Co-</a:t>
            </a:r>
            <a:r>
              <a:rPr lang="en-US" sz="2000" kern="0" dirty="0" err="1">
                <a:solidFill>
                  <a:srgbClr val="000000"/>
                </a:solidFill>
                <a:latin typeface="Calibri" panose="020F0502020204030204" pitchFamily="34" charset="0"/>
                <a:ea typeface="Times New Roman" panose="02020603050405020304"/>
              </a:rPr>
              <a:t>languaging</a:t>
            </a:r>
            <a:r>
              <a:rPr lang="en-US" sz="2000" kern="0" dirty="0">
                <a:solidFill>
                  <a:srgbClr val="000000"/>
                </a:solidFill>
                <a:latin typeface="Calibri" panose="020F0502020204030204" pitchFamily="34" charset="0"/>
                <a:ea typeface="Times New Roman" panose="02020603050405020304"/>
              </a:rPr>
              <a:t> </a:t>
            </a:r>
            <a:r>
              <a:rPr lang="en-US" sz="2000" b="1" kern="0" dirty="0">
                <a:solidFill>
                  <a:srgbClr val="FF0000"/>
                </a:solidFill>
                <a:latin typeface="Calibri" panose="020F0502020204030204" pitchFamily="34" charset="0"/>
                <a:ea typeface="Times New Roman" panose="02020603050405020304"/>
              </a:rPr>
              <a:t>supports translanguaging </a:t>
            </a:r>
            <a:r>
              <a:rPr lang="en-US" sz="2000" kern="0" dirty="0">
                <a:solidFill>
                  <a:srgbClr val="000000"/>
                </a:solidFill>
                <a:latin typeface="Calibri" panose="020F0502020204030204" pitchFamily="34" charset="0"/>
                <a:ea typeface="Times New Roman" panose="02020603050405020304"/>
              </a:rPr>
              <a:t>in the sense that when struggling to understand a word, phrase, or sentence in a particular language, readers can consult the version in the other language(s). </a:t>
            </a:r>
          </a:p>
          <a:p>
            <a:pPr defTabSz="914400" eaLnBrk="0" fontAlgn="base" hangingPunct="0">
              <a:spcBef>
                <a:spcPct val="20000"/>
              </a:spcBef>
              <a:spcAft>
                <a:spcPct val="0"/>
              </a:spcAft>
              <a:buClrTx/>
              <a:buSzTx/>
              <a:buFontTx/>
              <a:buChar char="•"/>
              <a:defRPr/>
            </a:pPr>
            <a:endParaRPr lang="en-ZA" sz="3200" kern="0" dirty="0">
              <a:solidFill>
                <a:schemeClr val="tx1"/>
              </a:solidFill>
            </a:endParaRPr>
          </a:p>
        </p:txBody>
      </p:sp>
      <p:pic>
        <p:nvPicPr>
          <p:cNvPr id="1026" name="Picture 2" descr="English Afrikaans High Resolution Stock Photography and Images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852936"/>
            <a:ext cx="30480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5742429" y="2699657"/>
            <a:ext cx="3387057" cy="2584784"/>
          </a:xfrm>
          <a:prstGeom prst="rect">
            <a:avLst/>
          </a:prstGeom>
          <a:ln>
            <a:solidFill>
              <a:schemeClr val="accent1">
                <a:alpha val="66000"/>
              </a:schemeClr>
            </a:solidFill>
          </a:ln>
        </p:spPr>
      </p:pic>
      <p:sp>
        <p:nvSpPr>
          <p:cNvPr id="6" name="TextBox 5"/>
          <p:cNvSpPr txBox="1"/>
          <p:nvPr/>
        </p:nvSpPr>
        <p:spPr>
          <a:xfrm>
            <a:off x="10031566" y="404664"/>
            <a:ext cx="312906" cy="369332"/>
          </a:xfrm>
          <a:prstGeom prst="rect">
            <a:avLst/>
          </a:prstGeom>
          <a:noFill/>
          <a:ln>
            <a:solidFill>
              <a:srgbClr val="00B050"/>
            </a:solidFill>
          </a:ln>
        </p:spPr>
        <p:txBody>
          <a:bodyPr wrap="none" rtlCol="0">
            <a:spAutoFit/>
          </a:bodyPr>
          <a:lstStyle/>
          <a:p>
            <a:r>
              <a:rPr lang="en-US" dirty="0"/>
              <a:t>8</a:t>
            </a:r>
          </a:p>
        </p:txBody>
      </p:sp>
    </p:spTree>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929</TotalTime>
  <Words>1360</Words>
  <Application>Microsoft Office PowerPoint</Application>
  <PresentationFormat>Widescreen</PresentationFormat>
  <Paragraphs>182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Times New Roman</vt:lpstr>
      <vt:lpstr>Trebuchet MS</vt:lpstr>
      <vt:lpstr>Wingdings</vt:lpstr>
      <vt:lpstr>Wingdings 2</vt:lpstr>
      <vt:lpstr>Wingdings 3</vt:lpstr>
      <vt:lpstr>Facet</vt:lpstr>
      <vt:lpstr>LCS 311   Multilingualism in Society  and Education </vt:lpstr>
      <vt:lpstr>Recap: Lecture 6 Part 1</vt:lpstr>
      <vt:lpstr>Lecture 6 Part 2 Outcomes: Aims  Translanguaging and co-languaging </vt:lpstr>
      <vt:lpstr>PowerPoint Presentation</vt:lpstr>
      <vt:lpstr>Translanguaging </vt:lpstr>
      <vt:lpstr>Origin of the term translanguaging</vt:lpstr>
      <vt:lpstr>Evolution in the use of the term translanguaging</vt:lpstr>
      <vt:lpstr>Evolution in the use of the term translanguaging</vt:lpstr>
      <vt:lpstr>PowerPoint Presentation</vt:lpstr>
      <vt:lpstr>Benefits/advantages of  translanguaging</vt:lpstr>
      <vt:lpstr>Benefits of  translanguaging…cont’d</vt:lpstr>
      <vt:lpstr>Benefits of  translanguaging…cont’d</vt:lpstr>
      <vt:lpstr>Discussion questions</vt:lpstr>
      <vt:lpstr>Announcement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LCS 311  Multilingualism</dc:title>
  <dc:creator>Geraldine Guene Lindole Hartman</dc:creator>
  <cp:lastModifiedBy>Geraldine Guene Lindole Hartman</cp:lastModifiedBy>
  <cp:revision>9</cp:revision>
  <dcterms:created xsi:type="dcterms:W3CDTF">2022-01-25T09:17:40Z</dcterms:created>
  <dcterms:modified xsi:type="dcterms:W3CDTF">2022-04-11T11:14:48Z</dcterms:modified>
</cp:coreProperties>
</file>