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317" r:id="rId3"/>
    <p:sldId id="262" r:id="rId4"/>
    <p:sldId id="318" r:id="rId5"/>
    <p:sldId id="320" r:id="rId6"/>
    <p:sldId id="321" r:id="rId7"/>
    <p:sldId id="332" r:id="rId8"/>
    <p:sldId id="328" r:id="rId9"/>
    <p:sldId id="289" r:id="rId10"/>
    <p:sldId id="276" r:id="rId11"/>
    <p:sldId id="278" r:id="rId12"/>
    <p:sldId id="280" r:id="rId13"/>
    <p:sldId id="274" r:id="rId14"/>
    <p:sldId id="331" r:id="rId15"/>
    <p:sldId id="33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9502" autoAdjust="0"/>
  </p:normalViewPr>
  <p:slideViewPr>
    <p:cSldViewPr snapToGrid="0">
      <p:cViewPr varScale="1">
        <p:scale>
          <a:sx n="52" d="100"/>
          <a:sy n="52" d="100"/>
        </p:scale>
        <p:origin x="13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5F54A-FC56-48FA-BD75-984D0D13B420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B89B0-96E6-440F-88A5-B96103A8331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3307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B89B0-96E6-440F-88A5-B96103A83316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91778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B89B0-96E6-440F-88A5-B96103A83316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70689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B89B0-96E6-440F-88A5-B96103A83316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41972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B89B0-96E6-440F-88A5-B96103A83316}" type="slidenum">
              <a:rPr lang="en-ZA" smtClean="0"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0551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18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4946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787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33666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6728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64746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45740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3148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8315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6859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6156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600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7647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1322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9379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1741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3B2E7-7F30-4562-A0FB-DD4C73BE2573}" type="datetimeFigureOut">
              <a:rPr lang="en-ZA" smtClean="0"/>
              <a:t>2022/03/04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EF069B-9CFB-4B03-A6B8-F6D1BEC30AC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6962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615CB-18FC-450B-8B8F-EB0C0E557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6998" y="1253437"/>
            <a:ext cx="4911338" cy="294389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600" b="1" dirty="0"/>
              <a:t>LCS 311 </a:t>
            </a:r>
            <a:br>
              <a:rPr lang="en-US" sz="4600" b="1" dirty="0"/>
            </a:br>
            <a:r>
              <a:rPr lang="en-US" sz="4600" b="1" dirty="0"/>
              <a:t>Multilingualism</a:t>
            </a:r>
            <a:br>
              <a:rPr lang="en-US" sz="4600" b="1" dirty="0"/>
            </a:br>
            <a:r>
              <a:rPr lang="en-US" sz="4600" b="1" dirty="0"/>
              <a:t>in Society </a:t>
            </a:r>
            <a:br>
              <a:rPr lang="en-US" sz="4600" b="1" dirty="0"/>
            </a:br>
            <a:r>
              <a:rPr lang="en-US" sz="4600" b="1" dirty="0"/>
              <a:t>and Education </a:t>
            </a:r>
            <a:endParaRPr lang="en-US" sz="46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362BF2-37C7-4E69-958D-9275F447F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6998" y="4241491"/>
            <a:ext cx="6288832" cy="2132933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1973580" indent="-1973580" algn="ctr">
              <a:defRPr/>
            </a:pPr>
            <a:r>
              <a:rPr lang="en-US" b="1" dirty="0">
                <a:solidFill>
                  <a:schemeClr val="tx1"/>
                </a:solidFill>
              </a:rPr>
              <a:t>Lecture 4:</a:t>
            </a:r>
          </a:p>
          <a:p>
            <a:pPr marL="1973580" indent="-1973580" algn="ctr">
              <a:defRPr/>
            </a:pPr>
            <a:r>
              <a:rPr lang="en-US" b="1" dirty="0">
                <a:solidFill>
                  <a:schemeClr val="tx1"/>
                </a:solidFill>
              </a:rPr>
              <a:t>Globalisation and Multilingualism</a:t>
            </a:r>
          </a:p>
          <a:p>
            <a:pPr marL="1973580" indent="-1973580" algn="ctr">
              <a:defRPr/>
            </a:pPr>
            <a:r>
              <a:rPr lang="en-US" b="1" dirty="0">
                <a:solidFill>
                  <a:schemeClr val="tx1"/>
                </a:solidFill>
              </a:rPr>
              <a:t>What globalisation-related factors are shaping/ influencing contemporary multilingualism?</a:t>
            </a:r>
          </a:p>
          <a:p>
            <a:pPr marL="1973580" indent="-1973580" algn="ctr"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1973580" indent="-1973580" algn="ctr">
              <a:defRPr/>
            </a:pPr>
            <a:r>
              <a:rPr lang="en-US" b="1" dirty="0">
                <a:solidFill>
                  <a:schemeClr val="tx1"/>
                </a:solidFill>
              </a:rPr>
              <a:t>[Course reader: pp13-16]</a:t>
            </a:r>
          </a:p>
        </p:txBody>
      </p:sp>
      <p:pic>
        <p:nvPicPr>
          <p:cNvPr id="4" name="Picture 4" descr="Education – Journalist in Africa">
            <a:extLst>
              <a:ext uri="{FF2B5EF4-FFF2-40B4-BE49-F238E27FC236}">
                <a16:creationId xmlns:a16="http://schemas.microsoft.com/office/drawing/2014/main" id="{0F558ED1-C704-4FB3-861A-42525F9078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50" r="23323"/>
          <a:stretch/>
        </p:blipFill>
        <p:spPr bwMode="auto">
          <a:xfrm>
            <a:off x="877077" y="890587"/>
            <a:ext cx="4292082" cy="507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66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87"/>
    </mc:Choice>
    <mc:Fallback xmlns="">
      <p:transition spd="slow" advTm="738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122281BF-E37F-4CD3-BE8F-69F4AED99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33375"/>
            <a:ext cx="9601200" cy="64087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sz="2000" b="1" dirty="0"/>
              <a:t>3. </a:t>
            </a:r>
            <a:r>
              <a:rPr lang="en-US" altLang="en-US" sz="2000" b="1" u="sng" dirty="0"/>
              <a:t>New workplace arrangements &amp; multilingualism</a:t>
            </a:r>
            <a:r>
              <a:rPr lang="en-US" altLang="en-US" sz="2000" dirty="0"/>
              <a:t>. </a:t>
            </a:r>
            <a:endParaRPr lang="en-US" altLang="en-US" sz="1700" dirty="0"/>
          </a:p>
          <a:p>
            <a:pPr marL="0" indent="0"/>
            <a:r>
              <a:rPr lang="en-US" altLang="en-US" sz="1900" dirty="0"/>
              <a:t>Technology has influenced work-place arrangements – some people now work from home, in part or fully; this leads to a </a:t>
            </a:r>
            <a:r>
              <a:rPr lang="en-US" altLang="en-US" sz="1900" b="1" i="1" dirty="0">
                <a:solidFill>
                  <a:srgbClr val="C00000"/>
                </a:solidFill>
              </a:rPr>
              <a:t>blurring</a:t>
            </a:r>
            <a:r>
              <a:rPr lang="en-US" altLang="en-US" sz="1900" dirty="0">
                <a:solidFill>
                  <a:srgbClr val="C00000"/>
                </a:solidFill>
              </a:rPr>
              <a:t> </a:t>
            </a:r>
            <a:r>
              <a:rPr lang="en-US" altLang="en-US" sz="1900" dirty="0"/>
              <a:t>of work and home. </a:t>
            </a:r>
          </a:p>
          <a:p>
            <a:pPr marL="0" indent="0"/>
            <a:r>
              <a:rPr lang="en-US" altLang="en-US" dirty="0"/>
              <a:t>Consequently, languages, varieties or styles previously associated with the </a:t>
            </a:r>
            <a:r>
              <a:rPr lang="en-US" altLang="en-US" i="1" dirty="0"/>
              <a:t>home</a:t>
            </a:r>
            <a:r>
              <a:rPr lang="en-US" altLang="en-US" dirty="0"/>
              <a:t> environment are more easily brought in contact with speech forms associated with the office (i.e. </a:t>
            </a:r>
            <a:r>
              <a:rPr lang="en-US" altLang="en-US" b="1" dirty="0">
                <a:solidFill>
                  <a:srgbClr val="C00000"/>
                </a:solidFill>
              </a:rPr>
              <a:t>convergence</a:t>
            </a:r>
            <a:r>
              <a:rPr lang="en-US" altLang="en-US" dirty="0"/>
              <a:t> of home and work in terms of language use)</a:t>
            </a:r>
          </a:p>
          <a:p>
            <a:pPr marL="0" indent="0"/>
            <a:endParaRPr lang="en-US" altLang="zh-CN" sz="200" b="1" u="sng" dirty="0">
              <a:solidFill>
                <a:srgbClr val="00B050"/>
              </a:solidFill>
            </a:endParaRPr>
          </a:p>
          <a:p>
            <a:pPr marL="0" indent="0"/>
            <a:endParaRPr lang="en-US" altLang="zh-CN" sz="200" b="1" u="sng" dirty="0">
              <a:solidFill>
                <a:srgbClr val="00B050"/>
              </a:solidFill>
            </a:endParaRPr>
          </a:p>
          <a:p>
            <a:pPr marL="0" indent="0"/>
            <a:endParaRPr lang="en-US" altLang="zh-CN" sz="200" b="1" u="sng" dirty="0">
              <a:solidFill>
                <a:srgbClr val="00B050"/>
              </a:solidFill>
            </a:endParaRPr>
          </a:p>
          <a:p>
            <a:pPr marL="0" indent="0"/>
            <a:endParaRPr lang="en-US" altLang="zh-CN" sz="200" b="1" u="sng" dirty="0">
              <a:solidFill>
                <a:srgbClr val="00B050"/>
              </a:solidFill>
            </a:endParaRPr>
          </a:p>
          <a:p>
            <a:pPr marL="0" indent="0"/>
            <a:r>
              <a:rPr lang="en-US" altLang="zh-CN" sz="1700" b="1" u="sng" dirty="0" err="1">
                <a:solidFill>
                  <a:srgbClr val="00B050"/>
                </a:solidFill>
              </a:rPr>
              <a:t>Amalungiselelo</a:t>
            </a:r>
            <a:r>
              <a:rPr lang="en-US" altLang="zh-CN" sz="1700" b="1" u="sng" dirty="0">
                <a:solidFill>
                  <a:srgbClr val="00B050"/>
                </a:solidFill>
              </a:rPr>
              <a:t> </a:t>
            </a:r>
            <a:r>
              <a:rPr lang="en-US" altLang="zh-CN" sz="1700" b="1" u="sng" dirty="0" err="1">
                <a:solidFill>
                  <a:srgbClr val="00B050"/>
                </a:solidFill>
              </a:rPr>
              <a:t>endawo</a:t>
            </a:r>
            <a:r>
              <a:rPr lang="en-US" altLang="zh-CN" sz="1700" b="1" u="sng" dirty="0">
                <a:solidFill>
                  <a:srgbClr val="00B050"/>
                </a:solidFill>
              </a:rPr>
              <a:t> </a:t>
            </a:r>
            <a:r>
              <a:rPr lang="en-US" altLang="zh-CN" sz="1700" b="1" u="sng" dirty="0" err="1">
                <a:solidFill>
                  <a:srgbClr val="00B050"/>
                </a:solidFill>
              </a:rPr>
              <a:t>entsha</a:t>
            </a:r>
            <a:r>
              <a:rPr lang="en-US" altLang="zh-CN" sz="1700" b="1" u="sng" dirty="0">
                <a:solidFill>
                  <a:srgbClr val="00B050"/>
                </a:solidFill>
              </a:rPr>
              <a:t> </a:t>
            </a:r>
            <a:r>
              <a:rPr lang="en-US" altLang="zh-CN" sz="1700" b="1" u="sng" dirty="0" err="1">
                <a:solidFill>
                  <a:srgbClr val="00B050"/>
                </a:solidFill>
              </a:rPr>
              <a:t>yomsebenzi</a:t>
            </a:r>
            <a:r>
              <a:rPr lang="en-US" altLang="zh-CN" sz="1700" b="1" u="sng" dirty="0">
                <a:solidFill>
                  <a:srgbClr val="00B050"/>
                </a:solidFill>
              </a:rPr>
              <a:t> </a:t>
            </a:r>
            <a:r>
              <a:rPr lang="en-US" altLang="zh-CN" sz="1700" b="1" u="sng" dirty="0" err="1">
                <a:solidFill>
                  <a:srgbClr val="00B050"/>
                </a:solidFill>
              </a:rPr>
              <a:t>kunye</a:t>
            </a:r>
            <a:r>
              <a:rPr lang="en-US" altLang="zh-CN" sz="1700" b="1" u="sng" dirty="0">
                <a:solidFill>
                  <a:srgbClr val="00B050"/>
                </a:solidFill>
              </a:rPr>
              <a:t> </a:t>
            </a:r>
            <a:r>
              <a:rPr lang="en-US" altLang="zh-CN" sz="1700" b="1" u="sng" dirty="0" err="1">
                <a:solidFill>
                  <a:srgbClr val="00B050"/>
                </a:solidFill>
              </a:rPr>
              <a:t>nendlela</a:t>
            </a:r>
            <a:r>
              <a:rPr lang="en-US" altLang="zh-CN" sz="1700" b="1" u="sng" dirty="0">
                <a:solidFill>
                  <a:srgbClr val="00B050"/>
                </a:solidFill>
              </a:rPr>
              <a:t> </a:t>
            </a:r>
            <a:r>
              <a:rPr lang="en-US" altLang="zh-CN" sz="1700" b="1" u="sng" dirty="0" err="1">
                <a:solidFill>
                  <a:srgbClr val="00B050"/>
                </a:solidFill>
              </a:rPr>
              <a:t>yokusetyenziswa</a:t>
            </a:r>
            <a:r>
              <a:rPr lang="en-US" altLang="zh-CN" sz="1700" b="1" u="sng" dirty="0">
                <a:solidFill>
                  <a:srgbClr val="00B050"/>
                </a:solidFill>
              </a:rPr>
              <a:t> </a:t>
            </a:r>
            <a:r>
              <a:rPr lang="en-US" altLang="zh-CN" sz="1700" b="1" u="sng" dirty="0" err="1">
                <a:solidFill>
                  <a:srgbClr val="00B050"/>
                </a:solidFill>
              </a:rPr>
              <a:t>kweelwimi</a:t>
            </a:r>
            <a:r>
              <a:rPr lang="en-US" altLang="zh-CN" sz="1700" b="1" u="sng" dirty="0">
                <a:solidFill>
                  <a:srgbClr val="00B050"/>
                </a:solidFill>
              </a:rPr>
              <a:t> </a:t>
            </a:r>
            <a:r>
              <a:rPr lang="en-US" altLang="zh-CN" sz="1700" b="1" u="sng" dirty="0" err="1">
                <a:solidFill>
                  <a:srgbClr val="00B050"/>
                </a:solidFill>
              </a:rPr>
              <a:t>ezininzi</a:t>
            </a:r>
            <a:r>
              <a:rPr lang="en-US" altLang="zh-CN" sz="1700" u="sng" dirty="0">
                <a:solidFill>
                  <a:srgbClr val="00B050"/>
                </a:solidFill>
              </a:rPr>
              <a:t>. </a:t>
            </a:r>
            <a:r>
              <a:rPr lang="en-US" altLang="zh-CN" sz="1700" dirty="0" err="1">
                <a:solidFill>
                  <a:srgbClr val="00B050"/>
                </a:solidFill>
              </a:rPr>
              <a:t>Ubugcisa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bube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nefuthe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ekulungiseleleni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indawo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yomsebenzi</a:t>
            </a:r>
            <a:r>
              <a:rPr lang="en-US" altLang="zh-CN" sz="1700" dirty="0">
                <a:solidFill>
                  <a:srgbClr val="00B050"/>
                </a:solidFill>
              </a:rPr>
              <a:t> – </a:t>
            </a:r>
            <a:r>
              <a:rPr lang="en-US" altLang="zh-CN" sz="1700" dirty="0" err="1">
                <a:solidFill>
                  <a:srgbClr val="00B050"/>
                </a:solidFill>
              </a:rPr>
              <a:t>abantu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ngoku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bakholisa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ukusebenzela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amakhayeni</a:t>
            </a:r>
            <a:r>
              <a:rPr lang="en-US" altLang="zh-CN" sz="1700" dirty="0">
                <a:solidFill>
                  <a:srgbClr val="00B050"/>
                </a:solidFill>
              </a:rPr>
              <a:t> abo, </a:t>
            </a:r>
            <a:r>
              <a:rPr lang="en-US" altLang="zh-CN" sz="1700" dirty="0" err="1">
                <a:solidFill>
                  <a:srgbClr val="00B050"/>
                </a:solidFill>
              </a:rPr>
              <a:t>nto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leyo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ithi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ikhokhelele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ngandlela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ithile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okanye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ngokupheleleyo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b="1" i="1" dirty="0" err="1">
                <a:solidFill>
                  <a:srgbClr val="00B050"/>
                </a:solidFill>
              </a:rPr>
              <a:t>ekuphazamisekeni</a:t>
            </a:r>
            <a:r>
              <a:rPr lang="en-US" altLang="zh-CN" sz="1700" b="1" i="1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komsebenzi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kunye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nekhaya</a:t>
            </a:r>
            <a:r>
              <a:rPr lang="en-US" altLang="zh-CN" sz="1700" dirty="0">
                <a:solidFill>
                  <a:srgbClr val="00B050"/>
                </a:solidFill>
              </a:rPr>
              <a:t>, </a:t>
            </a:r>
            <a:r>
              <a:rPr lang="en-US" altLang="zh-CN" sz="1700" dirty="0" err="1">
                <a:solidFill>
                  <a:srgbClr val="00B050"/>
                </a:solidFill>
              </a:rPr>
              <a:t>nokuthi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kukhokhelele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b="1" dirty="0" err="1">
                <a:solidFill>
                  <a:srgbClr val="00B050"/>
                </a:solidFill>
              </a:rPr>
              <a:t>ekuhlangabezaneni</a:t>
            </a:r>
            <a:r>
              <a:rPr lang="en-US" altLang="zh-CN" sz="1700" b="1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okanye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ukudibana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kwamathuba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okusetyenziswa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kweelwimi</a:t>
            </a:r>
            <a:r>
              <a:rPr lang="en-US" altLang="zh-CN" sz="1700" dirty="0">
                <a:solidFill>
                  <a:srgbClr val="00B050"/>
                </a:solidFill>
              </a:rPr>
              <a:t>. ​</a:t>
            </a:r>
          </a:p>
          <a:p>
            <a:pPr marL="0" indent="0"/>
            <a:r>
              <a:rPr lang="en-US" altLang="zh-CN" sz="1700" dirty="0" err="1">
                <a:solidFill>
                  <a:srgbClr val="00B050"/>
                </a:solidFill>
              </a:rPr>
              <a:t>Iilwimi</a:t>
            </a:r>
            <a:r>
              <a:rPr lang="en-US" altLang="zh-CN" sz="1700" dirty="0">
                <a:solidFill>
                  <a:srgbClr val="00B050"/>
                </a:solidFill>
              </a:rPr>
              <a:t>, </a:t>
            </a:r>
            <a:r>
              <a:rPr lang="en-US" altLang="zh-CN" sz="1700" dirty="0" err="1">
                <a:solidFill>
                  <a:srgbClr val="00B050"/>
                </a:solidFill>
              </a:rPr>
              <a:t>iintlobo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zazo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okanye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izitayile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ebezifudula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zisayanyaniswa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ne</a:t>
            </a:r>
            <a:r>
              <a:rPr lang="en-US" altLang="zh-CN" sz="1700" i="1" dirty="0" err="1">
                <a:solidFill>
                  <a:srgbClr val="00B050"/>
                </a:solidFill>
              </a:rPr>
              <a:t>khaya</a:t>
            </a:r>
            <a:r>
              <a:rPr lang="en-US" altLang="zh-CN" sz="1700" i="1" dirty="0">
                <a:solidFill>
                  <a:srgbClr val="00B050"/>
                </a:solidFill>
              </a:rPr>
              <a:t>, </a:t>
            </a:r>
            <a:r>
              <a:rPr lang="en-US" altLang="zh-CN" sz="1700" dirty="0" err="1">
                <a:solidFill>
                  <a:srgbClr val="00B050"/>
                </a:solidFill>
              </a:rPr>
              <a:t>zithi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zidityaniswe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ngokulula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kwiindlela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zokuthetha</a:t>
            </a:r>
            <a:r>
              <a:rPr lang="en-US" altLang="zh-CN" sz="1700" dirty="0">
                <a:solidFill>
                  <a:srgbClr val="00B050"/>
                </a:solidFill>
              </a:rPr>
              <a:t> </a:t>
            </a:r>
            <a:r>
              <a:rPr lang="en-US" altLang="zh-CN" sz="1700" dirty="0" err="1">
                <a:solidFill>
                  <a:srgbClr val="00B050"/>
                </a:solidFill>
              </a:rPr>
              <a:t>ezayanyaniswa</a:t>
            </a:r>
            <a:r>
              <a:rPr lang="en-US" altLang="zh-CN" sz="1700" dirty="0">
                <a:solidFill>
                  <a:srgbClr val="00B050"/>
                </a:solidFill>
              </a:rPr>
              <a:t> nee-</a:t>
            </a:r>
            <a:r>
              <a:rPr lang="en-US" altLang="zh-CN" sz="1700" dirty="0" err="1">
                <a:solidFill>
                  <a:srgbClr val="00B050"/>
                </a:solidFill>
              </a:rPr>
              <a:t>ofisi</a:t>
            </a:r>
            <a:r>
              <a:rPr lang="en-US" altLang="zh-CN" sz="1700" dirty="0">
                <a:solidFill>
                  <a:srgbClr val="00B050"/>
                </a:solidFill>
              </a:rPr>
              <a:t>. </a:t>
            </a:r>
            <a:r>
              <a:rPr lang="en-ZA" altLang="en-US" sz="1700" dirty="0">
                <a:solidFill>
                  <a:srgbClr val="00B050"/>
                </a:solidFill>
              </a:rPr>
              <a:t>​</a:t>
            </a:r>
          </a:p>
          <a:p>
            <a:pPr marL="0" indent="0"/>
            <a:endParaRPr lang="en-US" altLang="zh-CN" sz="200" u="sng" dirty="0">
              <a:solidFill>
                <a:srgbClr val="0000FF"/>
              </a:solidFill>
            </a:endParaRPr>
          </a:p>
          <a:p>
            <a:pPr marL="0" indent="0"/>
            <a:endParaRPr lang="en-US" altLang="zh-CN" sz="200" u="sng" dirty="0">
              <a:solidFill>
                <a:srgbClr val="0000FF"/>
              </a:solidFill>
            </a:endParaRPr>
          </a:p>
          <a:p>
            <a:pPr marL="0" indent="0"/>
            <a:endParaRPr lang="en-US" altLang="zh-CN" sz="200" u="sng" dirty="0">
              <a:solidFill>
                <a:srgbClr val="0000FF"/>
              </a:solidFill>
            </a:endParaRPr>
          </a:p>
          <a:p>
            <a:pPr marL="0" indent="0"/>
            <a:r>
              <a:rPr lang="en-US" altLang="zh-CN" sz="1700" u="sng" dirty="0" err="1">
                <a:solidFill>
                  <a:srgbClr val="0000FF"/>
                </a:solidFill>
              </a:rPr>
              <a:t>Nuwe</a:t>
            </a:r>
            <a:r>
              <a:rPr lang="en-US" altLang="zh-CN" sz="1700" u="sng" dirty="0">
                <a:solidFill>
                  <a:srgbClr val="0000FF"/>
                </a:solidFill>
              </a:rPr>
              <a:t> </a:t>
            </a:r>
            <a:r>
              <a:rPr lang="en-US" altLang="zh-CN" sz="1700" u="sng" dirty="0" err="1">
                <a:solidFill>
                  <a:srgbClr val="0000FF"/>
                </a:solidFill>
              </a:rPr>
              <a:t>werksopsette</a:t>
            </a:r>
            <a:r>
              <a:rPr lang="en-US" altLang="zh-CN" sz="1700" u="sng" dirty="0">
                <a:solidFill>
                  <a:srgbClr val="0000FF"/>
                </a:solidFill>
              </a:rPr>
              <a:t> &amp; </a:t>
            </a:r>
            <a:r>
              <a:rPr lang="en-US" altLang="zh-CN" sz="1700" u="sng" dirty="0" err="1">
                <a:solidFill>
                  <a:srgbClr val="0000FF"/>
                </a:solidFill>
              </a:rPr>
              <a:t>veeltaligheid</a:t>
            </a:r>
            <a:r>
              <a:rPr lang="en-US" altLang="zh-CN" sz="1700" dirty="0">
                <a:solidFill>
                  <a:srgbClr val="0000FF"/>
                </a:solidFill>
              </a:rPr>
              <a:t>. </a:t>
            </a:r>
            <a:r>
              <a:rPr lang="en-US" altLang="zh-CN" sz="1700" dirty="0" err="1">
                <a:solidFill>
                  <a:srgbClr val="0000FF"/>
                </a:solidFill>
              </a:rPr>
              <a:t>Tegnologie</a:t>
            </a:r>
            <a:r>
              <a:rPr lang="en-US" altLang="zh-CN" sz="1700" dirty="0">
                <a:solidFill>
                  <a:srgbClr val="0000FF"/>
                </a:solidFill>
              </a:rPr>
              <a:t> het </a:t>
            </a:r>
            <a:r>
              <a:rPr lang="en-US" altLang="zh-CN" sz="1700" dirty="0" err="1">
                <a:solidFill>
                  <a:srgbClr val="0000FF"/>
                </a:solidFill>
              </a:rPr>
              <a:t>bepaald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ons</a:t>
            </a:r>
            <a:r>
              <a:rPr lang="en-US" altLang="zh-CN" sz="1700" dirty="0">
                <a:solidFill>
                  <a:srgbClr val="0000FF"/>
                </a:solidFill>
              </a:rPr>
              <a:t> </a:t>
            </a:r>
            <a:r>
              <a:rPr lang="en-US" altLang="zh-CN" sz="1700" dirty="0" err="1">
                <a:solidFill>
                  <a:srgbClr val="0000FF"/>
                </a:solidFill>
              </a:rPr>
              <a:t>beskouiing</a:t>
            </a:r>
            <a:r>
              <a:rPr lang="en-US" altLang="zh-CN" sz="1700" dirty="0">
                <a:solidFill>
                  <a:srgbClr val="0000FF"/>
                </a:solidFill>
              </a:rPr>
              <a:t> van huis </a:t>
            </a:r>
            <a:r>
              <a:rPr lang="en-US" altLang="zh-CN" sz="1700" dirty="0" err="1">
                <a:solidFill>
                  <a:srgbClr val="0000FF"/>
                </a:solidFill>
              </a:rPr>
              <a:t>en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werk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ge-affekteer</a:t>
            </a:r>
            <a:r>
              <a:rPr lang="en-US" altLang="zh-CN" sz="1700" dirty="0">
                <a:solidFill>
                  <a:srgbClr val="0000FF"/>
                </a:solidFill>
              </a:rPr>
              <a:t>. </a:t>
            </a:r>
            <a:r>
              <a:rPr lang="en-US" altLang="zh-CN" sz="1700" dirty="0" err="1">
                <a:solidFill>
                  <a:srgbClr val="0000FF"/>
                </a:solidFill>
              </a:rPr>
              <a:t>Mense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werk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nou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meer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gereeld</a:t>
            </a:r>
            <a:r>
              <a:rPr lang="en-US" altLang="zh-CN" sz="1700" dirty="0">
                <a:solidFill>
                  <a:srgbClr val="0000FF"/>
                </a:solidFill>
              </a:rPr>
              <a:t> van </a:t>
            </a:r>
            <a:r>
              <a:rPr lang="en-US" altLang="zh-CN" sz="1700" dirty="0" err="1">
                <a:solidFill>
                  <a:srgbClr val="0000FF"/>
                </a:solidFill>
              </a:rPr>
              <a:t>hul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huise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af</a:t>
            </a:r>
            <a:r>
              <a:rPr lang="en-US" altLang="zh-CN" sz="1700" dirty="0">
                <a:solidFill>
                  <a:srgbClr val="0000FF"/>
                </a:solidFill>
              </a:rPr>
              <a:t>, </a:t>
            </a:r>
            <a:r>
              <a:rPr lang="en-US" altLang="zh-CN" sz="1700" dirty="0" err="1">
                <a:solidFill>
                  <a:srgbClr val="0000FF"/>
                </a:solidFill>
              </a:rPr>
              <a:t>gedeeltelik</a:t>
            </a:r>
            <a:r>
              <a:rPr lang="en-US" altLang="zh-CN" sz="1700" dirty="0">
                <a:solidFill>
                  <a:srgbClr val="0000FF"/>
                </a:solidFill>
              </a:rPr>
              <a:t> of ten </a:t>
            </a:r>
            <a:r>
              <a:rPr lang="en-US" altLang="zh-CN" sz="1700" dirty="0" err="1">
                <a:solidFill>
                  <a:srgbClr val="0000FF"/>
                </a:solidFill>
              </a:rPr>
              <a:t>volle</a:t>
            </a:r>
            <a:r>
              <a:rPr lang="en-US" altLang="zh-CN" sz="1700" dirty="0">
                <a:solidFill>
                  <a:srgbClr val="0000FF"/>
                </a:solidFill>
              </a:rPr>
              <a:t>. </a:t>
            </a:r>
            <a:r>
              <a:rPr lang="en-US" altLang="zh-CN" sz="1700" dirty="0" err="1">
                <a:solidFill>
                  <a:srgbClr val="0000FF"/>
                </a:solidFill>
              </a:rPr>
              <a:t>Dit</a:t>
            </a:r>
            <a:r>
              <a:rPr lang="en-US" altLang="zh-CN" sz="1700" dirty="0">
                <a:solidFill>
                  <a:srgbClr val="0000FF"/>
                </a:solidFill>
              </a:rPr>
              <a:t> het die </a:t>
            </a:r>
            <a:r>
              <a:rPr lang="en-US" altLang="zh-CN" sz="1700" dirty="0" err="1">
                <a:solidFill>
                  <a:srgbClr val="0000FF"/>
                </a:solidFill>
              </a:rPr>
              <a:t>skeidslyne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tussen</a:t>
            </a:r>
            <a:r>
              <a:rPr lang="en-US" altLang="zh-CN" sz="1700" dirty="0">
                <a:solidFill>
                  <a:srgbClr val="0000FF"/>
                </a:solidFill>
              </a:rPr>
              <a:t> huis </a:t>
            </a:r>
            <a:r>
              <a:rPr lang="en-US" altLang="zh-CN" sz="1700" dirty="0" err="1">
                <a:solidFill>
                  <a:srgbClr val="0000FF"/>
                </a:solidFill>
              </a:rPr>
              <a:t>en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werk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laat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vervaag</a:t>
            </a:r>
            <a:r>
              <a:rPr lang="en-US" altLang="zh-CN" sz="1700" dirty="0">
                <a:solidFill>
                  <a:srgbClr val="0000FF"/>
                </a:solidFill>
              </a:rPr>
              <a:t>, wat </a:t>
            </a:r>
            <a:r>
              <a:rPr lang="en-US" altLang="zh-CN" sz="1700" dirty="0" err="1">
                <a:solidFill>
                  <a:srgbClr val="0000FF"/>
                </a:solidFill>
              </a:rPr>
              <a:t>gelei</a:t>
            </a:r>
            <a:r>
              <a:rPr lang="en-US" altLang="zh-CN" sz="1700" dirty="0">
                <a:solidFill>
                  <a:srgbClr val="0000FF"/>
                </a:solidFill>
              </a:rPr>
              <a:t> het tot ‘n </a:t>
            </a:r>
            <a:r>
              <a:rPr lang="en-US" altLang="zh-CN" sz="1700" dirty="0" err="1">
                <a:solidFill>
                  <a:srgbClr val="0000FF"/>
                </a:solidFill>
              </a:rPr>
              <a:t>sameloping</a:t>
            </a:r>
            <a:r>
              <a:rPr lang="en-US" altLang="zh-CN" sz="1700" dirty="0">
                <a:solidFill>
                  <a:srgbClr val="0000FF"/>
                </a:solidFill>
              </a:rPr>
              <a:t> van </a:t>
            </a:r>
            <a:r>
              <a:rPr lang="en-US" altLang="zh-CN" sz="1700" dirty="0" err="1">
                <a:solidFill>
                  <a:srgbClr val="0000FF"/>
                </a:solidFill>
              </a:rPr>
              <a:t>taalgebruiksmoontlikhede</a:t>
            </a:r>
            <a:r>
              <a:rPr lang="en-US" altLang="zh-CN" sz="1700" dirty="0">
                <a:solidFill>
                  <a:srgbClr val="0000FF"/>
                </a:solidFill>
              </a:rPr>
              <a:t>.​</a:t>
            </a:r>
          </a:p>
          <a:p>
            <a:pPr marL="0" indent="0"/>
            <a:r>
              <a:rPr lang="en-US" altLang="zh-CN" sz="1700" dirty="0">
                <a:solidFill>
                  <a:srgbClr val="0000FF"/>
                </a:solidFill>
              </a:rPr>
              <a:t> Tale, </a:t>
            </a:r>
            <a:r>
              <a:rPr lang="en-US" altLang="zh-CN" sz="1700" dirty="0" err="1">
                <a:solidFill>
                  <a:srgbClr val="0000FF"/>
                </a:solidFill>
              </a:rPr>
              <a:t>varieteite</a:t>
            </a:r>
            <a:r>
              <a:rPr lang="en-US" altLang="zh-CN" sz="1700" dirty="0">
                <a:solidFill>
                  <a:srgbClr val="0000FF"/>
                </a:solidFill>
              </a:rPr>
              <a:t> of </a:t>
            </a:r>
            <a:r>
              <a:rPr lang="en-US" altLang="zh-CN" sz="1700" dirty="0" err="1">
                <a:solidFill>
                  <a:srgbClr val="0000FF"/>
                </a:solidFill>
              </a:rPr>
              <a:t>spraakstyle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voorheen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kenmerkend</a:t>
            </a:r>
            <a:r>
              <a:rPr lang="en-US" altLang="zh-CN" sz="1700" dirty="0">
                <a:solidFill>
                  <a:srgbClr val="0000FF"/>
                </a:solidFill>
              </a:rPr>
              <a:t> van die </a:t>
            </a:r>
            <a:r>
              <a:rPr lang="en-US" altLang="zh-CN" sz="1700" dirty="0" err="1">
                <a:solidFill>
                  <a:srgbClr val="0000FF"/>
                </a:solidFill>
              </a:rPr>
              <a:t>omgewing</a:t>
            </a:r>
            <a:r>
              <a:rPr lang="en-US" altLang="zh-CN" sz="1700" dirty="0">
                <a:solidFill>
                  <a:srgbClr val="0000FF"/>
                </a:solidFill>
              </a:rPr>
              <a:t> van die huis word </a:t>
            </a:r>
            <a:r>
              <a:rPr lang="en-US" altLang="zh-CN" sz="1700" dirty="0" err="1">
                <a:solidFill>
                  <a:srgbClr val="0000FF"/>
                </a:solidFill>
              </a:rPr>
              <a:t>nou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makliker</a:t>
            </a:r>
            <a:r>
              <a:rPr lang="en-US" altLang="zh-CN" sz="1700" dirty="0">
                <a:solidFill>
                  <a:srgbClr val="0000FF"/>
                </a:solidFill>
              </a:rPr>
              <a:t> in </a:t>
            </a:r>
            <a:r>
              <a:rPr lang="en-US" altLang="zh-CN" sz="1700" dirty="0" err="1">
                <a:solidFill>
                  <a:srgbClr val="0000FF"/>
                </a:solidFill>
              </a:rPr>
              <a:t>kontak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gebruik</a:t>
            </a:r>
            <a:r>
              <a:rPr lang="en-US" altLang="zh-CN" sz="1700" dirty="0">
                <a:solidFill>
                  <a:srgbClr val="0000FF"/>
                </a:solidFill>
              </a:rPr>
              <a:t> met </a:t>
            </a:r>
            <a:r>
              <a:rPr lang="en-US" altLang="zh-CN" sz="1700" dirty="0" err="1">
                <a:solidFill>
                  <a:srgbClr val="0000FF"/>
                </a:solidFill>
              </a:rPr>
              <a:t>spraakvorme</a:t>
            </a:r>
            <a:r>
              <a:rPr lang="en-US" altLang="zh-CN" sz="1700" dirty="0">
                <a:solidFill>
                  <a:srgbClr val="0000FF"/>
                </a:solidFill>
              </a:rPr>
              <a:t> wat </a:t>
            </a:r>
            <a:r>
              <a:rPr lang="en-US" altLang="zh-CN" sz="1700" dirty="0" err="1">
                <a:solidFill>
                  <a:srgbClr val="0000FF"/>
                </a:solidFill>
              </a:rPr>
              <a:t>tradisioneel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sorteer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onder</a:t>
            </a:r>
            <a:r>
              <a:rPr lang="en-US" altLang="zh-CN" sz="1700" dirty="0">
                <a:solidFill>
                  <a:srgbClr val="0000FF"/>
                </a:solidFill>
              </a:rPr>
              <a:t> </a:t>
            </a:r>
            <a:r>
              <a:rPr lang="en-US" altLang="zh-CN" sz="1700" dirty="0" err="1">
                <a:solidFill>
                  <a:srgbClr val="0000FF"/>
                </a:solidFill>
              </a:rPr>
              <a:t>werk</a:t>
            </a:r>
            <a:r>
              <a:rPr lang="en-US" altLang="zh-CN" sz="1700" dirty="0">
                <a:solidFill>
                  <a:srgbClr val="0000FF"/>
                </a:solidFill>
              </a:rPr>
              <a:t> of die </a:t>
            </a:r>
            <a:r>
              <a:rPr lang="en-US" altLang="zh-CN" sz="1700" dirty="0" err="1">
                <a:solidFill>
                  <a:srgbClr val="0000FF"/>
                </a:solidFill>
              </a:rPr>
              <a:t>kantoor</a:t>
            </a:r>
            <a:r>
              <a:rPr lang="en-US" altLang="zh-CN" sz="1700" dirty="0">
                <a:solidFill>
                  <a:srgbClr val="0000FF"/>
                </a:solidFill>
              </a:rPr>
              <a:t>.</a:t>
            </a:r>
            <a:r>
              <a:rPr lang="en-ZA" altLang="en-US" sz="1700" dirty="0">
                <a:solidFill>
                  <a:srgbClr val="0000FF"/>
                </a:solidFill>
              </a:rPr>
              <a:t>​</a:t>
            </a:r>
          </a:p>
          <a:p>
            <a:pPr marL="0" indent="0">
              <a:buNone/>
            </a:pPr>
            <a:endParaRPr lang="en-ZA" altLang="en-US" dirty="0"/>
          </a:p>
          <a:p>
            <a:pPr marL="0" indent="0"/>
            <a:endParaRPr lang="en-US" altLang="en-US" dirty="0"/>
          </a:p>
          <a:p>
            <a:pPr marL="0" indent="0"/>
            <a:endParaRPr lang="en-ZA" altLang="en-US" sz="2400" dirty="0"/>
          </a:p>
          <a:p>
            <a:pPr marL="0" indent="0"/>
            <a:endParaRPr lang="en-ZA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E68D24D3-B345-4E10-AC86-54C146E6B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1" y="260350"/>
            <a:ext cx="9940926" cy="6408738"/>
          </a:xfrm>
        </p:spPr>
        <p:txBody>
          <a:bodyPr>
            <a:normAutofit fontScale="92500" lnSpcReduction="10000"/>
          </a:bodyPr>
          <a:lstStyle/>
          <a:p>
            <a:pPr marL="355600" indent="0">
              <a:buNone/>
            </a:pPr>
            <a:r>
              <a:rPr lang="en-US" altLang="en-US" sz="2000" b="1"/>
              <a:t>4. </a:t>
            </a:r>
            <a:r>
              <a:rPr lang="en-US" altLang="en-US" sz="2000" b="1" u="sng"/>
              <a:t>New socio-political arrangements and multilingualism. </a:t>
            </a:r>
            <a:r>
              <a:rPr lang="en-US" altLang="en-US" sz="2000"/>
              <a:t>In support of economic globalisation we see superstructures like SADC, EU and BRICS emerging, as well as the birth of new nations like South Sudan.</a:t>
            </a:r>
          </a:p>
          <a:p>
            <a:pPr marL="355600" indent="0"/>
            <a:r>
              <a:rPr lang="en-US" altLang="en-US" sz="2000"/>
              <a:t>This has resulted in many more languages  being in </a:t>
            </a:r>
            <a:r>
              <a:rPr lang="en-US" altLang="en-US" sz="2000" b="1">
                <a:solidFill>
                  <a:srgbClr val="00B0F0"/>
                </a:solidFill>
              </a:rPr>
              <a:t>contact</a:t>
            </a:r>
            <a:r>
              <a:rPr lang="en-US" altLang="en-US" sz="2000"/>
              <a:t> in official settings, the </a:t>
            </a:r>
            <a:r>
              <a:rPr lang="en-US" altLang="en-US" sz="2000" b="1">
                <a:solidFill>
                  <a:srgbClr val="00B0F0"/>
                </a:solidFill>
              </a:rPr>
              <a:t>revival</a:t>
            </a:r>
            <a:r>
              <a:rPr lang="en-US" altLang="en-US" sz="2000" b="1"/>
              <a:t> </a:t>
            </a:r>
            <a:r>
              <a:rPr lang="en-US" altLang="en-US" sz="2000"/>
              <a:t>of previously threatened languages, and the </a:t>
            </a:r>
            <a:r>
              <a:rPr lang="en-US" altLang="en-US" sz="2000" b="1">
                <a:solidFill>
                  <a:srgbClr val="00B0F0"/>
                </a:solidFill>
              </a:rPr>
              <a:t>greater acceptance</a:t>
            </a:r>
            <a:r>
              <a:rPr lang="en-US" altLang="en-US" sz="2000"/>
              <a:t> of marginalized codes, with language blending becoming much more common.</a:t>
            </a:r>
          </a:p>
          <a:p>
            <a:pPr marL="355600" indent="0"/>
            <a:endParaRPr lang="en-US" altLang="zh-CN" sz="200" u="sng">
              <a:solidFill>
                <a:srgbClr val="00B050"/>
              </a:solidFill>
            </a:endParaRPr>
          </a:p>
          <a:p>
            <a:pPr marL="355600" indent="0">
              <a:buNone/>
            </a:pPr>
            <a:endParaRPr lang="en-US" altLang="zh-CN" sz="200" u="sng">
              <a:solidFill>
                <a:srgbClr val="00B050"/>
              </a:solidFill>
            </a:endParaRPr>
          </a:p>
          <a:p>
            <a:pPr marL="355600" indent="0"/>
            <a:r>
              <a:rPr lang="en-US" altLang="zh-CN" u="sng">
                <a:solidFill>
                  <a:srgbClr val="00B050"/>
                </a:solidFill>
              </a:rPr>
              <a:t>Ulungiselelo olutsha lwezentlano nezopolitiko</a:t>
            </a:r>
            <a:r>
              <a:rPr lang="en-US" altLang="zh-CN">
                <a:solidFill>
                  <a:srgbClr val="00B050"/>
                </a:solidFill>
              </a:rPr>
              <a:t>​: Ngokuxhasa i-globalization yezoqoqosho, sithi sibone amaqumrhu amakhulu afana ne-SADC, i-EU kunye neBRICS emanyana, kwakunye nokusekwa kwezizwe ezitsha ezifana noMzantsi Sudan.  ​</a:t>
            </a:r>
          </a:p>
          <a:p>
            <a:pPr marL="355600" indent="0"/>
            <a:r>
              <a:rPr lang="en-US" altLang="zh-CN">
                <a:solidFill>
                  <a:srgbClr val="00B050"/>
                </a:solidFill>
              </a:rPr>
              <a:t>Oku kukhokhelele kwiilwimi ezinizi ezithe zadibana kwiimeko ezisesikweni, ukuvuselelwa kweelwimi ebezikade zijongelwa phantsi, ukwamkelwa okumandla kweendlela zokunxibelelana ezicalulweyo, kunye nasekudibaneni kweelwimi ezohlukeneyo okuthe kwaxhaphaka ngokumandla.</a:t>
            </a:r>
            <a:r>
              <a:rPr lang="en-ZA" altLang="en-US">
                <a:solidFill>
                  <a:srgbClr val="00B050"/>
                </a:solidFill>
              </a:rPr>
              <a:t>​</a:t>
            </a:r>
          </a:p>
          <a:p>
            <a:pPr marL="355600" indent="0"/>
            <a:endParaRPr lang="en-US" altLang="zh-CN" sz="200" u="sng">
              <a:solidFill>
                <a:srgbClr val="0000FF"/>
              </a:solidFill>
            </a:endParaRPr>
          </a:p>
          <a:p>
            <a:pPr marL="355600" indent="0">
              <a:buNone/>
            </a:pPr>
            <a:endParaRPr lang="en-US" altLang="zh-CN" sz="200" u="sng">
              <a:solidFill>
                <a:srgbClr val="0000FF"/>
              </a:solidFill>
            </a:endParaRPr>
          </a:p>
          <a:p>
            <a:pPr marL="355600" indent="0"/>
            <a:r>
              <a:rPr lang="en-US" altLang="zh-CN" sz="2000" u="sng">
                <a:solidFill>
                  <a:srgbClr val="0000FF"/>
                </a:solidFill>
              </a:rPr>
              <a:t>Nuwe sosio-politieke omstandighede</a:t>
            </a:r>
            <a:r>
              <a:rPr lang="en-US" altLang="zh-CN" sz="2000">
                <a:solidFill>
                  <a:srgbClr val="0000FF"/>
                </a:solidFill>
              </a:rPr>
              <a:t>​. Nuwe superstrukture wat ekonomiese globalisering steun het verskyn, soos SADEK, EU and BRICS, asook nuwe nasies soos Suid Sudan.​</a:t>
            </a:r>
          </a:p>
          <a:p>
            <a:pPr marL="355600" indent="0"/>
            <a:r>
              <a:rPr lang="en-US" altLang="zh-CN" sz="2000">
                <a:solidFill>
                  <a:srgbClr val="0000FF"/>
                </a:solidFill>
              </a:rPr>
              <a:t>Dit lei tot baie meer kontaksituasies vir verskillende tale in amptelike instellings, die herlewing van voorheen bedreigde tale, en ‘n groter aanvaardiging van gemarginaliseerde kodes, waarin taalvermenging meer algemeen voorkom.</a:t>
            </a:r>
            <a:r>
              <a:rPr lang="en-ZA" altLang="en-US" sz="2000">
                <a:solidFill>
                  <a:srgbClr val="0000FF"/>
                </a:solidFill>
              </a:rPr>
              <a:t>​</a:t>
            </a:r>
          </a:p>
          <a:p>
            <a:pPr marL="355600" indent="0"/>
            <a:endParaRPr lang="en-ZA" alt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>
            <a:extLst>
              <a:ext uri="{FF2B5EF4-FFF2-40B4-BE49-F238E27FC236}">
                <a16:creationId xmlns:a16="http://schemas.microsoft.com/office/drawing/2014/main" id="{FE9F537E-E752-407B-A452-439F4FC6B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965" y="296862"/>
            <a:ext cx="10397801" cy="6264275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ZA" altLang="en-US" sz="1400" dirty="0"/>
              <a:t>     </a:t>
            </a:r>
            <a:r>
              <a:rPr lang="en-ZA" altLang="en-US" sz="1400" b="1" dirty="0">
                <a:solidFill>
                  <a:srgbClr val="FF0000"/>
                </a:solidFill>
              </a:rPr>
              <a:t>Summary</a:t>
            </a:r>
            <a:r>
              <a:rPr lang="en-ZA" altLang="en-US" sz="1400" dirty="0"/>
              <a:t> </a:t>
            </a:r>
          </a:p>
          <a:p>
            <a:pPr>
              <a:defRPr/>
            </a:pPr>
            <a:r>
              <a:rPr lang="en-ZA" altLang="en-US" sz="1400" dirty="0"/>
              <a:t>Globalization-related factors shaping contemporary multilingualism include:</a:t>
            </a:r>
          </a:p>
          <a:p>
            <a:pPr marL="1079500" lvl="1">
              <a:defRPr/>
            </a:pPr>
            <a:r>
              <a:rPr lang="en-ZA" altLang="en-US" sz="1400" dirty="0"/>
              <a:t>Information &amp; communication technologies (ICTs)</a:t>
            </a:r>
          </a:p>
          <a:p>
            <a:pPr marL="1079500" lvl="1">
              <a:defRPr/>
            </a:pPr>
            <a:r>
              <a:rPr lang="en-ZA" altLang="en-US" sz="1400" dirty="0"/>
              <a:t>New workplace arrangements</a:t>
            </a:r>
          </a:p>
          <a:p>
            <a:pPr marL="1079500" lvl="1">
              <a:defRPr/>
            </a:pPr>
            <a:r>
              <a:rPr lang="en-ZA" altLang="en-US" sz="1400" dirty="0"/>
              <a:t>Migration</a:t>
            </a:r>
          </a:p>
          <a:p>
            <a:pPr marL="1079500" lvl="1">
              <a:defRPr/>
            </a:pPr>
            <a:r>
              <a:rPr lang="en-ZA" altLang="en-US" sz="1400" dirty="0"/>
              <a:t>New socio-political arrangements</a:t>
            </a:r>
          </a:p>
          <a:p>
            <a:pPr>
              <a:defRPr/>
            </a:pPr>
            <a:endParaRPr lang="en-ZA" altLang="en-US" sz="1400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ZA" altLang="en-US" sz="1400" dirty="0" err="1">
                <a:solidFill>
                  <a:srgbClr val="0000FF"/>
                </a:solidFill>
              </a:rPr>
              <a:t>Opsomming</a:t>
            </a:r>
            <a:r>
              <a:rPr lang="en-ZA" altLang="en-US" sz="1400" dirty="0">
                <a:solidFill>
                  <a:srgbClr val="0000FF"/>
                </a:solidFill>
              </a:rPr>
              <a:t>: </a:t>
            </a:r>
            <a:r>
              <a:rPr lang="en-US" altLang="en-US" sz="1400" b="1" dirty="0" err="1">
                <a:solidFill>
                  <a:srgbClr val="0000FF"/>
                </a:solidFill>
              </a:rPr>
              <a:t>Faktore</a:t>
            </a:r>
            <a:r>
              <a:rPr lang="en-US" altLang="en-US" sz="1400" b="1" dirty="0">
                <a:solidFill>
                  <a:srgbClr val="0000FF"/>
                </a:solidFill>
              </a:rPr>
              <a:t> </a:t>
            </a:r>
            <a:r>
              <a:rPr lang="en-US" altLang="en-US" sz="1400" b="1" dirty="0" err="1">
                <a:solidFill>
                  <a:srgbClr val="0000FF"/>
                </a:solidFill>
              </a:rPr>
              <a:t>verbonde</a:t>
            </a:r>
            <a:r>
              <a:rPr lang="en-US" altLang="en-US" sz="1400" b="1" dirty="0">
                <a:solidFill>
                  <a:srgbClr val="0000FF"/>
                </a:solidFill>
              </a:rPr>
              <a:t> </a:t>
            </a:r>
            <a:r>
              <a:rPr lang="en-US" altLang="en-US" sz="1400" b="1" dirty="0" err="1">
                <a:solidFill>
                  <a:srgbClr val="0000FF"/>
                </a:solidFill>
              </a:rPr>
              <a:t>aan</a:t>
            </a:r>
            <a:r>
              <a:rPr lang="en-US" altLang="en-US" sz="1400" b="1" dirty="0">
                <a:solidFill>
                  <a:srgbClr val="0000FF"/>
                </a:solidFill>
              </a:rPr>
              <a:t> </a:t>
            </a:r>
            <a:r>
              <a:rPr lang="en-US" altLang="en-US" sz="1400" b="1" dirty="0" err="1">
                <a:solidFill>
                  <a:srgbClr val="0000FF"/>
                </a:solidFill>
              </a:rPr>
              <a:t>Globalisering</a:t>
            </a:r>
            <a:r>
              <a:rPr lang="en-US" altLang="en-US" sz="1400" b="1" dirty="0">
                <a:solidFill>
                  <a:srgbClr val="0000FF"/>
                </a:solidFill>
              </a:rPr>
              <a:t> </a:t>
            </a:r>
            <a:r>
              <a:rPr lang="en-US" altLang="en-US" sz="1400" b="1" dirty="0" err="1">
                <a:solidFill>
                  <a:srgbClr val="0000FF"/>
                </a:solidFill>
              </a:rPr>
              <a:t>wat</a:t>
            </a:r>
            <a:r>
              <a:rPr lang="en-US" altLang="en-US" sz="1400" b="1" dirty="0">
                <a:solidFill>
                  <a:srgbClr val="0000FF"/>
                </a:solidFill>
              </a:rPr>
              <a:t> </a:t>
            </a:r>
            <a:r>
              <a:rPr lang="en-US" altLang="en-US" sz="1400" b="1" dirty="0" err="1">
                <a:solidFill>
                  <a:srgbClr val="0000FF"/>
                </a:solidFill>
              </a:rPr>
              <a:t>moderne</a:t>
            </a:r>
            <a:r>
              <a:rPr lang="en-US" altLang="en-US" sz="1400" b="1" dirty="0">
                <a:solidFill>
                  <a:srgbClr val="0000FF"/>
                </a:solidFill>
              </a:rPr>
              <a:t> </a:t>
            </a:r>
            <a:r>
              <a:rPr lang="en-US" altLang="en-US" sz="1400" b="1" dirty="0" err="1">
                <a:solidFill>
                  <a:srgbClr val="0000FF"/>
                </a:solidFill>
              </a:rPr>
              <a:t>veeltaligheid</a:t>
            </a:r>
            <a:r>
              <a:rPr lang="en-US" altLang="en-US" sz="1400" b="1" dirty="0">
                <a:solidFill>
                  <a:srgbClr val="0000FF"/>
                </a:solidFill>
              </a:rPr>
              <a:t> </a:t>
            </a:r>
            <a:r>
              <a:rPr lang="en-US" altLang="en-US" sz="1400" b="1" dirty="0" err="1">
                <a:solidFill>
                  <a:srgbClr val="0000FF"/>
                </a:solidFill>
              </a:rPr>
              <a:t>beinvloed</a:t>
            </a:r>
            <a:r>
              <a:rPr lang="en-US" altLang="en-US" sz="1400" b="1" dirty="0">
                <a:solidFill>
                  <a:srgbClr val="0000FF"/>
                </a:solidFill>
              </a:rPr>
              <a:t> </a:t>
            </a:r>
            <a:r>
              <a:rPr lang="en-US" altLang="en-US" sz="1400" b="1" dirty="0" err="1">
                <a:solidFill>
                  <a:srgbClr val="0000FF"/>
                </a:solidFill>
              </a:rPr>
              <a:t>sluit</a:t>
            </a:r>
            <a:r>
              <a:rPr lang="en-US" altLang="en-US" sz="1400" b="1" dirty="0">
                <a:solidFill>
                  <a:srgbClr val="0000FF"/>
                </a:solidFill>
              </a:rPr>
              <a:t> in:</a:t>
            </a:r>
            <a:r>
              <a:rPr lang="en-ZA" altLang="en-US" sz="1400" dirty="0">
                <a:solidFill>
                  <a:srgbClr val="0000FF"/>
                </a:solidFill>
              </a:rPr>
              <a:t>​</a:t>
            </a:r>
          </a:p>
          <a:p>
            <a:pPr lvl="1">
              <a:defRPr/>
            </a:pPr>
            <a:r>
              <a:rPr lang="en-ZA" altLang="en-US" sz="1400" dirty="0" err="1">
                <a:solidFill>
                  <a:srgbClr val="0000FF"/>
                </a:solidFill>
              </a:rPr>
              <a:t>Informasie</a:t>
            </a:r>
            <a:r>
              <a:rPr lang="en-ZA" altLang="en-US" sz="1400" dirty="0">
                <a:solidFill>
                  <a:srgbClr val="0000FF"/>
                </a:solidFill>
              </a:rPr>
              <a:t> &amp; </a:t>
            </a:r>
            <a:r>
              <a:rPr lang="en-ZA" altLang="en-US" sz="1400" dirty="0" err="1">
                <a:solidFill>
                  <a:srgbClr val="0000FF"/>
                </a:solidFill>
              </a:rPr>
              <a:t>kommunikasie</a:t>
            </a:r>
            <a:r>
              <a:rPr lang="en-ZA" altLang="en-US" sz="1400" dirty="0">
                <a:solidFill>
                  <a:srgbClr val="0000FF"/>
                </a:solidFill>
              </a:rPr>
              <a:t> </a:t>
            </a:r>
            <a:r>
              <a:rPr lang="en-ZA" altLang="en-US" sz="1400" dirty="0" err="1">
                <a:solidFill>
                  <a:srgbClr val="0000FF"/>
                </a:solidFill>
              </a:rPr>
              <a:t>tegnologiee</a:t>
            </a:r>
            <a:r>
              <a:rPr lang="en-ZA" altLang="en-US" sz="1400" dirty="0">
                <a:solidFill>
                  <a:srgbClr val="0000FF"/>
                </a:solidFill>
              </a:rPr>
              <a:t> (IKTs)</a:t>
            </a:r>
            <a:r>
              <a:rPr lang="en-US" altLang="en-US" sz="1400" dirty="0">
                <a:solidFill>
                  <a:srgbClr val="0000FF"/>
                </a:solidFill>
              </a:rPr>
              <a:t>​</a:t>
            </a:r>
          </a:p>
          <a:p>
            <a:pPr lvl="1">
              <a:defRPr/>
            </a:pPr>
            <a:r>
              <a:rPr lang="en-ZA" altLang="en-US" sz="1400" dirty="0" err="1">
                <a:solidFill>
                  <a:srgbClr val="0000FF"/>
                </a:solidFill>
              </a:rPr>
              <a:t>Nuwe</a:t>
            </a:r>
            <a:r>
              <a:rPr lang="en-ZA" altLang="en-US" sz="1400" dirty="0">
                <a:solidFill>
                  <a:srgbClr val="0000FF"/>
                </a:solidFill>
              </a:rPr>
              <a:t> </a:t>
            </a:r>
            <a:r>
              <a:rPr lang="en-ZA" altLang="en-US" sz="1400" dirty="0" err="1">
                <a:solidFill>
                  <a:srgbClr val="0000FF"/>
                </a:solidFill>
              </a:rPr>
              <a:t>werksopsette</a:t>
            </a:r>
            <a:r>
              <a:rPr lang="en-US" altLang="en-US" sz="1400" dirty="0">
                <a:solidFill>
                  <a:srgbClr val="0000FF"/>
                </a:solidFill>
              </a:rPr>
              <a:t>​</a:t>
            </a:r>
          </a:p>
          <a:p>
            <a:pPr lvl="1">
              <a:defRPr/>
            </a:pPr>
            <a:r>
              <a:rPr lang="en-ZA" altLang="en-US" sz="1400" dirty="0" err="1">
                <a:solidFill>
                  <a:srgbClr val="0000FF"/>
                </a:solidFill>
              </a:rPr>
              <a:t>Migrasie</a:t>
            </a:r>
            <a:r>
              <a:rPr lang="en-US" altLang="en-US" sz="1400" dirty="0">
                <a:solidFill>
                  <a:srgbClr val="0000FF"/>
                </a:solidFill>
              </a:rPr>
              <a:t>​</a:t>
            </a:r>
          </a:p>
          <a:p>
            <a:pPr lvl="1">
              <a:defRPr/>
            </a:pPr>
            <a:r>
              <a:rPr lang="en-ZA" altLang="en-US" sz="1400" dirty="0" err="1">
                <a:solidFill>
                  <a:srgbClr val="0000FF"/>
                </a:solidFill>
              </a:rPr>
              <a:t>Nuwe</a:t>
            </a:r>
            <a:r>
              <a:rPr lang="en-ZA" altLang="en-US" sz="1400" dirty="0">
                <a:solidFill>
                  <a:srgbClr val="0000FF"/>
                </a:solidFill>
              </a:rPr>
              <a:t> </a:t>
            </a:r>
            <a:r>
              <a:rPr lang="en-ZA" altLang="en-US" sz="1400" dirty="0" err="1">
                <a:solidFill>
                  <a:srgbClr val="0000FF"/>
                </a:solidFill>
              </a:rPr>
              <a:t>sosio-politieke</a:t>
            </a:r>
            <a:r>
              <a:rPr lang="en-ZA" altLang="en-US" sz="1400" dirty="0">
                <a:solidFill>
                  <a:srgbClr val="0000FF"/>
                </a:solidFill>
              </a:rPr>
              <a:t> </a:t>
            </a:r>
            <a:r>
              <a:rPr lang="en-ZA" altLang="en-US" sz="1400" dirty="0" err="1">
                <a:solidFill>
                  <a:srgbClr val="0000FF"/>
                </a:solidFill>
              </a:rPr>
              <a:t>omstandighede</a:t>
            </a:r>
            <a:r>
              <a:rPr lang="en-US" altLang="en-US" sz="1400" dirty="0">
                <a:solidFill>
                  <a:srgbClr val="0000FF"/>
                </a:solidFill>
              </a:rPr>
              <a:t>​</a:t>
            </a:r>
            <a:endParaRPr lang="en-ZA" altLang="en-US" sz="1400" dirty="0">
              <a:solidFill>
                <a:srgbClr val="00B050"/>
              </a:solidFill>
            </a:endParaRPr>
          </a:p>
          <a:p>
            <a:pPr>
              <a:defRPr/>
            </a:pPr>
            <a:endParaRPr lang="en-ZA" altLang="en-US" sz="1400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ZA" altLang="en-US" sz="1400" dirty="0" err="1">
                <a:solidFill>
                  <a:srgbClr val="00B050"/>
                </a:solidFill>
              </a:rPr>
              <a:t>Isishwankathelo</a:t>
            </a:r>
            <a:r>
              <a:rPr lang="en-ZA" altLang="en-US" sz="1400" dirty="0">
                <a:solidFill>
                  <a:srgbClr val="00B050"/>
                </a:solidFill>
              </a:rPr>
              <a:t>: </a:t>
            </a:r>
            <a:r>
              <a:rPr lang="en-ZA" altLang="en-US" sz="1400" dirty="0" err="1">
                <a:solidFill>
                  <a:srgbClr val="00B050"/>
                </a:solidFill>
              </a:rPr>
              <a:t>Imiba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enxulumene</a:t>
            </a:r>
            <a:r>
              <a:rPr lang="en-ZA" altLang="en-US" sz="1400" dirty="0">
                <a:solidFill>
                  <a:srgbClr val="00B050"/>
                </a:solidFill>
              </a:rPr>
              <a:t> ne-Globalization </a:t>
            </a:r>
            <a:r>
              <a:rPr lang="en-ZA" altLang="en-US" sz="1400" dirty="0" err="1">
                <a:solidFill>
                  <a:srgbClr val="00B050"/>
                </a:solidFill>
              </a:rPr>
              <a:t>yendlela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yelo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xesha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yokusetyenziswa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kweelwimi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ezininzi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iquka</a:t>
            </a:r>
            <a:r>
              <a:rPr lang="en-ZA" altLang="en-US" sz="1400" dirty="0">
                <a:solidFill>
                  <a:srgbClr val="00B050"/>
                </a:solidFill>
              </a:rPr>
              <a:t>: </a:t>
            </a:r>
            <a:r>
              <a:rPr lang="en-US" altLang="en-US" sz="1400" dirty="0">
                <a:solidFill>
                  <a:srgbClr val="00B050"/>
                </a:solidFill>
              </a:rPr>
              <a:t>​</a:t>
            </a:r>
          </a:p>
          <a:p>
            <a:pPr lvl="1">
              <a:defRPr/>
            </a:pPr>
            <a:r>
              <a:rPr lang="en-ZA" altLang="en-US" sz="1400" dirty="0" err="1">
                <a:solidFill>
                  <a:srgbClr val="00B050"/>
                </a:solidFill>
              </a:rPr>
              <a:t>Ubugcisa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bolwazi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kunye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nonxibelelwano</a:t>
            </a:r>
            <a:r>
              <a:rPr lang="en-ZA" altLang="en-US" sz="1400" dirty="0">
                <a:solidFill>
                  <a:srgbClr val="00B050"/>
                </a:solidFill>
              </a:rPr>
              <a:t> (ii-ICT </a:t>
            </a:r>
            <a:r>
              <a:rPr lang="en-ZA" altLang="en-US" sz="1400" dirty="0" err="1">
                <a:solidFill>
                  <a:srgbClr val="00B050"/>
                </a:solidFill>
              </a:rPr>
              <a:t>ngamafutshane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kwisiNgesi</a:t>
            </a:r>
            <a:r>
              <a:rPr lang="en-ZA" altLang="en-US" sz="1400" dirty="0">
                <a:solidFill>
                  <a:srgbClr val="00B050"/>
                </a:solidFill>
              </a:rPr>
              <a:t>)</a:t>
            </a:r>
            <a:r>
              <a:rPr lang="en-US" altLang="en-US" sz="1400" dirty="0">
                <a:solidFill>
                  <a:srgbClr val="00B050"/>
                </a:solidFill>
              </a:rPr>
              <a:t>​</a:t>
            </a:r>
          </a:p>
          <a:p>
            <a:pPr lvl="1">
              <a:defRPr/>
            </a:pPr>
            <a:r>
              <a:rPr lang="en-ZA" altLang="en-US" sz="1400" dirty="0" err="1">
                <a:solidFill>
                  <a:srgbClr val="00B050"/>
                </a:solidFill>
              </a:rPr>
              <a:t>Amalungiselelo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amatsha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endawo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yokusebenza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US" altLang="en-US" sz="1400" dirty="0">
                <a:solidFill>
                  <a:srgbClr val="00B050"/>
                </a:solidFill>
              </a:rPr>
              <a:t>​</a:t>
            </a:r>
          </a:p>
          <a:p>
            <a:pPr lvl="1">
              <a:defRPr/>
            </a:pPr>
            <a:r>
              <a:rPr lang="en-ZA" altLang="en-US" sz="1400" dirty="0" err="1">
                <a:solidFill>
                  <a:srgbClr val="00B050"/>
                </a:solidFill>
              </a:rPr>
              <a:t>Ukufuduka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US" altLang="en-US" sz="1400" dirty="0">
                <a:solidFill>
                  <a:srgbClr val="00B050"/>
                </a:solidFill>
              </a:rPr>
              <a:t>​</a:t>
            </a:r>
          </a:p>
          <a:p>
            <a:pPr lvl="1">
              <a:defRPr/>
            </a:pPr>
            <a:r>
              <a:rPr lang="en-ZA" altLang="en-US" sz="1400" dirty="0" err="1">
                <a:solidFill>
                  <a:srgbClr val="00B050"/>
                </a:solidFill>
              </a:rPr>
              <a:t>Amalungiselelo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amatsha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ezentlalo</a:t>
            </a:r>
            <a:r>
              <a:rPr lang="en-ZA" altLang="en-US" sz="1400" dirty="0">
                <a:solidFill>
                  <a:srgbClr val="00B050"/>
                </a:solidFill>
              </a:rPr>
              <a:t> </a:t>
            </a:r>
            <a:r>
              <a:rPr lang="en-ZA" altLang="en-US" sz="1400" dirty="0" err="1">
                <a:solidFill>
                  <a:srgbClr val="00B050"/>
                </a:solidFill>
              </a:rPr>
              <a:t>nezopolitiko</a:t>
            </a:r>
            <a:r>
              <a:rPr lang="en-ZA" altLang="en-US" sz="1400" dirty="0">
                <a:solidFill>
                  <a:srgbClr val="00B050"/>
                </a:solidFill>
              </a:rPr>
              <a:t>​</a:t>
            </a:r>
          </a:p>
          <a:p>
            <a:pPr>
              <a:defRPr/>
            </a:pPr>
            <a:endParaRPr lang="en-ZA" alt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9682020-05CA-4BCB-8743-A37D82A82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260351"/>
            <a:ext cx="9636125" cy="64817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en-US" sz="1200" b="1" dirty="0">
                <a:solidFill>
                  <a:srgbClr val="FF0000"/>
                </a:solidFill>
              </a:rPr>
              <a:t>Discussion Questions</a:t>
            </a:r>
            <a:r>
              <a:rPr lang="en-US" altLang="en-US" sz="1200" dirty="0"/>
              <a:t>: In the era of globalization, </a:t>
            </a:r>
            <a:r>
              <a:rPr lang="en-US" altLang="en-US" sz="1200" b="1" dirty="0"/>
              <a:t>as people move </a:t>
            </a:r>
            <a:r>
              <a:rPr lang="en-US" altLang="en-US" sz="1200" dirty="0"/>
              <a:t>around the world, they </a:t>
            </a:r>
            <a:r>
              <a:rPr lang="en-US" altLang="en-US" sz="1200" b="1" dirty="0"/>
              <a:t>take their languages </a:t>
            </a:r>
            <a:r>
              <a:rPr lang="en-US" altLang="en-US" sz="1200" dirty="0"/>
              <a:t>with them. What </a:t>
            </a:r>
            <a:r>
              <a:rPr lang="en-US" altLang="en-US" sz="1200" b="1" dirty="0"/>
              <a:t>effect</a:t>
            </a:r>
            <a:r>
              <a:rPr lang="en-US" altLang="en-US" sz="1200" dirty="0"/>
              <a:t> does globalization have </a:t>
            </a:r>
            <a:r>
              <a:rPr lang="en-US" altLang="en-US" sz="1200" b="1" dirty="0"/>
              <a:t>on these languages</a:t>
            </a:r>
            <a:r>
              <a:rPr lang="en-US" altLang="en-US" sz="1200" dirty="0"/>
              <a:t>? Discuss this question with reference to the experiences of people known to you.</a:t>
            </a:r>
            <a:endParaRPr lang="en-ZA" altLang="en-US" sz="1200" dirty="0"/>
          </a:p>
          <a:p>
            <a:pPr>
              <a:defRPr/>
            </a:pPr>
            <a:r>
              <a:rPr lang="en-US" altLang="en-US" sz="1200" dirty="0"/>
              <a:t>What exposure have you had to non-local languages in your own environment? Have you picked up any words or expressions in these languages?</a:t>
            </a:r>
            <a:endParaRPr lang="en-ZA" altLang="en-US" sz="1200" dirty="0"/>
          </a:p>
          <a:p>
            <a:pPr>
              <a:defRPr/>
            </a:pPr>
            <a:r>
              <a:rPr lang="en-US" altLang="en-US" sz="1200" dirty="0"/>
              <a:t>How do the changes in society arising from technology affect languages?</a:t>
            </a:r>
            <a:endParaRPr lang="en-ZA" altLang="en-US" sz="1200" dirty="0"/>
          </a:p>
          <a:p>
            <a:pPr>
              <a:defRPr/>
            </a:pPr>
            <a:r>
              <a:rPr lang="en-US" altLang="en-US" sz="1200" dirty="0"/>
              <a:t>How is language contact promoted by socio-political arrangements?</a:t>
            </a:r>
            <a:endParaRPr lang="en-ZA" altLang="en-US" sz="1200" dirty="0"/>
          </a:p>
          <a:p>
            <a:pPr>
              <a:defRPr/>
            </a:pPr>
            <a:endParaRPr lang="en-US" sz="1200" b="1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US" sz="1200" b="1" dirty="0" err="1">
                <a:solidFill>
                  <a:srgbClr val="00B050"/>
                </a:solidFill>
              </a:rPr>
              <a:t>Imibuzo</a:t>
            </a:r>
            <a:r>
              <a:rPr lang="en-US" sz="1200" b="1" dirty="0">
                <a:solidFill>
                  <a:srgbClr val="00B050"/>
                </a:solidFill>
              </a:rPr>
              <a:t> </a:t>
            </a:r>
            <a:r>
              <a:rPr lang="en-US" sz="1200" b="1" dirty="0" err="1">
                <a:solidFill>
                  <a:srgbClr val="00B050"/>
                </a:solidFill>
              </a:rPr>
              <a:t>yokuxoxwa</a:t>
            </a:r>
            <a:r>
              <a:rPr lang="en-US" sz="1200" b="1" dirty="0">
                <a:solidFill>
                  <a:srgbClr val="00B050"/>
                </a:solidFill>
              </a:rPr>
              <a:t>:</a:t>
            </a:r>
          </a:p>
          <a:p>
            <a:pPr>
              <a:defRPr/>
            </a:pPr>
            <a:r>
              <a:rPr lang="en-US" sz="1200" dirty="0" err="1">
                <a:solidFill>
                  <a:srgbClr val="00B050"/>
                </a:solidFill>
              </a:rPr>
              <a:t>Kwixesha</a:t>
            </a:r>
            <a:r>
              <a:rPr lang="en-US" sz="1200" dirty="0">
                <a:solidFill>
                  <a:srgbClr val="00B050"/>
                </a:solidFill>
              </a:rPr>
              <a:t> le-globalization, </a:t>
            </a:r>
            <a:r>
              <a:rPr lang="en-US" sz="1200" dirty="0" err="1">
                <a:solidFill>
                  <a:srgbClr val="00B050"/>
                </a:solidFill>
              </a:rPr>
              <a:t>njengokuba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abantu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betshintsha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iindawo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kwihlabathi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jikelele</a:t>
            </a:r>
            <a:r>
              <a:rPr lang="en-US" sz="1200" dirty="0">
                <a:solidFill>
                  <a:srgbClr val="00B050"/>
                </a:solidFill>
              </a:rPr>
              <a:t>, </a:t>
            </a:r>
            <a:r>
              <a:rPr lang="en-US" sz="1200" dirty="0" err="1">
                <a:solidFill>
                  <a:srgbClr val="00B050"/>
                </a:solidFill>
              </a:rPr>
              <a:t>bahamba</a:t>
            </a:r>
            <a:r>
              <a:rPr lang="en-US" sz="1200" dirty="0">
                <a:solidFill>
                  <a:srgbClr val="00B050"/>
                </a:solidFill>
              </a:rPr>
              <a:t> </a:t>
            </a:r>
            <a:r>
              <a:rPr lang="en-US" sz="1200" dirty="0" err="1">
                <a:solidFill>
                  <a:srgbClr val="00B050"/>
                </a:solidFill>
              </a:rPr>
              <a:t>neelwimi</a:t>
            </a:r>
            <a:r>
              <a:rPr lang="en-US" sz="1200" dirty="0">
                <a:solidFill>
                  <a:srgbClr val="00B050"/>
                </a:solidFill>
              </a:rPr>
              <a:t> </a:t>
            </a:r>
            <a:r>
              <a:rPr lang="en-US" sz="1200" dirty="0" err="1">
                <a:solidFill>
                  <a:srgbClr val="00B050"/>
                </a:solidFill>
              </a:rPr>
              <a:t>zabo</a:t>
            </a:r>
            <a:r>
              <a:rPr lang="en-US" sz="1200" dirty="0">
                <a:solidFill>
                  <a:srgbClr val="00B050"/>
                </a:solidFill>
              </a:rPr>
              <a:t>. </a:t>
            </a:r>
            <a:r>
              <a:rPr lang="en-US" sz="1200" dirty="0" err="1">
                <a:solidFill>
                  <a:srgbClr val="00B050"/>
                </a:solidFill>
              </a:rPr>
              <a:t>Liliphi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ifuthe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enalo</a:t>
            </a:r>
            <a:r>
              <a:rPr lang="en-US" sz="1200" dirty="0">
                <a:solidFill>
                  <a:srgbClr val="00B050"/>
                </a:solidFill>
              </a:rPr>
              <a:t> le globalization </a:t>
            </a:r>
            <a:r>
              <a:rPr lang="en-US" sz="1200" dirty="0" err="1">
                <a:solidFill>
                  <a:srgbClr val="00B050"/>
                </a:solidFill>
              </a:rPr>
              <a:t>kwezi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lwimi</a:t>
            </a:r>
            <a:r>
              <a:rPr lang="en-US" sz="1200" dirty="0">
                <a:solidFill>
                  <a:srgbClr val="00B050"/>
                </a:solidFill>
              </a:rPr>
              <a:t>? </a:t>
            </a:r>
            <a:r>
              <a:rPr lang="en-US" sz="1200" dirty="0" err="1">
                <a:solidFill>
                  <a:srgbClr val="00B050"/>
                </a:solidFill>
              </a:rPr>
              <a:t>Xoxa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ngalo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mbuzo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ngokubhekiselele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kumava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abantu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obaziyo</a:t>
            </a:r>
            <a:r>
              <a:rPr lang="en-US" sz="1200" dirty="0">
                <a:solidFill>
                  <a:srgbClr val="00B050"/>
                </a:solidFill>
              </a:rPr>
              <a:t>. </a:t>
            </a:r>
            <a:r>
              <a:rPr lang="en-ZA" sz="1200" dirty="0">
                <a:solidFill>
                  <a:srgbClr val="00B050"/>
                </a:solidFill>
              </a:rPr>
              <a:t>​</a:t>
            </a:r>
          </a:p>
          <a:p>
            <a:pPr>
              <a:defRPr/>
            </a:pPr>
            <a:r>
              <a:rPr lang="en-US" sz="1200" dirty="0" err="1">
                <a:solidFill>
                  <a:srgbClr val="00B050"/>
                </a:solidFill>
              </a:rPr>
              <a:t>Yintoni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okhe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wayibona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nothe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wayazi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kwiilwimi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ezingezo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zalapha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kindawo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ohlala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kuyo</a:t>
            </a:r>
            <a:r>
              <a:rPr lang="en-US" sz="1200" dirty="0">
                <a:solidFill>
                  <a:srgbClr val="00B050"/>
                </a:solidFill>
              </a:rPr>
              <a:t>? </a:t>
            </a:r>
            <a:r>
              <a:rPr lang="en-US" sz="1200" dirty="0" err="1">
                <a:solidFill>
                  <a:srgbClr val="00B050"/>
                </a:solidFill>
              </a:rPr>
              <a:t>Ingaba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akho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amagama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okanye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iintetho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ozibambileyo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kwezi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lwimi</a:t>
            </a:r>
            <a:r>
              <a:rPr lang="en-US" sz="1200" dirty="0">
                <a:solidFill>
                  <a:srgbClr val="00B050"/>
                </a:solidFill>
              </a:rPr>
              <a:t>? </a:t>
            </a:r>
            <a:r>
              <a:rPr lang="en-ZA" sz="1200" dirty="0">
                <a:solidFill>
                  <a:srgbClr val="00B050"/>
                </a:solidFill>
              </a:rPr>
              <a:t>​</a:t>
            </a:r>
          </a:p>
          <a:p>
            <a:pPr>
              <a:defRPr/>
            </a:pPr>
            <a:r>
              <a:rPr lang="en-US" sz="1200" dirty="0" err="1">
                <a:solidFill>
                  <a:srgbClr val="00B050"/>
                </a:solidFill>
              </a:rPr>
              <a:t>Ingaba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utshintsho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kuluntu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oludalwa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bubugcisa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luzichaphazela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njani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iilwimi</a:t>
            </a:r>
            <a:r>
              <a:rPr lang="en-US" sz="1200" dirty="0">
                <a:solidFill>
                  <a:srgbClr val="00B050"/>
                </a:solidFill>
              </a:rPr>
              <a:t>? </a:t>
            </a:r>
            <a:r>
              <a:rPr lang="en-ZA" sz="1200" dirty="0">
                <a:solidFill>
                  <a:srgbClr val="00B050"/>
                </a:solidFill>
              </a:rPr>
              <a:t>​</a:t>
            </a:r>
          </a:p>
          <a:p>
            <a:pPr>
              <a:defRPr/>
            </a:pPr>
            <a:r>
              <a:rPr lang="en-US" sz="1200" dirty="0" err="1">
                <a:solidFill>
                  <a:srgbClr val="00B050"/>
                </a:solidFill>
              </a:rPr>
              <a:t>Ingaba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ukudibana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kweelwimi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kukhuthazwa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njani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kukulungiselelwa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kweemeko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zentlalo</a:t>
            </a:r>
            <a:r>
              <a:rPr lang="en-US" sz="1200" dirty="0">
                <a:solidFill>
                  <a:srgbClr val="00B050"/>
                </a:solidFill>
              </a:rPr>
              <a:t> </a:t>
            </a:r>
            <a:r>
              <a:rPr lang="en-US" sz="1200" dirty="0" err="1">
                <a:solidFill>
                  <a:srgbClr val="00B050"/>
                </a:solidFill>
              </a:rPr>
              <a:t>nezopolitiko</a:t>
            </a:r>
            <a:r>
              <a:rPr lang="en-US" sz="1200" dirty="0">
                <a:solidFill>
                  <a:srgbClr val="00B050"/>
                </a:solidFill>
              </a:rPr>
              <a:t>? </a:t>
            </a:r>
            <a:r>
              <a:rPr lang="en-ZA" sz="1200" dirty="0">
                <a:solidFill>
                  <a:srgbClr val="00B050"/>
                </a:solidFill>
              </a:rPr>
              <a:t>​</a:t>
            </a:r>
          </a:p>
          <a:p>
            <a:pPr>
              <a:defRPr/>
            </a:pPr>
            <a:endParaRPr lang="en-ZA" sz="1200" dirty="0">
              <a:solidFill>
                <a:srgbClr val="00B05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1200" b="1" dirty="0" err="1">
                <a:solidFill>
                  <a:srgbClr val="0000FF"/>
                </a:solidFill>
              </a:rPr>
              <a:t>Vrae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vir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bespreking</a:t>
            </a:r>
            <a:r>
              <a:rPr lang="en-US" sz="1200" dirty="0">
                <a:solidFill>
                  <a:srgbClr val="0000FF"/>
                </a:solidFill>
              </a:rPr>
              <a:t>: In die era of </a:t>
            </a:r>
            <a:r>
              <a:rPr lang="en-US" sz="1200" dirty="0" err="1">
                <a:solidFill>
                  <a:srgbClr val="0000FF"/>
                </a:solidFill>
              </a:rPr>
              <a:t>globalisering</a:t>
            </a:r>
            <a:r>
              <a:rPr lang="en-US" sz="1200" dirty="0">
                <a:solidFill>
                  <a:srgbClr val="0000FF"/>
                </a:solidFill>
              </a:rPr>
              <a:t> , </a:t>
            </a:r>
            <a:r>
              <a:rPr lang="en-US" sz="1200" dirty="0" err="1">
                <a:solidFill>
                  <a:srgbClr val="0000FF"/>
                </a:solidFill>
              </a:rPr>
              <a:t>soos</a:t>
            </a:r>
            <a:r>
              <a:rPr lang="en-US" sz="1200" dirty="0">
                <a:solidFill>
                  <a:srgbClr val="0000FF"/>
                </a:solidFill>
              </a:rPr>
              <a:t> </a:t>
            </a:r>
            <a:r>
              <a:rPr lang="en-US" sz="1200" dirty="0" err="1">
                <a:solidFill>
                  <a:srgbClr val="0000FF"/>
                </a:solidFill>
              </a:rPr>
              <a:t>mense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rondom</a:t>
            </a:r>
            <a:r>
              <a:rPr lang="en-US" sz="1200" dirty="0">
                <a:solidFill>
                  <a:srgbClr val="0000FF"/>
                </a:solidFill>
              </a:rPr>
              <a:t> die </a:t>
            </a:r>
            <a:r>
              <a:rPr lang="en-US" sz="1200" dirty="0" err="1">
                <a:solidFill>
                  <a:srgbClr val="0000FF"/>
                </a:solidFill>
              </a:rPr>
              <a:t>wereld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beweeg</a:t>
            </a:r>
            <a:r>
              <a:rPr lang="en-US" sz="1200" dirty="0">
                <a:solidFill>
                  <a:srgbClr val="0000FF"/>
                </a:solidFill>
              </a:rPr>
              <a:t>, </a:t>
            </a:r>
            <a:r>
              <a:rPr lang="en-US" sz="1200" dirty="0" err="1">
                <a:solidFill>
                  <a:srgbClr val="0000FF"/>
                </a:solidFill>
              </a:rPr>
              <a:t>neem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hulle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hul</a:t>
            </a:r>
            <a:r>
              <a:rPr lang="en-US" sz="1200" dirty="0">
                <a:solidFill>
                  <a:srgbClr val="0000FF"/>
                </a:solidFill>
              </a:rPr>
              <a:t> tale </a:t>
            </a:r>
            <a:r>
              <a:rPr lang="en-US" sz="1200" dirty="0" err="1">
                <a:solidFill>
                  <a:srgbClr val="0000FF"/>
                </a:solidFill>
              </a:rPr>
              <a:t>saam</a:t>
            </a:r>
            <a:r>
              <a:rPr lang="en-US" sz="1200" dirty="0">
                <a:solidFill>
                  <a:srgbClr val="0000FF"/>
                </a:solidFill>
              </a:rPr>
              <a:t> met </a:t>
            </a:r>
            <a:r>
              <a:rPr lang="en-US" sz="1200" dirty="0" err="1">
                <a:solidFill>
                  <a:srgbClr val="0000FF"/>
                </a:solidFill>
              </a:rPr>
              <a:t>hulle</a:t>
            </a:r>
            <a:r>
              <a:rPr lang="en-US" sz="1200" dirty="0">
                <a:solidFill>
                  <a:srgbClr val="0000FF"/>
                </a:solidFill>
              </a:rPr>
              <a:t>. </a:t>
            </a:r>
            <a:r>
              <a:rPr lang="en-US" sz="1200" dirty="0" err="1">
                <a:solidFill>
                  <a:srgbClr val="0000FF"/>
                </a:solidFill>
              </a:rPr>
              <a:t>Wat</a:t>
            </a:r>
            <a:r>
              <a:rPr lang="en-US" sz="1200" dirty="0">
                <a:solidFill>
                  <a:srgbClr val="0000FF"/>
                </a:solidFill>
              </a:rPr>
              <a:t> is die </a:t>
            </a:r>
            <a:r>
              <a:rPr lang="en-US" sz="1200" dirty="0" err="1">
                <a:solidFill>
                  <a:srgbClr val="0000FF"/>
                </a:solidFill>
              </a:rPr>
              <a:t>effek</a:t>
            </a:r>
            <a:r>
              <a:rPr lang="en-US" sz="1200" dirty="0">
                <a:solidFill>
                  <a:srgbClr val="0000FF"/>
                </a:solidFill>
              </a:rPr>
              <a:t> van </a:t>
            </a:r>
            <a:r>
              <a:rPr lang="en-US" sz="1200" dirty="0" err="1">
                <a:solidFill>
                  <a:srgbClr val="0000FF"/>
                </a:solidFill>
              </a:rPr>
              <a:t>globalisering</a:t>
            </a:r>
            <a:r>
              <a:rPr lang="en-US" sz="1200" dirty="0">
                <a:solidFill>
                  <a:srgbClr val="0000FF"/>
                </a:solidFill>
              </a:rPr>
              <a:t> op </a:t>
            </a:r>
            <a:r>
              <a:rPr lang="en-US" sz="1200" dirty="0" err="1">
                <a:solidFill>
                  <a:srgbClr val="0000FF"/>
                </a:solidFill>
              </a:rPr>
              <a:t>sulke</a:t>
            </a:r>
            <a:r>
              <a:rPr lang="en-US" sz="1200" dirty="0">
                <a:solidFill>
                  <a:srgbClr val="0000FF"/>
                </a:solidFill>
              </a:rPr>
              <a:t> tale? </a:t>
            </a:r>
            <a:r>
              <a:rPr lang="en-US" sz="1200" dirty="0" err="1">
                <a:solidFill>
                  <a:srgbClr val="0000FF"/>
                </a:solidFill>
              </a:rPr>
              <a:t>Bespreek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hierdie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vraag</a:t>
            </a:r>
            <a:r>
              <a:rPr lang="en-US" sz="1200" dirty="0">
                <a:solidFill>
                  <a:srgbClr val="0000FF"/>
                </a:solidFill>
              </a:rPr>
              <a:t> met </a:t>
            </a:r>
            <a:r>
              <a:rPr lang="en-US" sz="1200" dirty="0" err="1">
                <a:solidFill>
                  <a:srgbClr val="0000FF"/>
                </a:solidFill>
              </a:rPr>
              <a:t>verwysing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na</a:t>
            </a:r>
            <a:r>
              <a:rPr lang="en-US" sz="1200" dirty="0">
                <a:solidFill>
                  <a:srgbClr val="0000FF"/>
                </a:solidFill>
              </a:rPr>
              <a:t> die </a:t>
            </a:r>
            <a:r>
              <a:rPr lang="en-US" sz="1200" dirty="0" err="1">
                <a:solidFill>
                  <a:srgbClr val="0000FF"/>
                </a:solidFill>
              </a:rPr>
              <a:t>ervarings</a:t>
            </a:r>
            <a:r>
              <a:rPr lang="en-US" sz="1200" dirty="0">
                <a:solidFill>
                  <a:srgbClr val="0000FF"/>
                </a:solidFill>
              </a:rPr>
              <a:t> van </a:t>
            </a:r>
            <a:r>
              <a:rPr lang="en-US" sz="1200" dirty="0" err="1">
                <a:solidFill>
                  <a:srgbClr val="0000FF"/>
                </a:solidFill>
              </a:rPr>
              <a:t>mense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wat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jy</a:t>
            </a:r>
            <a:r>
              <a:rPr lang="en-US" sz="1200" dirty="0">
                <a:solidFill>
                  <a:srgbClr val="0000FF"/>
                </a:solidFill>
              </a:rPr>
              <a:t> ken.</a:t>
            </a:r>
            <a:r>
              <a:rPr lang="en-ZA" sz="1200" dirty="0">
                <a:solidFill>
                  <a:srgbClr val="0000FF"/>
                </a:solidFill>
              </a:rPr>
              <a:t>​</a:t>
            </a:r>
          </a:p>
          <a:p>
            <a:pPr>
              <a:lnSpc>
                <a:spcPct val="120000"/>
              </a:lnSpc>
              <a:defRPr/>
            </a:pPr>
            <a:r>
              <a:rPr lang="en-US" sz="1200" dirty="0" err="1">
                <a:solidFill>
                  <a:srgbClr val="0000FF"/>
                </a:solidFill>
              </a:rPr>
              <a:t>Watter</a:t>
            </a:r>
            <a:r>
              <a:rPr lang="en-US" sz="1200" dirty="0">
                <a:solidFill>
                  <a:srgbClr val="0000FF"/>
                </a:solidFill>
              </a:rPr>
              <a:t> </a:t>
            </a:r>
            <a:r>
              <a:rPr lang="en-US" sz="1200" dirty="0" err="1">
                <a:solidFill>
                  <a:srgbClr val="0000FF"/>
                </a:solidFill>
              </a:rPr>
              <a:t>blootstelling</a:t>
            </a:r>
            <a:r>
              <a:rPr lang="en-US" sz="1200" dirty="0">
                <a:solidFill>
                  <a:srgbClr val="0000FF"/>
                </a:solidFill>
              </a:rPr>
              <a:t> het </a:t>
            </a:r>
            <a:r>
              <a:rPr lang="en-US" sz="1200" dirty="0" err="1">
                <a:solidFill>
                  <a:srgbClr val="0000FF"/>
                </a:solidFill>
              </a:rPr>
              <a:t>jy</a:t>
            </a:r>
            <a:r>
              <a:rPr lang="en-US" sz="1200" dirty="0">
                <a:solidFill>
                  <a:srgbClr val="0000FF"/>
                </a:solidFill>
              </a:rPr>
              <a:t> al </a:t>
            </a:r>
            <a:r>
              <a:rPr lang="en-US" sz="1200" dirty="0" err="1">
                <a:solidFill>
                  <a:srgbClr val="0000FF"/>
                </a:solidFill>
              </a:rPr>
              <a:t>gehad</a:t>
            </a:r>
            <a:r>
              <a:rPr lang="en-US" sz="1200" dirty="0">
                <a:solidFill>
                  <a:srgbClr val="0000FF"/>
                </a:solidFill>
              </a:rPr>
              <a:t> tot </a:t>
            </a:r>
            <a:r>
              <a:rPr lang="en-US" sz="1200" dirty="0" err="1">
                <a:solidFill>
                  <a:srgbClr val="0000FF"/>
                </a:solidFill>
              </a:rPr>
              <a:t>vreemde</a:t>
            </a:r>
            <a:r>
              <a:rPr lang="en-US" sz="1200" dirty="0">
                <a:solidFill>
                  <a:srgbClr val="0000FF"/>
                </a:solidFill>
              </a:rPr>
              <a:t> tale in </a:t>
            </a:r>
            <a:r>
              <a:rPr lang="en-US" sz="1200" dirty="0" err="1">
                <a:solidFill>
                  <a:srgbClr val="0000FF"/>
                </a:solidFill>
              </a:rPr>
              <a:t>jou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eie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omgewing</a:t>
            </a:r>
            <a:r>
              <a:rPr lang="en-US" sz="1200" dirty="0">
                <a:solidFill>
                  <a:srgbClr val="0000FF"/>
                </a:solidFill>
              </a:rPr>
              <a:t>? Ken </a:t>
            </a:r>
            <a:r>
              <a:rPr lang="en-US" sz="1200" dirty="0" err="1">
                <a:solidFill>
                  <a:srgbClr val="0000FF"/>
                </a:solidFill>
              </a:rPr>
              <a:t>jy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enige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woorde</a:t>
            </a:r>
            <a:r>
              <a:rPr lang="en-US" sz="1200" dirty="0">
                <a:solidFill>
                  <a:srgbClr val="0000FF"/>
                </a:solidFill>
              </a:rPr>
              <a:t> of </a:t>
            </a:r>
            <a:r>
              <a:rPr lang="en-US" sz="1200" dirty="0" err="1">
                <a:solidFill>
                  <a:srgbClr val="0000FF"/>
                </a:solidFill>
              </a:rPr>
              <a:t>uitdrukkings</a:t>
            </a:r>
            <a:r>
              <a:rPr lang="en-US" sz="1200" dirty="0">
                <a:solidFill>
                  <a:srgbClr val="0000FF"/>
                </a:solidFill>
              </a:rPr>
              <a:t> in </a:t>
            </a:r>
            <a:r>
              <a:rPr lang="en-US" sz="1200" dirty="0" err="1">
                <a:solidFill>
                  <a:srgbClr val="0000FF"/>
                </a:solidFill>
              </a:rPr>
              <a:t>sulke</a:t>
            </a:r>
            <a:r>
              <a:rPr lang="en-US" sz="1200" dirty="0">
                <a:solidFill>
                  <a:srgbClr val="0000FF"/>
                </a:solidFill>
              </a:rPr>
              <a:t> tale as </a:t>
            </a:r>
            <a:r>
              <a:rPr lang="en-US" sz="1200" dirty="0" err="1">
                <a:solidFill>
                  <a:srgbClr val="0000FF"/>
                </a:solidFill>
              </a:rPr>
              <a:t>gevolg</a:t>
            </a:r>
            <a:r>
              <a:rPr lang="en-US" sz="1200" dirty="0">
                <a:solidFill>
                  <a:srgbClr val="0000FF"/>
                </a:solidFill>
              </a:rPr>
              <a:t> van </a:t>
            </a:r>
            <a:r>
              <a:rPr lang="en-US" sz="1200" dirty="0" err="1">
                <a:solidFill>
                  <a:srgbClr val="0000FF"/>
                </a:solidFill>
              </a:rPr>
              <a:t>hierdie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blootstelling</a:t>
            </a:r>
            <a:r>
              <a:rPr lang="en-US" sz="1200" dirty="0">
                <a:solidFill>
                  <a:srgbClr val="0000FF"/>
                </a:solidFill>
              </a:rPr>
              <a:t>?</a:t>
            </a:r>
            <a:r>
              <a:rPr lang="en-ZA" sz="1200" dirty="0">
                <a:solidFill>
                  <a:srgbClr val="0000FF"/>
                </a:solidFill>
              </a:rPr>
              <a:t>​</a:t>
            </a:r>
          </a:p>
          <a:p>
            <a:pPr>
              <a:lnSpc>
                <a:spcPct val="120000"/>
              </a:lnSpc>
              <a:defRPr/>
            </a:pPr>
            <a:r>
              <a:rPr lang="en-US" sz="1200" dirty="0">
                <a:solidFill>
                  <a:srgbClr val="0000FF"/>
                </a:solidFill>
              </a:rPr>
              <a:t>Hoe word tale </a:t>
            </a:r>
            <a:r>
              <a:rPr lang="en-US" sz="1200" dirty="0" err="1">
                <a:solidFill>
                  <a:srgbClr val="0000FF"/>
                </a:solidFill>
              </a:rPr>
              <a:t>beinvloed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deur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maatskaplike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verandering</a:t>
            </a:r>
            <a:r>
              <a:rPr lang="en-US" sz="1200" dirty="0">
                <a:solidFill>
                  <a:srgbClr val="0000FF"/>
                </a:solidFill>
              </a:rPr>
              <a:t> as </a:t>
            </a:r>
            <a:r>
              <a:rPr lang="en-US" sz="1200" dirty="0" err="1">
                <a:solidFill>
                  <a:srgbClr val="0000FF"/>
                </a:solidFill>
              </a:rPr>
              <a:t>gevolg</a:t>
            </a:r>
            <a:r>
              <a:rPr lang="en-US" sz="1200" dirty="0">
                <a:solidFill>
                  <a:srgbClr val="0000FF"/>
                </a:solidFill>
              </a:rPr>
              <a:t> van </a:t>
            </a:r>
            <a:r>
              <a:rPr lang="en-US" sz="1200" dirty="0" err="1">
                <a:solidFill>
                  <a:srgbClr val="0000FF"/>
                </a:solidFill>
              </a:rPr>
              <a:t>tegnologie</a:t>
            </a:r>
            <a:r>
              <a:rPr lang="en-US" sz="1200" dirty="0">
                <a:solidFill>
                  <a:srgbClr val="0000FF"/>
                </a:solidFill>
              </a:rPr>
              <a:t>?</a:t>
            </a:r>
            <a:r>
              <a:rPr lang="en-ZA" sz="1200" dirty="0">
                <a:solidFill>
                  <a:srgbClr val="0000FF"/>
                </a:solidFill>
              </a:rPr>
              <a:t>​</a:t>
            </a:r>
          </a:p>
          <a:p>
            <a:pPr>
              <a:lnSpc>
                <a:spcPct val="120000"/>
              </a:lnSpc>
              <a:defRPr/>
            </a:pPr>
            <a:r>
              <a:rPr lang="en-US" sz="1200" dirty="0">
                <a:solidFill>
                  <a:srgbClr val="0000FF"/>
                </a:solidFill>
              </a:rPr>
              <a:t>Hoe </a:t>
            </a:r>
            <a:r>
              <a:rPr lang="en-US" sz="1200" dirty="0" err="1">
                <a:solidFill>
                  <a:srgbClr val="0000FF"/>
                </a:solidFill>
              </a:rPr>
              <a:t>bevorder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sosio-politieke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omstandighede</a:t>
            </a:r>
            <a:r>
              <a:rPr lang="en-US" sz="1200" dirty="0">
                <a:solidFill>
                  <a:srgbClr val="0000FF"/>
                </a:solidFill>
              </a:rPr>
              <a:t> </a:t>
            </a:r>
            <a:r>
              <a:rPr lang="en-US" sz="1200" dirty="0" err="1">
                <a:solidFill>
                  <a:srgbClr val="0000FF"/>
                </a:solidFill>
              </a:rPr>
              <a:t>taalkontak</a:t>
            </a:r>
            <a:r>
              <a:rPr lang="en-US" sz="1200" dirty="0">
                <a:solidFill>
                  <a:srgbClr val="0000FF"/>
                </a:solidFill>
              </a:rPr>
              <a:t>?</a:t>
            </a:r>
            <a:r>
              <a:rPr lang="en-ZA" sz="1200" dirty="0">
                <a:solidFill>
                  <a:srgbClr val="0000FF"/>
                </a:solidFill>
              </a:rPr>
              <a:t>​</a:t>
            </a:r>
            <a:br>
              <a:rPr lang="en-ZA" sz="1200" dirty="0">
                <a:solidFill>
                  <a:srgbClr val="7030A0"/>
                </a:solidFill>
              </a:rPr>
            </a:br>
            <a:endParaRPr lang="en-ZA" sz="1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4A6DE-F94B-444B-AE91-7F83AE366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2142"/>
            <a:ext cx="8596668" cy="785247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Reminders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66EEA-B543-4B50-B960-66C14CDC9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49" y="1007389"/>
            <a:ext cx="8596668" cy="5377913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Essay 1</a:t>
            </a:r>
            <a:r>
              <a:rPr lang="en-US" sz="2400" dirty="0"/>
              <a:t> assignment: instructions and an example essay were posted in the </a:t>
            </a:r>
            <a:r>
              <a:rPr lang="en-US" sz="2400" b="1" dirty="0"/>
              <a:t>Assignments</a:t>
            </a:r>
            <a:r>
              <a:rPr lang="en-US" sz="2400" dirty="0"/>
              <a:t> tool on </a:t>
            </a:r>
            <a:r>
              <a:rPr lang="en-US" sz="2400" dirty="0" err="1"/>
              <a:t>ikamva</a:t>
            </a:r>
            <a:r>
              <a:rPr lang="en-US" sz="2400" dirty="0"/>
              <a:t> (please do check if you have not done so yet).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B050"/>
                </a:solidFill>
              </a:rPr>
              <a:t>          Submission</a:t>
            </a:r>
            <a:r>
              <a:rPr lang="en-US" sz="2400" dirty="0"/>
              <a:t> date is </a:t>
            </a:r>
            <a:r>
              <a:rPr lang="en-US" sz="2400" b="1" dirty="0">
                <a:solidFill>
                  <a:srgbClr val="00B050"/>
                </a:solidFill>
              </a:rPr>
              <a:t>22 March</a:t>
            </a:r>
            <a:r>
              <a:rPr lang="en-US" sz="2400" dirty="0"/>
              <a:t> </a:t>
            </a:r>
            <a:endParaRPr lang="en-US" sz="2400" b="1" dirty="0">
              <a:solidFill>
                <a:srgbClr val="0000FF"/>
              </a:solidFill>
            </a:endParaRPr>
          </a:p>
          <a:p>
            <a:endParaRPr lang="en-US" sz="2400" b="1" dirty="0">
              <a:solidFill>
                <a:srgbClr val="0000FF"/>
              </a:solidFill>
            </a:endParaRPr>
          </a:p>
          <a:p>
            <a:r>
              <a:rPr lang="en-US" sz="2400" b="1" dirty="0">
                <a:solidFill>
                  <a:srgbClr val="0000FF"/>
                </a:solidFill>
              </a:rPr>
              <a:t>Tuts</a:t>
            </a:r>
            <a:r>
              <a:rPr lang="en-US" sz="2400" dirty="0"/>
              <a:t> for 311 start: week of </a:t>
            </a:r>
            <a:r>
              <a:rPr lang="en-US" sz="2400" dirty="0">
                <a:solidFill>
                  <a:srgbClr val="0000FF"/>
                </a:solidFill>
              </a:rPr>
              <a:t>07 March (This week)</a:t>
            </a:r>
            <a:endParaRPr lang="en-US" sz="2400" dirty="0"/>
          </a:p>
          <a:p>
            <a:pPr marL="643255" indent="-643255">
              <a:buNone/>
            </a:pPr>
            <a:r>
              <a:rPr lang="en-US" sz="2400" dirty="0"/>
              <a:t>     (the task/questions will be posted on </a:t>
            </a:r>
            <a:r>
              <a:rPr lang="en-US" sz="2400" dirty="0" err="1"/>
              <a:t>ikamva</a:t>
            </a:r>
            <a:r>
              <a:rPr lang="en-US" sz="2400" dirty="0"/>
              <a:t> in the </a:t>
            </a:r>
            <a:r>
              <a:rPr lang="en-US" sz="2400" b="1" dirty="0"/>
              <a:t>Assignments</a:t>
            </a:r>
            <a:r>
              <a:rPr lang="en-US" sz="2400" dirty="0"/>
              <a:t> tool)</a:t>
            </a:r>
          </a:p>
          <a:p>
            <a:endParaRPr lang="en-US" sz="2400" b="1" dirty="0">
              <a:solidFill>
                <a:srgbClr val="0000FF"/>
              </a:solidFill>
            </a:endParaRPr>
          </a:p>
          <a:p>
            <a:r>
              <a:rPr lang="en-US" sz="2400" b="1" dirty="0">
                <a:solidFill>
                  <a:srgbClr val="0000FF"/>
                </a:solidFill>
              </a:rPr>
              <a:t>Tut Groups</a:t>
            </a:r>
            <a:r>
              <a:rPr lang="en-US" sz="2400" dirty="0"/>
              <a:t>: have already been created; so, by now you should know your Tut Group and who your Tutor is.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               </a:t>
            </a:r>
            <a:r>
              <a:rPr lang="en-US" sz="2400" dirty="0">
                <a:solidFill>
                  <a:schemeClr val="tx1"/>
                </a:solidFill>
              </a:rPr>
              <a:t>If you do not, please</a:t>
            </a:r>
            <a:r>
              <a:rPr lang="en-US" sz="2400" dirty="0">
                <a:solidFill>
                  <a:srgbClr val="FF0000"/>
                </a:solidFill>
              </a:rPr>
              <a:t> let us know urgently</a:t>
            </a:r>
          </a:p>
          <a:p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00214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9242EDC1-FC39-4314-A132-90C5AEFA6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7348919" y="-4420251"/>
            <a:ext cx="19540919" cy="12746505"/>
          </a:xfrm>
        </p:spPr>
        <p:txBody>
          <a:bodyPr/>
          <a:lstStyle/>
          <a:p>
            <a:pPr algn="ctr"/>
            <a:endParaRPr lang="en-ZA" altLang="en-US" sz="4600" b="1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  <p:pic>
        <p:nvPicPr>
          <p:cNvPr id="2050" name="Picture 2" descr="Thank You - South Africa - Home | Facebook">
            <a:extLst>
              <a:ext uri="{FF2B5EF4-FFF2-40B4-BE49-F238E27FC236}">
                <a16:creationId xmlns:a16="http://schemas.microsoft.com/office/drawing/2014/main" id="{F3F6869A-A300-4BE3-96B9-39FA11FD5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033" y="683692"/>
            <a:ext cx="5629632" cy="5126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8C007-F397-4064-94D5-18437840D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48343"/>
            <a:ext cx="8596668" cy="635876"/>
          </a:xfrm>
        </p:spPr>
        <p:txBody>
          <a:bodyPr>
            <a:normAutofit fontScale="90000"/>
          </a:bodyPr>
          <a:lstStyle/>
          <a:p>
            <a:r>
              <a:rPr lang="en-ZA" b="1" dirty="0"/>
              <a:t>Recap: Lecture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76ADE-DD73-4852-9430-E78FFF5A4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45476"/>
            <a:ext cx="8596668" cy="4795886"/>
          </a:xfrm>
        </p:spPr>
        <p:txBody>
          <a:bodyPr>
            <a:noAutofit/>
          </a:bodyPr>
          <a:lstStyle/>
          <a:p>
            <a:pPr marL="739775">
              <a:spcBef>
                <a:spcPts val="0"/>
              </a:spcBef>
              <a:defRPr/>
            </a:pPr>
            <a:r>
              <a:rPr kumimoji="0" lang="en-US" altLang="en-ZA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ZA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xamine</a:t>
            </a:r>
            <a:r>
              <a:rPr kumimoji="0" lang="en-US" altLang="en-ZA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ZA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how</a:t>
            </a:r>
            <a:r>
              <a:rPr lang="en-US" altLang="en-US" sz="2500" dirty="0">
                <a:solidFill>
                  <a:prstClr val="black"/>
                </a:solidFill>
              </a:rPr>
              <a:t> different historical periods (</a:t>
            </a:r>
            <a:r>
              <a:rPr lang="en-ZA" altLang="en-US" sz="2500" dirty="0">
                <a:solidFill>
                  <a:srgbClr val="FF0000"/>
                </a:solidFill>
              </a:rPr>
              <a:t>modernity</a:t>
            </a:r>
            <a:r>
              <a:rPr lang="en-ZA" altLang="en-US" sz="2500" dirty="0"/>
              <a:t>, </a:t>
            </a:r>
            <a:r>
              <a:rPr lang="en-ZA" altLang="en-US" sz="2500" dirty="0">
                <a:solidFill>
                  <a:srgbClr val="FF0000"/>
                </a:solidFill>
              </a:rPr>
              <a:t>late</a:t>
            </a:r>
            <a:r>
              <a:rPr lang="en-US" altLang="en-ZA" sz="2500" dirty="0">
                <a:solidFill>
                  <a:srgbClr val="FF0000"/>
                </a:solidFill>
              </a:rPr>
              <a:t>-/post-</a:t>
            </a:r>
            <a:r>
              <a:rPr lang="en-ZA" altLang="en-US" sz="2500" dirty="0">
                <a:solidFill>
                  <a:srgbClr val="FF0000"/>
                </a:solidFill>
              </a:rPr>
              <a:t>modernity</a:t>
            </a:r>
            <a:r>
              <a:rPr lang="en-ZA" altLang="en-US" sz="2500" dirty="0"/>
              <a:t>;</a:t>
            </a:r>
            <a:r>
              <a:rPr lang="en-US" altLang="en-ZA" sz="2500" dirty="0"/>
              <a:t> </a:t>
            </a:r>
            <a:r>
              <a:rPr lang="en-ZA" altLang="en-US" sz="2500" dirty="0"/>
              <a:t> </a:t>
            </a:r>
            <a:r>
              <a:rPr lang="en-ZA" altLang="en-US" sz="2500" dirty="0">
                <a:solidFill>
                  <a:srgbClr val="FF0000"/>
                </a:solidFill>
              </a:rPr>
              <a:t>pre-colonialism</a:t>
            </a:r>
            <a:r>
              <a:rPr lang="en-ZA" altLang="en-US" sz="2500" dirty="0"/>
              <a:t>, </a:t>
            </a:r>
            <a:r>
              <a:rPr lang="en-ZA" altLang="en-US" sz="2500" dirty="0">
                <a:solidFill>
                  <a:srgbClr val="FF0000"/>
                </a:solidFill>
              </a:rPr>
              <a:t>colonialism</a:t>
            </a:r>
            <a:r>
              <a:rPr lang="en-ZA" altLang="en-US" sz="2500" dirty="0"/>
              <a:t>, </a:t>
            </a:r>
            <a:r>
              <a:rPr lang="en-ZA" altLang="en-US" sz="2500" dirty="0">
                <a:solidFill>
                  <a:srgbClr val="FF0000"/>
                </a:solidFill>
              </a:rPr>
              <a:t>postcolonialism</a:t>
            </a:r>
            <a:r>
              <a:rPr lang="en-US" altLang="en-ZA" sz="2500" dirty="0">
                <a:solidFill>
                  <a:srgbClr val="FF0000"/>
                </a:solidFill>
              </a:rPr>
              <a:t>, neo-colonialism</a:t>
            </a:r>
            <a:r>
              <a:rPr lang="en-US" altLang="en-US" sz="2500" dirty="0">
                <a:solidFill>
                  <a:prstClr val="black"/>
                </a:solidFill>
              </a:rPr>
              <a:t>) have responded to, or influenced views of, language and multilingualism. </a:t>
            </a:r>
          </a:p>
          <a:p>
            <a:pPr marL="396875" indent="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500" dirty="0">
              <a:solidFill>
                <a:prstClr val="black"/>
              </a:solidFill>
            </a:endParaRPr>
          </a:p>
          <a:p>
            <a:pPr marL="739775">
              <a:spcBef>
                <a:spcPts val="0"/>
              </a:spcBef>
              <a:defRPr/>
            </a:pPr>
            <a:r>
              <a:rPr lang="en-US" altLang="en-US" sz="2500" dirty="0">
                <a:solidFill>
                  <a:prstClr val="black"/>
                </a:solidFill>
              </a:rPr>
              <a:t>That is, in terms of:</a:t>
            </a:r>
          </a:p>
          <a:p>
            <a:pPr marL="1139825" lv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00" dirty="0">
                <a:solidFill>
                  <a:prstClr val="black"/>
                </a:solidFill>
              </a:rPr>
              <a:t>The way people use language</a:t>
            </a:r>
          </a:p>
          <a:p>
            <a:pPr marL="1139825" lv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00" dirty="0">
                <a:solidFill>
                  <a:prstClr val="black"/>
                </a:solidFill>
              </a:rPr>
              <a:t>The way language is studied</a:t>
            </a:r>
          </a:p>
          <a:p>
            <a:pPr marL="1139825" lv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00" dirty="0">
                <a:solidFill>
                  <a:prstClr val="black"/>
                </a:solidFill>
              </a:rPr>
              <a:t>The way society is organised around language</a:t>
            </a:r>
          </a:p>
          <a:p>
            <a:pPr marL="1139825" lvl="1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500" dirty="0">
                <a:solidFill>
                  <a:prstClr val="black"/>
                </a:solidFill>
              </a:rPr>
              <a:t>The beliefs about language in society or the attitudes to language(s)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ZA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606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057D6-FB71-4B38-B9D2-AE646E304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8938"/>
          </a:xfrm>
        </p:spPr>
        <p:txBody>
          <a:bodyPr>
            <a:normAutofit fontScale="90000"/>
          </a:bodyPr>
          <a:lstStyle/>
          <a:p>
            <a:r>
              <a:rPr lang="en-ZA" b="1" dirty="0"/>
              <a:t>Lecture 4 Outcomes: Aims</a:t>
            </a:r>
            <a:br>
              <a:rPr lang="en-ZA" sz="36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Z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BEBF2-9FA4-482B-9ADD-B8D31854C0AF}"/>
              </a:ext>
            </a:extLst>
          </p:cNvPr>
          <p:cNvSpPr txBox="1"/>
          <p:nvPr/>
        </p:nvSpPr>
        <p:spPr>
          <a:xfrm>
            <a:off x="677333" y="1477863"/>
            <a:ext cx="9325083" cy="5152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defRPr/>
            </a:pPr>
            <a:r>
              <a:rPr kumimoji="0" lang="en-ZA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lecture focuses on </a:t>
            </a:r>
            <a:r>
              <a:rPr lang="en-ZA" altLang="en-US" sz="2400" dirty="0">
                <a:solidFill>
                  <a:srgbClr val="FF0000"/>
                </a:solidFill>
              </a:rPr>
              <a:t>four factors </a:t>
            </a:r>
            <a:r>
              <a:rPr lang="en-ZA" altLang="en-US" sz="2400" dirty="0"/>
              <a:t>related to globalization that </a:t>
            </a:r>
            <a:r>
              <a:rPr lang="en-US" altLang="en-ZA" sz="2400" dirty="0"/>
              <a:t>are affecting language use and</a:t>
            </a:r>
            <a:r>
              <a:rPr lang="en-ZA" altLang="en-US" sz="2400" dirty="0"/>
              <a:t> multilingualism </a:t>
            </a:r>
            <a:r>
              <a:rPr lang="en-US" altLang="en-ZA" sz="2400" dirty="0"/>
              <a:t>at individual and societal levels.</a:t>
            </a:r>
          </a:p>
          <a:p>
            <a:pPr marR="0" lvl="0" algn="l" defTabSz="914400" rtl="0" eaLnBrk="1" fontAlgn="base" latinLnBrk="0" hangingPunct="1">
              <a:spcBef>
                <a:spcPts val="0"/>
              </a:spcBef>
              <a:spcAft>
                <a:spcPct val="0"/>
              </a:spcAft>
              <a:buClrTx/>
              <a:buSzTx/>
              <a:defRPr/>
            </a:pPr>
            <a:endParaRPr lang="en-US" altLang="en-ZA" sz="2400" dirty="0"/>
          </a:p>
          <a:p>
            <a:endParaRPr lang="en-US" altLang="en-ZA" sz="200" dirty="0"/>
          </a:p>
          <a:p>
            <a:endParaRPr lang="en-US" altLang="en-ZA" sz="200" dirty="0"/>
          </a:p>
          <a:p>
            <a:endParaRPr lang="en-US" altLang="en-ZA" sz="200" dirty="0"/>
          </a:p>
          <a:p>
            <a:endParaRPr lang="en-US" altLang="en-ZA" sz="200" dirty="0"/>
          </a:p>
          <a:p>
            <a:endParaRPr lang="en-US" altLang="en-ZA" sz="200" dirty="0"/>
          </a:p>
          <a:p>
            <a:endParaRPr lang="en-US" altLang="en-ZA" sz="200" dirty="0"/>
          </a:p>
          <a:p>
            <a:endParaRPr lang="en-US" altLang="en-ZA" sz="200" dirty="0"/>
          </a:p>
          <a:p>
            <a:endParaRPr lang="en-US" altLang="en-ZA" sz="200" dirty="0"/>
          </a:p>
          <a:p>
            <a:r>
              <a:rPr lang="en-US" altLang="en-ZA" sz="2600" b="1" dirty="0"/>
              <a:t>So, at the end of this lecture, you should be able to...</a:t>
            </a:r>
            <a:r>
              <a:rPr lang="en-ZA" altLang="en-US" sz="2800" dirty="0"/>
              <a:t> </a:t>
            </a:r>
          </a:p>
          <a:p>
            <a:pPr lvl="1"/>
            <a:endParaRPr lang="en-ZA" altLang="en-US" sz="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ZA" altLang="en-US" sz="2400" dirty="0"/>
              <a:t>demonstrate an understanding of </a:t>
            </a:r>
            <a:r>
              <a:rPr lang="en-ZA" altLang="en-US" sz="2400" dirty="0">
                <a:solidFill>
                  <a:srgbClr val="0000FF"/>
                </a:solidFill>
              </a:rPr>
              <a:t>globalization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ZA" altLang="en-US" sz="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ZA" altLang="en-US" sz="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ZA" altLang="en-US" sz="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ZA" altLang="en-US" sz="2400" dirty="0"/>
              <a:t>mention a number of </a:t>
            </a:r>
            <a:r>
              <a:rPr lang="en-ZA" altLang="en-US" sz="2400" dirty="0">
                <a:solidFill>
                  <a:srgbClr val="0000FF"/>
                </a:solidFill>
              </a:rPr>
              <a:t>factors</a:t>
            </a:r>
            <a:r>
              <a:rPr lang="en-ZA" altLang="en-US" sz="2400" dirty="0"/>
              <a:t>/issues</a:t>
            </a:r>
            <a:r>
              <a:rPr lang="en-ZA" altLang="en-US" sz="2400" dirty="0">
                <a:solidFill>
                  <a:srgbClr val="0000FF"/>
                </a:solidFill>
              </a:rPr>
              <a:t> associated </a:t>
            </a:r>
            <a:r>
              <a:rPr lang="en-ZA" altLang="en-US" sz="2400" dirty="0"/>
              <a:t>with</a:t>
            </a:r>
            <a:r>
              <a:rPr lang="en-ZA" altLang="en-US" sz="2400" dirty="0">
                <a:solidFill>
                  <a:srgbClr val="0000FF"/>
                </a:solidFill>
              </a:rPr>
              <a:t> globalisation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ZA" altLang="en-US" sz="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ZA" altLang="en-US" sz="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ZA" altLang="en-US" sz="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ZA" altLang="en-US" sz="2400" dirty="0"/>
              <a:t>describe </a:t>
            </a:r>
            <a:r>
              <a:rPr lang="en-ZA" altLang="en-US" sz="2400" dirty="0">
                <a:solidFill>
                  <a:srgbClr val="0000FF"/>
                </a:solidFill>
              </a:rPr>
              <a:t>how </a:t>
            </a:r>
            <a:r>
              <a:rPr lang="en-ZA" altLang="en-US" sz="2400" dirty="0"/>
              <a:t>these</a:t>
            </a:r>
            <a:r>
              <a:rPr lang="en-ZA" altLang="en-US" sz="2400" dirty="0">
                <a:solidFill>
                  <a:srgbClr val="0000FF"/>
                </a:solidFill>
              </a:rPr>
              <a:t> factors</a:t>
            </a:r>
            <a:r>
              <a:rPr lang="en-ZA" altLang="en-US" sz="2400" dirty="0"/>
              <a:t>/issues are</a:t>
            </a:r>
            <a:r>
              <a:rPr lang="en-ZA" altLang="en-US" sz="2400" dirty="0">
                <a:solidFill>
                  <a:srgbClr val="0000FF"/>
                </a:solidFill>
              </a:rPr>
              <a:t> affecting language use </a:t>
            </a:r>
            <a:r>
              <a:rPr lang="en-ZA" altLang="en-US" sz="2400" dirty="0"/>
              <a:t>and</a:t>
            </a:r>
            <a:r>
              <a:rPr lang="en-ZA" altLang="en-US" sz="2400" dirty="0">
                <a:solidFill>
                  <a:srgbClr val="0000FF"/>
                </a:solidFill>
              </a:rPr>
              <a:t> multilingualism </a:t>
            </a:r>
            <a:r>
              <a:rPr lang="en-ZA" altLang="en-US" sz="2400" dirty="0"/>
              <a:t>of societies as well as individuals</a:t>
            </a:r>
            <a:r>
              <a:rPr lang="en-US" altLang="en-ZA" sz="2400" dirty="0"/>
              <a:t>. </a:t>
            </a:r>
          </a:p>
          <a:p>
            <a:pPr marL="742950" marR="0" lvl="1" indent="-2857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/>
            </a:pPr>
            <a:endParaRPr kumimoji="0" lang="en-ZA" altLang="en-US" sz="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defRPr/>
            </a:pPr>
            <a:endParaRPr kumimoji="0" lang="en-ZA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8886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9DBEBF2-9FA4-482B-9ADD-B8D31854C0AF}"/>
              </a:ext>
            </a:extLst>
          </p:cNvPr>
          <p:cNvSpPr txBox="1"/>
          <p:nvPr/>
        </p:nvSpPr>
        <p:spPr>
          <a:xfrm>
            <a:off x="360092" y="531408"/>
            <a:ext cx="10985931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en-US" sz="2200" b="1" u="sng" dirty="0">
                <a:solidFill>
                  <a:srgbClr val="FF0000"/>
                </a:solidFill>
              </a:rPr>
              <a:t>What is globalization</a:t>
            </a:r>
            <a:r>
              <a:rPr lang="en-US" altLang="en-US" sz="2200" dirty="0"/>
              <a:t>? Globalization is the </a:t>
            </a:r>
            <a:r>
              <a:rPr lang="en-US" altLang="en-US" sz="2200" b="1" dirty="0"/>
              <a:t>process of integrating and</a:t>
            </a:r>
          </a:p>
          <a:p>
            <a:pPr algn="just">
              <a:defRPr/>
            </a:pPr>
            <a:r>
              <a:rPr lang="en-US" altLang="en-US" sz="2200" b="1" dirty="0"/>
              <a:t> interacting</a:t>
            </a:r>
            <a:r>
              <a:rPr lang="en-US" altLang="en-US" sz="2200" dirty="0"/>
              <a:t>  among people and nations politically, economically and</a:t>
            </a:r>
          </a:p>
          <a:p>
            <a:pPr algn="just">
              <a:defRPr/>
            </a:pPr>
            <a:r>
              <a:rPr lang="en-US" altLang="en-US" sz="2200" dirty="0"/>
              <a:t> culturally (Cameron 2001).  Associated with the </a:t>
            </a:r>
            <a:r>
              <a:rPr lang="en-US" altLang="en-US" sz="2200" b="1" i="1" dirty="0">
                <a:solidFill>
                  <a:srgbClr val="FF33CC"/>
                </a:solidFill>
              </a:rPr>
              <a:t>compression</a:t>
            </a:r>
            <a:r>
              <a:rPr lang="en-US" altLang="en-US" sz="2200" b="1" dirty="0">
                <a:solidFill>
                  <a:srgbClr val="FF33CC"/>
                </a:solidFill>
              </a:rPr>
              <a:t> of space</a:t>
            </a:r>
          </a:p>
          <a:p>
            <a:pPr algn="just">
              <a:defRPr/>
            </a:pPr>
            <a:r>
              <a:rPr lang="en-US" altLang="en-US" sz="2200" b="1" dirty="0">
                <a:solidFill>
                  <a:srgbClr val="FF33CC"/>
                </a:solidFill>
              </a:rPr>
              <a:t> and time</a:t>
            </a:r>
            <a:r>
              <a:rPr lang="en-US" altLang="en-US" sz="2200" dirty="0">
                <a:solidFill>
                  <a:srgbClr val="FF33CC"/>
                </a:solidFill>
              </a:rPr>
              <a:t>, </a:t>
            </a:r>
            <a:r>
              <a:rPr lang="en-US" altLang="en-US" sz="2200" b="1" dirty="0">
                <a:solidFill>
                  <a:srgbClr val="FF33CC"/>
                </a:solidFill>
              </a:rPr>
              <a:t>technological developments</a:t>
            </a:r>
            <a:r>
              <a:rPr lang="en-US" altLang="en-US" sz="2200" dirty="0"/>
              <a:t>,  </a:t>
            </a:r>
            <a:r>
              <a:rPr lang="en-US" altLang="en-US" sz="2200" b="1" dirty="0">
                <a:solidFill>
                  <a:srgbClr val="0000CC"/>
                </a:solidFill>
              </a:rPr>
              <a:t>mobility</a:t>
            </a:r>
            <a:r>
              <a:rPr lang="en-US" altLang="en-US" sz="2200" b="1" dirty="0"/>
              <a:t>, socio-political and </a:t>
            </a:r>
          </a:p>
          <a:p>
            <a:pPr algn="just">
              <a:defRPr/>
            </a:pPr>
            <a:r>
              <a:rPr lang="en-US" altLang="en-US" sz="2200" b="1" dirty="0"/>
              <a:t>economic re-arrangements</a:t>
            </a:r>
            <a:r>
              <a:rPr lang="en-US" altLang="en-US" sz="2200" dirty="0"/>
              <a:t>, etc. (Antia 2000).</a:t>
            </a:r>
          </a:p>
          <a:p>
            <a:pPr>
              <a:defRPr/>
            </a:pPr>
            <a:endParaRPr lang="en-US" altLang="en-US" sz="2200" u="sng" dirty="0">
              <a:solidFill>
                <a:srgbClr val="0000FF"/>
              </a:solidFill>
            </a:endParaRPr>
          </a:p>
          <a:p>
            <a:pPr>
              <a:defRPr/>
            </a:pPr>
            <a:endParaRPr lang="en-US" altLang="en-US" sz="2200" u="sng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altLang="en-US" sz="2200" b="1" u="sng" dirty="0">
                <a:solidFill>
                  <a:srgbClr val="FF0000"/>
                </a:solidFill>
              </a:rPr>
              <a:t>Wat is </a:t>
            </a:r>
            <a:r>
              <a:rPr lang="en-US" altLang="en-US" sz="2200" b="1" u="sng" dirty="0" err="1">
                <a:solidFill>
                  <a:srgbClr val="FF0000"/>
                </a:solidFill>
              </a:rPr>
              <a:t>globalisering</a:t>
            </a:r>
            <a:r>
              <a:rPr lang="en-US" altLang="en-US" sz="2200" dirty="0">
                <a:solidFill>
                  <a:srgbClr val="FF0000"/>
                </a:solidFill>
              </a:rPr>
              <a:t>? </a:t>
            </a:r>
            <a:r>
              <a:rPr lang="en-US" altLang="en-US" sz="2200" dirty="0" err="1">
                <a:solidFill>
                  <a:srgbClr val="0000FF"/>
                </a:solidFill>
              </a:rPr>
              <a:t>Globalisering</a:t>
            </a:r>
            <a:r>
              <a:rPr lang="en-US" altLang="en-US" sz="2200" dirty="0">
                <a:solidFill>
                  <a:srgbClr val="0000FF"/>
                </a:solidFill>
              </a:rPr>
              <a:t> word </a:t>
            </a:r>
            <a:r>
              <a:rPr lang="en-US" altLang="en-US" sz="2200" dirty="0" err="1">
                <a:solidFill>
                  <a:srgbClr val="0000FF"/>
                </a:solidFill>
              </a:rPr>
              <a:t>gekoppel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aan</a:t>
            </a:r>
            <a:r>
              <a:rPr lang="en-US" altLang="en-US" sz="2200" dirty="0">
                <a:solidFill>
                  <a:srgbClr val="0000FF"/>
                </a:solidFill>
              </a:rPr>
              <a:t> die </a:t>
            </a:r>
            <a:r>
              <a:rPr lang="en-US" altLang="en-US" sz="2200" dirty="0" err="1">
                <a:solidFill>
                  <a:srgbClr val="0000FF"/>
                </a:solidFill>
              </a:rPr>
              <a:t>kompressie</a:t>
            </a:r>
            <a:r>
              <a:rPr lang="en-US" altLang="en-US" sz="2200" dirty="0">
                <a:solidFill>
                  <a:srgbClr val="0000FF"/>
                </a:solidFill>
              </a:rPr>
              <a:t> van</a:t>
            </a:r>
          </a:p>
          <a:p>
            <a:pPr>
              <a:defRPr/>
            </a:pPr>
            <a:r>
              <a:rPr lang="en-US" altLang="en-US" sz="2200" dirty="0" err="1">
                <a:solidFill>
                  <a:srgbClr val="0000FF"/>
                </a:solidFill>
              </a:rPr>
              <a:t>ruimte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en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tyd</a:t>
            </a:r>
            <a:r>
              <a:rPr lang="en-US" altLang="en-US" sz="2200" dirty="0">
                <a:solidFill>
                  <a:srgbClr val="0000FF"/>
                </a:solidFill>
              </a:rPr>
              <a:t>,  </a:t>
            </a:r>
            <a:r>
              <a:rPr lang="en-US" altLang="en-US" sz="2200" dirty="0" err="1">
                <a:solidFill>
                  <a:srgbClr val="0000FF"/>
                </a:solidFill>
              </a:rPr>
              <a:t>tegnologiese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ontwikkelings</a:t>
            </a:r>
            <a:r>
              <a:rPr lang="en-US" altLang="en-US" sz="2200" dirty="0">
                <a:solidFill>
                  <a:srgbClr val="0000FF"/>
                </a:solidFill>
              </a:rPr>
              <a:t>, </a:t>
            </a:r>
            <a:r>
              <a:rPr lang="en-US" altLang="en-US" sz="2200" dirty="0" err="1">
                <a:solidFill>
                  <a:srgbClr val="0000FF"/>
                </a:solidFill>
              </a:rPr>
              <a:t>mobiliteit</a:t>
            </a:r>
            <a:r>
              <a:rPr lang="en-US" altLang="en-US" sz="2200" dirty="0">
                <a:solidFill>
                  <a:srgbClr val="0000FF"/>
                </a:solidFill>
              </a:rPr>
              <a:t> of </a:t>
            </a:r>
            <a:r>
              <a:rPr lang="en-US" altLang="en-US" sz="2200" dirty="0" err="1">
                <a:solidFill>
                  <a:srgbClr val="0000FF"/>
                </a:solidFill>
              </a:rPr>
              <a:t>te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wel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groter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beweeglikheid</a:t>
            </a:r>
            <a:r>
              <a:rPr lang="en-US" altLang="en-US" sz="2200" dirty="0">
                <a:solidFill>
                  <a:srgbClr val="0000FF"/>
                </a:solidFill>
              </a:rPr>
              <a:t>, </a:t>
            </a:r>
            <a:r>
              <a:rPr lang="en-US" altLang="en-US" sz="2200" dirty="0" err="1">
                <a:solidFill>
                  <a:srgbClr val="0000FF"/>
                </a:solidFill>
              </a:rPr>
              <a:t>sosio-politieke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en</a:t>
            </a:r>
            <a:r>
              <a:rPr lang="en-US" altLang="en-US" sz="2200" dirty="0">
                <a:solidFill>
                  <a:srgbClr val="0000FF"/>
                </a:solidFill>
              </a:rPr>
              <a:t>  </a:t>
            </a:r>
            <a:r>
              <a:rPr lang="en-US" altLang="en-US" sz="2200" dirty="0" err="1">
                <a:solidFill>
                  <a:srgbClr val="0000FF"/>
                </a:solidFill>
              </a:rPr>
              <a:t>ekonomiese</a:t>
            </a:r>
            <a:r>
              <a:rPr lang="en-US" altLang="en-US" sz="2200" dirty="0">
                <a:solidFill>
                  <a:srgbClr val="0000FF"/>
                </a:solidFill>
              </a:rPr>
              <a:t> </a:t>
            </a:r>
            <a:r>
              <a:rPr lang="en-US" altLang="en-US" sz="2200" dirty="0" err="1">
                <a:solidFill>
                  <a:srgbClr val="0000FF"/>
                </a:solidFill>
              </a:rPr>
              <a:t>herrangskikkings</a:t>
            </a:r>
            <a:r>
              <a:rPr lang="en-US" altLang="en-US" sz="2200" dirty="0">
                <a:solidFill>
                  <a:srgbClr val="0000FF"/>
                </a:solidFill>
              </a:rPr>
              <a:t>, ens.</a:t>
            </a:r>
          </a:p>
          <a:p>
            <a:pPr>
              <a:defRPr/>
            </a:pPr>
            <a:r>
              <a:rPr lang="en-US" altLang="en-US" sz="2200" dirty="0">
                <a:solidFill>
                  <a:srgbClr val="0000FF"/>
                </a:solidFill>
              </a:rPr>
              <a:t>(Antia 2000).</a:t>
            </a:r>
          </a:p>
          <a:p>
            <a:pPr>
              <a:defRPr/>
            </a:pPr>
            <a:endParaRPr lang="en-US" altLang="en-US" sz="2200" u="sng" dirty="0">
              <a:solidFill>
                <a:srgbClr val="00B050"/>
              </a:solidFill>
            </a:endParaRPr>
          </a:p>
          <a:p>
            <a:pPr>
              <a:defRPr/>
            </a:pPr>
            <a:endParaRPr lang="en-US" altLang="en-US" sz="2200" u="sng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US" altLang="en-US" sz="2200" b="1" u="sng" dirty="0" err="1">
                <a:solidFill>
                  <a:srgbClr val="FF0000"/>
                </a:solidFill>
              </a:rPr>
              <a:t>Yintoni</a:t>
            </a:r>
            <a:r>
              <a:rPr lang="en-US" altLang="en-US" sz="2200" b="1" u="sng" dirty="0">
                <a:solidFill>
                  <a:srgbClr val="FF0000"/>
                </a:solidFill>
              </a:rPr>
              <a:t> </a:t>
            </a:r>
            <a:r>
              <a:rPr lang="en-US" altLang="en-US" sz="2200" b="1" u="sng" dirty="0" err="1">
                <a:solidFill>
                  <a:srgbClr val="FF0000"/>
                </a:solidFill>
              </a:rPr>
              <a:t>i</a:t>
            </a:r>
            <a:r>
              <a:rPr lang="en-US" altLang="en-US" sz="2200" b="1" u="sng" dirty="0">
                <a:solidFill>
                  <a:srgbClr val="FF0000"/>
                </a:solidFill>
              </a:rPr>
              <a:t>-globalization</a:t>
            </a:r>
            <a:r>
              <a:rPr lang="en-US" altLang="en-US" sz="2200" b="1" dirty="0">
                <a:solidFill>
                  <a:srgbClr val="FF0000"/>
                </a:solidFill>
              </a:rPr>
              <a:t>? </a:t>
            </a:r>
            <a:r>
              <a:rPr lang="en-US" altLang="en-US" sz="2200" dirty="0" err="1">
                <a:solidFill>
                  <a:srgbClr val="00B050"/>
                </a:solidFill>
              </a:rPr>
              <a:t>Ngokunxulumene</a:t>
            </a:r>
            <a:r>
              <a:rPr lang="en-US" altLang="en-US" sz="2200" dirty="0">
                <a:solidFill>
                  <a:srgbClr val="00B050"/>
                </a:solidFill>
              </a:rPr>
              <a:t> </a:t>
            </a:r>
            <a:r>
              <a:rPr lang="en-US" altLang="en-US" sz="2200" b="1" i="1" dirty="0" err="1">
                <a:solidFill>
                  <a:srgbClr val="00B050"/>
                </a:solidFill>
              </a:rPr>
              <a:t>noxinzelelo</a:t>
            </a:r>
            <a:r>
              <a:rPr lang="en-US" altLang="en-US" sz="2200" b="1" i="1" dirty="0">
                <a:solidFill>
                  <a:srgbClr val="00B050"/>
                </a:solidFill>
              </a:rPr>
              <a:t> </a:t>
            </a:r>
            <a:r>
              <a:rPr lang="en-US" altLang="en-US" sz="2200" dirty="0" err="1">
                <a:solidFill>
                  <a:srgbClr val="00B050"/>
                </a:solidFill>
              </a:rPr>
              <a:t>lwendawo</a:t>
            </a:r>
            <a:r>
              <a:rPr lang="en-US" altLang="en-US" sz="2200" dirty="0">
                <a:solidFill>
                  <a:srgbClr val="00B050"/>
                </a:solidFill>
              </a:rPr>
              <a:t> </a:t>
            </a:r>
            <a:r>
              <a:rPr lang="en-US" altLang="en-US" sz="2200" dirty="0" err="1">
                <a:solidFill>
                  <a:srgbClr val="00B050"/>
                </a:solidFill>
              </a:rPr>
              <a:t>kunye</a:t>
            </a:r>
            <a:r>
              <a:rPr lang="en-US" altLang="en-US" sz="2200" dirty="0">
                <a:solidFill>
                  <a:srgbClr val="00B050"/>
                </a:solidFill>
              </a:rPr>
              <a:t> </a:t>
            </a:r>
          </a:p>
          <a:p>
            <a:pPr>
              <a:defRPr/>
            </a:pPr>
            <a:r>
              <a:rPr lang="en-US" altLang="en-US" sz="2200" dirty="0" err="1">
                <a:solidFill>
                  <a:srgbClr val="00B050"/>
                </a:solidFill>
              </a:rPr>
              <a:t>nexesha</a:t>
            </a:r>
            <a:r>
              <a:rPr lang="en-US" altLang="en-US" sz="2200" dirty="0">
                <a:solidFill>
                  <a:srgbClr val="00B050"/>
                </a:solidFill>
              </a:rPr>
              <a:t>,  </a:t>
            </a:r>
            <a:r>
              <a:rPr lang="en-US" altLang="en-US" sz="2200" dirty="0" err="1">
                <a:solidFill>
                  <a:srgbClr val="00B050"/>
                </a:solidFill>
              </a:rPr>
              <a:t>ukuphuhliswa</a:t>
            </a:r>
            <a:r>
              <a:rPr lang="en-US" altLang="en-US" sz="2200" dirty="0">
                <a:solidFill>
                  <a:srgbClr val="00B050"/>
                </a:solidFill>
              </a:rPr>
              <a:t> </a:t>
            </a:r>
            <a:r>
              <a:rPr lang="en-US" altLang="en-US" sz="2200" dirty="0" err="1">
                <a:solidFill>
                  <a:srgbClr val="00B050"/>
                </a:solidFill>
              </a:rPr>
              <a:t>kobugcisa</a:t>
            </a:r>
            <a:r>
              <a:rPr lang="en-US" altLang="en-US" sz="2200" dirty="0">
                <a:solidFill>
                  <a:srgbClr val="00B050"/>
                </a:solidFill>
              </a:rPr>
              <a:t>, </a:t>
            </a:r>
            <a:r>
              <a:rPr lang="en-US" altLang="en-US" sz="2200" dirty="0" err="1">
                <a:solidFill>
                  <a:srgbClr val="00B050"/>
                </a:solidFill>
              </a:rPr>
              <a:t>ukutshintsha-tshintsha</a:t>
            </a:r>
            <a:r>
              <a:rPr lang="en-US" altLang="en-US" sz="2200" dirty="0">
                <a:solidFill>
                  <a:srgbClr val="00B050"/>
                </a:solidFill>
              </a:rPr>
              <a:t> </a:t>
            </a:r>
            <a:r>
              <a:rPr lang="en-US" altLang="en-US" sz="2200" dirty="0" err="1">
                <a:solidFill>
                  <a:srgbClr val="00B050"/>
                </a:solidFill>
              </a:rPr>
              <a:t>iindawo</a:t>
            </a:r>
            <a:r>
              <a:rPr lang="en-US" altLang="en-US" sz="2200" dirty="0">
                <a:solidFill>
                  <a:srgbClr val="00B050"/>
                </a:solidFill>
              </a:rPr>
              <a:t>, </a:t>
            </a:r>
          </a:p>
          <a:p>
            <a:pPr>
              <a:defRPr/>
            </a:pPr>
            <a:r>
              <a:rPr lang="en-US" altLang="en-US" sz="2200" dirty="0" err="1">
                <a:solidFill>
                  <a:srgbClr val="00B050"/>
                </a:solidFill>
              </a:rPr>
              <a:t>iimeko</a:t>
            </a:r>
            <a:r>
              <a:rPr lang="en-US" altLang="en-US" sz="2200" dirty="0">
                <a:solidFill>
                  <a:srgbClr val="00B050"/>
                </a:solidFill>
              </a:rPr>
              <a:t> </a:t>
            </a:r>
            <a:r>
              <a:rPr lang="en-US" altLang="en-US" sz="2200" dirty="0" err="1">
                <a:solidFill>
                  <a:srgbClr val="00B050"/>
                </a:solidFill>
              </a:rPr>
              <a:t>zentlalo</a:t>
            </a:r>
            <a:r>
              <a:rPr lang="en-US" altLang="en-US" sz="2200" dirty="0">
                <a:solidFill>
                  <a:srgbClr val="00B050"/>
                </a:solidFill>
              </a:rPr>
              <a:t> </a:t>
            </a:r>
            <a:r>
              <a:rPr lang="en-US" altLang="en-US" sz="2200" dirty="0" err="1">
                <a:solidFill>
                  <a:srgbClr val="00B050"/>
                </a:solidFill>
              </a:rPr>
              <a:t>nezopolitiko</a:t>
            </a:r>
            <a:r>
              <a:rPr lang="en-US" altLang="en-US" sz="2200" dirty="0">
                <a:solidFill>
                  <a:srgbClr val="00B050"/>
                </a:solidFill>
              </a:rPr>
              <a:t>,  </a:t>
            </a:r>
            <a:r>
              <a:rPr lang="en-US" altLang="en-US" sz="2200" dirty="0" err="1">
                <a:solidFill>
                  <a:srgbClr val="00B050"/>
                </a:solidFill>
              </a:rPr>
              <a:t>kunye</a:t>
            </a:r>
            <a:r>
              <a:rPr lang="en-US" altLang="en-US" sz="2200" dirty="0">
                <a:solidFill>
                  <a:srgbClr val="00B050"/>
                </a:solidFill>
              </a:rPr>
              <a:t> </a:t>
            </a:r>
            <a:r>
              <a:rPr lang="en-US" altLang="en-US" sz="2200" dirty="0" err="1">
                <a:solidFill>
                  <a:srgbClr val="00B050"/>
                </a:solidFill>
              </a:rPr>
              <a:t>nokulungelelaniswa</a:t>
            </a:r>
            <a:r>
              <a:rPr lang="en-US" altLang="en-US" sz="2200" dirty="0">
                <a:solidFill>
                  <a:srgbClr val="00B050"/>
                </a:solidFill>
              </a:rPr>
              <a:t> </a:t>
            </a:r>
            <a:r>
              <a:rPr lang="en-US" altLang="en-US" sz="2200" dirty="0" err="1">
                <a:solidFill>
                  <a:srgbClr val="00B050"/>
                </a:solidFill>
              </a:rPr>
              <a:t>kwezoqoqosho</a:t>
            </a:r>
            <a:r>
              <a:rPr lang="en-US" altLang="en-US" sz="2200" dirty="0">
                <a:solidFill>
                  <a:srgbClr val="00B050"/>
                </a:solidFill>
              </a:rPr>
              <a:t>, </a:t>
            </a:r>
          </a:p>
          <a:p>
            <a:pPr>
              <a:defRPr/>
            </a:pPr>
            <a:r>
              <a:rPr lang="en-US" altLang="en-US" sz="2200" dirty="0" err="1">
                <a:solidFill>
                  <a:srgbClr val="00B050"/>
                </a:solidFill>
              </a:rPr>
              <a:t>njl</a:t>
            </a:r>
            <a:r>
              <a:rPr lang="en-US" altLang="en-US" sz="2200" dirty="0">
                <a:solidFill>
                  <a:srgbClr val="00B050"/>
                </a:solidFill>
              </a:rPr>
              <a:t> </a:t>
            </a:r>
            <a:r>
              <a:rPr lang="en-US" altLang="en-US" sz="2200" dirty="0" err="1">
                <a:solidFill>
                  <a:srgbClr val="00B050"/>
                </a:solidFill>
              </a:rPr>
              <a:t>njl</a:t>
            </a:r>
            <a:r>
              <a:rPr lang="en-US" altLang="en-US" sz="2200" dirty="0">
                <a:solidFill>
                  <a:srgbClr val="00B050"/>
                </a:solidFill>
              </a:rPr>
              <a:t>. (</a:t>
            </a:r>
            <a:r>
              <a:rPr lang="en-US" altLang="en-US" sz="2200" dirty="0" err="1">
                <a:solidFill>
                  <a:srgbClr val="00B050"/>
                </a:solidFill>
              </a:rPr>
              <a:t>nguAntia</a:t>
            </a:r>
            <a:r>
              <a:rPr lang="en-US" altLang="en-US" sz="2200" dirty="0">
                <a:solidFill>
                  <a:srgbClr val="00B050"/>
                </a:solidFill>
              </a:rPr>
              <a:t>, 2000).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altLang="en-US" sz="2200" dirty="0"/>
          </a:p>
          <a:p>
            <a:pPr>
              <a:defRPr/>
            </a:pP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405746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6A6AE-63F0-44AB-9F1E-88E759941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143" y="603544"/>
            <a:ext cx="9505052" cy="714703"/>
          </a:xfrm>
        </p:spPr>
        <p:txBody>
          <a:bodyPr>
            <a:normAutofit fontScale="90000"/>
          </a:bodyPr>
          <a:lstStyle/>
          <a:p>
            <a:r>
              <a:rPr lang="en-ZA" dirty="0"/>
              <a:t>Globalization-related factors shaping/ influencing multilingualism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3C177-AD1D-4712-B1AD-0FD354C1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9250"/>
            <a:ext cx="9505052" cy="4635206"/>
          </a:xfrm>
        </p:spPr>
        <p:txBody>
          <a:bodyPr>
            <a:no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1200" dirty="0"/>
              <a:t> </a:t>
            </a:r>
          </a:p>
          <a:p>
            <a:pPr marL="815975" indent="-45720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en-US" sz="2000" dirty="0"/>
              <a:t> </a:t>
            </a:r>
            <a:r>
              <a:rPr lang="en-US" altLang="en-US" sz="2800" dirty="0"/>
              <a:t>Information &amp; communication technologies (ICTs)</a:t>
            </a:r>
          </a:p>
          <a:p>
            <a:pPr marL="873125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en-US" sz="2800" dirty="0">
                <a:solidFill>
                  <a:prstClr val="black"/>
                </a:solidFill>
              </a:rPr>
              <a:t> Migration</a:t>
            </a:r>
          </a:p>
          <a:p>
            <a:pPr marL="873125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n-US" altLang="en-US" sz="2800" dirty="0">
                <a:solidFill>
                  <a:prstClr val="black"/>
                </a:solidFill>
              </a:rPr>
              <a:t>New workplace arrangements </a:t>
            </a:r>
            <a:r>
              <a:rPr lang="en-US" altLang="en-US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  <a:p>
            <a:pPr marL="873125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en-US" sz="2800" dirty="0">
                <a:solidFill>
                  <a:prstClr val="black"/>
                </a:solidFill>
              </a:rPr>
              <a:t> New socio-political arrangements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425436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80D53-7A07-4CF5-A936-7D3CA8B36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6238"/>
            <a:ext cx="9585702" cy="1105003"/>
          </a:xfrm>
        </p:spPr>
        <p:txBody>
          <a:bodyPr>
            <a:noAutofit/>
          </a:bodyPr>
          <a:lstStyle/>
          <a:p>
            <a:r>
              <a:rPr lang="en-ZA" dirty="0"/>
              <a:t>Globalization-related factors shaping/ influencing multilingualism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6BB34-622E-4633-A35B-D51CCAC75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77038"/>
            <a:ext cx="9364717" cy="5224724"/>
          </a:xfrm>
        </p:spPr>
        <p:txBody>
          <a:bodyPr>
            <a:no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altLang="en-US" sz="100" dirty="0"/>
              <a:t> </a:t>
            </a:r>
          </a:p>
          <a:p>
            <a:pPr marL="269875" indent="-269875">
              <a:buFont typeface="+mj-lt"/>
              <a:buAutoNum type="arabicPeriod"/>
              <a:defRPr/>
            </a:pPr>
            <a:r>
              <a:rPr lang="en-US" altLang="en-US" sz="2000" b="1" u="sng" dirty="0"/>
              <a:t>Information &amp; communication technologies and multilingualism</a:t>
            </a:r>
            <a:r>
              <a:rPr lang="en-US" altLang="en-US" sz="2000" dirty="0"/>
              <a:t>. </a:t>
            </a:r>
            <a:r>
              <a:rPr lang="en-US" altLang="en-US" sz="2000" dirty="0">
                <a:solidFill>
                  <a:srgbClr val="C00000"/>
                </a:solidFill>
              </a:rPr>
              <a:t>Instant interaction </a:t>
            </a:r>
            <a:r>
              <a:rPr lang="en-US" altLang="en-US" sz="2000" dirty="0"/>
              <a:t>24/7 through various modalities and media (Facebook, </a:t>
            </a:r>
            <a:r>
              <a:rPr lang="en-US" altLang="en-US" sz="2000" dirty="0" err="1"/>
              <a:t>Whatsapp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Mxit</a:t>
            </a:r>
            <a:r>
              <a:rPr lang="en-US" altLang="en-US" sz="2000" dirty="0"/>
              <a:t>, Blackberry Messenger, Gmail, Yahoo Instant Messenger, Skype, etc.) which </a:t>
            </a:r>
            <a:r>
              <a:rPr lang="en-US" altLang="en-US" sz="2000" dirty="0">
                <a:solidFill>
                  <a:srgbClr val="C00000"/>
                </a:solidFill>
              </a:rPr>
              <a:t>exposes us to </a:t>
            </a:r>
            <a:r>
              <a:rPr lang="en-US" altLang="en-US" sz="2000" b="1" i="1" dirty="0"/>
              <a:t>different languages, varieties and registers.</a:t>
            </a:r>
            <a:endParaRPr lang="en-ZA" altLang="en-US" sz="2000" b="1" i="1" dirty="0"/>
          </a:p>
          <a:p>
            <a:pPr marL="269875" indent="-269875">
              <a:defRPr/>
            </a:pPr>
            <a:endParaRPr lang="en-US" altLang="en-US" sz="500" u="sng" dirty="0"/>
          </a:p>
          <a:p>
            <a:pPr marL="269875" indent="-269875">
              <a:defRPr/>
            </a:pPr>
            <a:endParaRPr lang="en-US" altLang="en-US" sz="500" u="sng" dirty="0"/>
          </a:p>
          <a:p>
            <a:pPr marL="269875" indent="-269875">
              <a:defRPr/>
            </a:pPr>
            <a:r>
              <a:rPr lang="en-US" altLang="en-US" sz="1800" u="sng" dirty="0" err="1">
                <a:solidFill>
                  <a:srgbClr val="0000FF"/>
                </a:solidFill>
              </a:rPr>
              <a:t>Informasie</a:t>
            </a:r>
            <a:r>
              <a:rPr lang="en-US" altLang="en-US" sz="1800" u="sng" dirty="0">
                <a:solidFill>
                  <a:srgbClr val="0000FF"/>
                </a:solidFill>
              </a:rPr>
              <a:t> &amp; </a:t>
            </a:r>
            <a:r>
              <a:rPr lang="en-US" altLang="en-US" sz="1800" u="sng" dirty="0" err="1">
                <a:solidFill>
                  <a:srgbClr val="0000FF"/>
                </a:solidFill>
              </a:rPr>
              <a:t>kommunikasie</a:t>
            </a:r>
            <a:r>
              <a:rPr lang="en-US" altLang="en-US" sz="1800" u="sng" dirty="0">
                <a:solidFill>
                  <a:srgbClr val="0000FF"/>
                </a:solidFill>
              </a:rPr>
              <a:t> </a:t>
            </a:r>
            <a:r>
              <a:rPr lang="en-US" altLang="en-US" sz="1800" u="sng" dirty="0" err="1">
                <a:solidFill>
                  <a:srgbClr val="0000FF"/>
                </a:solidFill>
              </a:rPr>
              <a:t>tegnologieë</a:t>
            </a:r>
            <a:r>
              <a:rPr lang="en-US" altLang="en-US" sz="1800" u="sng" dirty="0">
                <a:solidFill>
                  <a:srgbClr val="0000FF"/>
                </a:solidFill>
              </a:rPr>
              <a:t> </a:t>
            </a:r>
            <a:r>
              <a:rPr lang="en-US" altLang="en-US" sz="1800" u="sng" dirty="0" err="1">
                <a:solidFill>
                  <a:srgbClr val="0000FF"/>
                </a:solidFill>
              </a:rPr>
              <a:t>en</a:t>
            </a:r>
            <a:r>
              <a:rPr lang="en-US" altLang="en-US" sz="1800" u="sng" dirty="0">
                <a:solidFill>
                  <a:srgbClr val="0000FF"/>
                </a:solidFill>
              </a:rPr>
              <a:t> </a:t>
            </a:r>
            <a:r>
              <a:rPr lang="en-US" altLang="en-US" sz="1800" u="sng" dirty="0" err="1">
                <a:solidFill>
                  <a:srgbClr val="0000FF"/>
                </a:solidFill>
              </a:rPr>
              <a:t>veeltaligheid</a:t>
            </a:r>
            <a:r>
              <a:rPr lang="en-US" altLang="en-US" sz="1600" dirty="0">
                <a:solidFill>
                  <a:srgbClr val="0000FF"/>
                </a:solidFill>
              </a:rPr>
              <a:t>. </a:t>
            </a:r>
            <a:r>
              <a:rPr lang="en-US" altLang="en-US" sz="1600" dirty="0" err="1">
                <a:solidFill>
                  <a:srgbClr val="0000FF"/>
                </a:solidFill>
              </a:rPr>
              <a:t>Onmiddellike</a:t>
            </a:r>
            <a:r>
              <a:rPr lang="en-US" altLang="en-US" sz="1600" dirty="0">
                <a:solidFill>
                  <a:srgbClr val="0000FF"/>
                </a:solidFill>
              </a:rPr>
              <a:t> </a:t>
            </a:r>
            <a:r>
              <a:rPr lang="en-US" altLang="en-US" sz="1600" dirty="0" err="1">
                <a:solidFill>
                  <a:srgbClr val="0000FF"/>
                </a:solidFill>
              </a:rPr>
              <a:t>interaksie</a:t>
            </a:r>
            <a:r>
              <a:rPr lang="en-US" altLang="en-US" sz="1600" dirty="0">
                <a:solidFill>
                  <a:srgbClr val="0000FF"/>
                </a:solidFill>
              </a:rPr>
              <a:t> 24/7 </a:t>
            </a:r>
            <a:r>
              <a:rPr lang="en-US" altLang="en-US" sz="1600" dirty="0" err="1">
                <a:solidFill>
                  <a:srgbClr val="0000FF"/>
                </a:solidFill>
              </a:rPr>
              <a:t>deur</a:t>
            </a:r>
            <a:r>
              <a:rPr lang="en-US" altLang="en-US" sz="1600" dirty="0">
                <a:solidFill>
                  <a:srgbClr val="0000FF"/>
                </a:solidFill>
              </a:rPr>
              <a:t>  </a:t>
            </a:r>
            <a:r>
              <a:rPr lang="en-US" altLang="en-US" sz="1600" dirty="0" err="1">
                <a:solidFill>
                  <a:srgbClr val="0000FF"/>
                </a:solidFill>
              </a:rPr>
              <a:t>verskeie</a:t>
            </a:r>
            <a:r>
              <a:rPr lang="en-US" altLang="en-US" sz="1600" dirty="0">
                <a:solidFill>
                  <a:srgbClr val="0000FF"/>
                </a:solidFill>
              </a:rPr>
              <a:t> </a:t>
            </a:r>
            <a:r>
              <a:rPr lang="en-US" altLang="en-US" sz="1600" dirty="0" err="1">
                <a:solidFill>
                  <a:srgbClr val="0000FF"/>
                </a:solidFill>
              </a:rPr>
              <a:t>modaliteite</a:t>
            </a:r>
            <a:r>
              <a:rPr lang="en-US" altLang="en-US" sz="1600" dirty="0">
                <a:solidFill>
                  <a:srgbClr val="0000FF"/>
                </a:solidFill>
              </a:rPr>
              <a:t> </a:t>
            </a:r>
            <a:r>
              <a:rPr lang="en-US" altLang="en-US" sz="1600" dirty="0" err="1">
                <a:solidFill>
                  <a:srgbClr val="0000FF"/>
                </a:solidFill>
              </a:rPr>
              <a:t>en</a:t>
            </a:r>
            <a:r>
              <a:rPr lang="en-US" altLang="en-US" sz="1600" dirty="0">
                <a:solidFill>
                  <a:srgbClr val="0000FF"/>
                </a:solidFill>
              </a:rPr>
              <a:t> media (Facebook, Blackberry Messenger, Gmail, Yahoo Instant Messenger, Skype, ens.) wat </a:t>
            </a:r>
            <a:r>
              <a:rPr lang="en-US" altLang="en-US" sz="1600" dirty="0" err="1">
                <a:solidFill>
                  <a:srgbClr val="0000FF"/>
                </a:solidFill>
              </a:rPr>
              <a:t>ons</a:t>
            </a:r>
            <a:r>
              <a:rPr lang="en-US" altLang="en-US" sz="1600" dirty="0">
                <a:solidFill>
                  <a:srgbClr val="0000FF"/>
                </a:solidFill>
              </a:rPr>
              <a:t> </a:t>
            </a:r>
            <a:r>
              <a:rPr lang="en-US" altLang="en-US" sz="1600" dirty="0" err="1">
                <a:solidFill>
                  <a:srgbClr val="0000FF"/>
                </a:solidFill>
              </a:rPr>
              <a:t>blootstel</a:t>
            </a:r>
            <a:r>
              <a:rPr lang="en-US" altLang="en-US" sz="1600" dirty="0">
                <a:solidFill>
                  <a:srgbClr val="0000FF"/>
                </a:solidFill>
              </a:rPr>
              <a:t> </a:t>
            </a:r>
            <a:r>
              <a:rPr lang="en-US" altLang="en-US" sz="1600" dirty="0" err="1">
                <a:solidFill>
                  <a:srgbClr val="0000FF"/>
                </a:solidFill>
              </a:rPr>
              <a:t>aan</a:t>
            </a:r>
            <a:r>
              <a:rPr lang="en-US" altLang="en-US" sz="1600" dirty="0">
                <a:solidFill>
                  <a:srgbClr val="0000FF"/>
                </a:solidFill>
              </a:rPr>
              <a:t> </a:t>
            </a:r>
            <a:r>
              <a:rPr lang="en-US" altLang="en-US" sz="1600" dirty="0" err="1">
                <a:solidFill>
                  <a:srgbClr val="0000FF"/>
                </a:solidFill>
              </a:rPr>
              <a:t>verskillende</a:t>
            </a:r>
            <a:r>
              <a:rPr lang="en-US" altLang="en-US" sz="1600" dirty="0">
                <a:solidFill>
                  <a:srgbClr val="0000FF"/>
                </a:solidFill>
              </a:rPr>
              <a:t> tale, </a:t>
            </a:r>
            <a:r>
              <a:rPr lang="en-US" altLang="en-US" sz="1600" dirty="0" err="1">
                <a:solidFill>
                  <a:srgbClr val="0000FF"/>
                </a:solidFill>
              </a:rPr>
              <a:t>variëteite</a:t>
            </a:r>
            <a:r>
              <a:rPr lang="en-US" altLang="en-US" sz="1600" dirty="0">
                <a:solidFill>
                  <a:srgbClr val="0000FF"/>
                </a:solidFill>
              </a:rPr>
              <a:t> </a:t>
            </a:r>
            <a:r>
              <a:rPr lang="en-US" altLang="en-US" sz="1600" dirty="0" err="1">
                <a:solidFill>
                  <a:srgbClr val="0000FF"/>
                </a:solidFill>
              </a:rPr>
              <a:t>en</a:t>
            </a:r>
            <a:r>
              <a:rPr lang="en-US" altLang="en-US" sz="1600" dirty="0">
                <a:solidFill>
                  <a:srgbClr val="0000FF"/>
                </a:solidFill>
              </a:rPr>
              <a:t> registers.</a:t>
            </a:r>
            <a:endParaRPr lang="en-ZA" altLang="en-US" sz="1600" b="1" i="1" dirty="0">
              <a:solidFill>
                <a:srgbClr val="0000FF"/>
              </a:solidFill>
            </a:endParaRPr>
          </a:p>
          <a:p>
            <a:pPr marL="269875" indent="-269875">
              <a:defRPr/>
            </a:pPr>
            <a:endParaRPr lang="en-US" altLang="en-US" sz="500" u="sng" dirty="0"/>
          </a:p>
          <a:p>
            <a:pPr marL="269875" indent="-269875">
              <a:defRPr/>
            </a:pPr>
            <a:endParaRPr lang="en-US" altLang="en-US" sz="500" u="sng" dirty="0"/>
          </a:p>
          <a:p>
            <a:pPr marL="269875" indent="-269875">
              <a:defRPr/>
            </a:pPr>
            <a:r>
              <a:rPr lang="en-US" altLang="en-US" sz="1800" u="sng" dirty="0" err="1">
                <a:solidFill>
                  <a:srgbClr val="00B050"/>
                </a:solidFill>
              </a:rPr>
              <a:t>Ubugcisa</a:t>
            </a:r>
            <a:r>
              <a:rPr lang="en-US" altLang="en-US" sz="1800" u="sng" dirty="0">
                <a:solidFill>
                  <a:srgbClr val="00B050"/>
                </a:solidFill>
              </a:rPr>
              <a:t> </a:t>
            </a:r>
            <a:r>
              <a:rPr lang="en-US" altLang="en-US" sz="1800" u="sng" dirty="0" err="1">
                <a:solidFill>
                  <a:srgbClr val="00B050"/>
                </a:solidFill>
              </a:rPr>
              <a:t>bolwazi</a:t>
            </a:r>
            <a:r>
              <a:rPr lang="en-US" altLang="en-US" sz="1800" u="sng" dirty="0">
                <a:solidFill>
                  <a:srgbClr val="00B050"/>
                </a:solidFill>
              </a:rPr>
              <a:t> </a:t>
            </a:r>
            <a:r>
              <a:rPr lang="en-US" altLang="en-US" sz="1800" u="sng" dirty="0" err="1">
                <a:solidFill>
                  <a:srgbClr val="00B050"/>
                </a:solidFill>
              </a:rPr>
              <a:t>nonxibelelwano</a:t>
            </a:r>
            <a:r>
              <a:rPr lang="en-US" altLang="en-US" sz="1800" u="sng" dirty="0">
                <a:solidFill>
                  <a:srgbClr val="00B050"/>
                </a:solidFill>
              </a:rPr>
              <a:t>, </a:t>
            </a:r>
            <a:r>
              <a:rPr lang="en-US" altLang="en-US" sz="1800" u="sng" dirty="0" err="1">
                <a:solidFill>
                  <a:srgbClr val="00B050"/>
                </a:solidFill>
              </a:rPr>
              <a:t>kunye</a:t>
            </a:r>
            <a:r>
              <a:rPr lang="en-US" altLang="en-US" sz="1800" u="sng" dirty="0">
                <a:solidFill>
                  <a:srgbClr val="00B050"/>
                </a:solidFill>
              </a:rPr>
              <a:t> </a:t>
            </a:r>
            <a:r>
              <a:rPr lang="en-US" altLang="en-US" sz="1800" u="sng" dirty="0" err="1">
                <a:solidFill>
                  <a:srgbClr val="00B050"/>
                </a:solidFill>
              </a:rPr>
              <a:t>nokusetyenziswa</a:t>
            </a:r>
            <a:r>
              <a:rPr lang="en-US" altLang="en-US" sz="1800" u="sng" dirty="0">
                <a:solidFill>
                  <a:srgbClr val="00B050"/>
                </a:solidFill>
              </a:rPr>
              <a:t> </a:t>
            </a:r>
            <a:r>
              <a:rPr lang="en-US" altLang="en-US" sz="1800" u="sng" dirty="0" err="1">
                <a:solidFill>
                  <a:srgbClr val="00B050"/>
                </a:solidFill>
              </a:rPr>
              <a:t>kweelwimi</a:t>
            </a:r>
            <a:r>
              <a:rPr lang="en-US" altLang="en-US" sz="1800" u="sng" dirty="0">
                <a:solidFill>
                  <a:srgbClr val="00B050"/>
                </a:solidFill>
              </a:rPr>
              <a:t> </a:t>
            </a:r>
            <a:r>
              <a:rPr lang="en-US" altLang="en-US" sz="1800" u="sng" dirty="0" err="1">
                <a:solidFill>
                  <a:srgbClr val="00B050"/>
                </a:solidFill>
              </a:rPr>
              <a:t>ezininzi</a:t>
            </a:r>
            <a:r>
              <a:rPr lang="en-US" altLang="en-US" sz="1800" dirty="0">
                <a:solidFill>
                  <a:srgbClr val="00B050"/>
                </a:solidFill>
              </a:rPr>
              <a:t>. </a:t>
            </a:r>
            <a:r>
              <a:rPr lang="en-US" altLang="en-US" sz="1800" dirty="0" err="1">
                <a:solidFill>
                  <a:srgbClr val="00B050"/>
                </a:solidFill>
              </a:rPr>
              <a:t>Indlela</a:t>
            </a:r>
            <a:r>
              <a:rPr lang="en-US" altLang="en-US" sz="1800" b="1" dirty="0">
                <a:solidFill>
                  <a:srgbClr val="00B050"/>
                </a:solidFill>
              </a:rPr>
              <a:t> </a:t>
            </a:r>
            <a:r>
              <a:rPr lang="en-US" altLang="en-US" sz="1800" b="1" dirty="0" err="1">
                <a:solidFill>
                  <a:srgbClr val="00B050"/>
                </a:solidFill>
              </a:rPr>
              <a:t>ekhawulezayo</a:t>
            </a:r>
            <a:r>
              <a:rPr lang="en-US" altLang="en-US" sz="1800" b="1" dirty="0">
                <a:solidFill>
                  <a:srgbClr val="00B050"/>
                </a:solidFill>
              </a:rPr>
              <a:t> </a:t>
            </a:r>
            <a:r>
              <a:rPr lang="en-US" altLang="en-US" sz="1800" dirty="0" err="1">
                <a:solidFill>
                  <a:srgbClr val="00B050"/>
                </a:solidFill>
              </a:rPr>
              <a:t>yokusebenzisana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 err="1">
                <a:solidFill>
                  <a:srgbClr val="00B050"/>
                </a:solidFill>
              </a:rPr>
              <a:t>maxa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 err="1">
                <a:solidFill>
                  <a:srgbClr val="00B050"/>
                </a:solidFill>
              </a:rPr>
              <a:t>onke</a:t>
            </a:r>
            <a:r>
              <a:rPr lang="en-US" altLang="en-US" sz="1800" dirty="0">
                <a:solidFill>
                  <a:srgbClr val="00B050"/>
                </a:solidFill>
              </a:rPr>
              <a:t>, </a:t>
            </a:r>
            <a:r>
              <a:rPr lang="en-US" altLang="en-US" sz="1800" dirty="0" err="1">
                <a:solidFill>
                  <a:srgbClr val="00B050"/>
                </a:solidFill>
              </a:rPr>
              <a:t>ngokusebenzisa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 err="1">
                <a:solidFill>
                  <a:srgbClr val="00B050"/>
                </a:solidFill>
              </a:rPr>
              <a:t>iindlela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 err="1">
                <a:solidFill>
                  <a:srgbClr val="00B050"/>
                </a:solidFill>
              </a:rPr>
              <a:t>ezohlukeneyo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 err="1">
                <a:solidFill>
                  <a:srgbClr val="00B050"/>
                </a:solidFill>
              </a:rPr>
              <a:t>zonxibelelwano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 err="1">
                <a:solidFill>
                  <a:srgbClr val="00B050"/>
                </a:solidFill>
              </a:rPr>
              <a:t>kunye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 err="1">
                <a:solidFill>
                  <a:srgbClr val="00B050"/>
                </a:solidFill>
              </a:rPr>
              <a:t>nosasazo</a:t>
            </a:r>
            <a:r>
              <a:rPr lang="en-US" altLang="en-US" sz="1800" dirty="0">
                <a:solidFill>
                  <a:srgbClr val="00B050"/>
                </a:solidFill>
              </a:rPr>
              <a:t> (u-Facebook, </a:t>
            </a:r>
            <a:r>
              <a:rPr lang="en-US" altLang="en-US" sz="1800" dirty="0" err="1">
                <a:solidFill>
                  <a:srgbClr val="00B050"/>
                </a:solidFill>
              </a:rPr>
              <a:t>i</a:t>
            </a:r>
            <a:r>
              <a:rPr lang="en-US" altLang="en-US" sz="1800" dirty="0">
                <a:solidFill>
                  <a:srgbClr val="00B050"/>
                </a:solidFill>
              </a:rPr>
              <a:t>-Blackberry Messenger, u-Gmail, u-Yahoo Instant Messenger, u-Skype, </a:t>
            </a:r>
            <a:r>
              <a:rPr lang="en-US" altLang="en-US" sz="1800" dirty="0" err="1">
                <a:solidFill>
                  <a:srgbClr val="00B050"/>
                </a:solidFill>
              </a:rPr>
              <a:t>njl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 err="1">
                <a:solidFill>
                  <a:srgbClr val="00B050"/>
                </a:solidFill>
              </a:rPr>
              <a:t>njl</a:t>
            </a:r>
            <a:r>
              <a:rPr lang="en-US" altLang="en-US" sz="1800" dirty="0">
                <a:solidFill>
                  <a:srgbClr val="00B050"/>
                </a:solidFill>
              </a:rPr>
              <a:t>.), </a:t>
            </a:r>
            <a:r>
              <a:rPr lang="en-US" altLang="en-US" sz="1800" dirty="0" err="1">
                <a:solidFill>
                  <a:srgbClr val="00B050"/>
                </a:solidFill>
              </a:rPr>
              <a:t>ezithi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 err="1">
                <a:solidFill>
                  <a:srgbClr val="00B050"/>
                </a:solidFill>
              </a:rPr>
              <a:t>zisidibanise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b="1" i="1" dirty="0" err="1">
                <a:solidFill>
                  <a:srgbClr val="00B050"/>
                </a:solidFill>
              </a:rPr>
              <a:t>neelwimi</a:t>
            </a:r>
            <a:r>
              <a:rPr lang="en-US" altLang="en-US" sz="1800" b="1" i="1" dirty="0">
                <a:solidFill>
                  <a:srgbClr val="00B050"/>
                </a:solidFill>
              </a:rPr>
              <a:t> </a:t>
            </a:r>
            <a:r>
              <a:rPr lang="en-US" altLang="en-US" sz="1800" b="1" i="1" dirty="0" err="1">
                <a:solidFill>
                  <a:srgbClr val="00B050"/>
                </a:solidFill>
              </a:rPr>
              <a:t>ezohlukeneyo</a:t>
            </a:r>
            <a:r>
              <a:rPr lang="en-US" altLang="en-US" sz="1800" b="1" i="1" dirty="0">
                <a:solidFill>
                  <a:srgbClr val="00B050"/>
                </a:solidFill>
              </a:rPr>
              <a:t>, </a:t>
            </a:r>
            <a:r>
              <a:rPr lang="en-US" altLang="en-US" sz="1800" b="1" i="1" dirty="0" err="1">
                <a:solidFill>
                  <a:srgbClr val="00B050"/>
                </a:solidFill>
              </a:rPr>
              <a:t>iintlobo</a:t>
            </a:r>
            <a:r>
              <a:rPr lang="en-US" altLang="en-US" sz="1800" b="1" i="1" dirty="0">
                <a:solidFill>
                  <a:srgbClr val="00B050"/>
                </a:solidFill>
              </a:rPr>
              <a:t> </a:t>
            </a:r>
            <a:r>
              <a:rPr lang="en-US" altLang="en-US" sz="1800" b="1" i="1" dirty="0" err="1">
                <a:solidFill>
                  <a:srgbClr val="00B050"/>
                </a:solidFill>
              </a:rPr>
              <a:t>zazo</a:t>
            </a:r>
            <a:r>
              <a:rPr lang="en-US" altLang="en-US" sz="1800" b="1" i="1" dirty="0">
                <a:solidFill>
                  <a:srgbClr val="00B050"/>
                </a:solidFill>
              </a:rPr>
              <a:t> </a:t>
            </a:r>
            <a:r>
              <a:rPr lang="en-US" altLang="en-US" sz="1800" b="1" i="1" dirty="0" err="1">
                <a:solidFill>
                  <a:srgbClr val="00B050"/>
                </a:solidFill>
              </a:rPr>
              <a:t>kunye</a:t>
            </a:r>
            <a:r>
              <a:rPr lang="en-US" altLang="en-US" sz="1800" b="1" i="1" dirty="0">
                <a:solidFill>
                  <a:srgbClr val="00B050"/>
                </a:solidFill>
              </a:rPr>
              <a:t> </a:t>
            </a:r>
            <a:r>
              <a:rPr lang="en-US" altLang="en-US" sz="1800" b="1" i="1" dirty="0" err="1">
                <a:solidFill>
                  <a:srgbClr val="00B050"/>
                </a:solidFill>
              </a:rPr>
              <a:t>nezithetho</a:t>
            </a:r>
            <a:r>
              <a:rPr lang="en-US" altLang="en-US" sz="1800" b="1" i="1" dirty="0">
                <a:solidFill>
                  <a:srgbClr val="00B050"/>
                </a:solidFill>
              </a:rPr>
              <a:t> </a:t>
            </a:r>
            <a:r>
              <a:rPr lang="en-US" altLang="en-US" sz="1800" b="1" i="1" dirty="0" err="1">
                <a:solidFill>
                  <a:srgbClr val="00B050"/>
                </a:solidFill>
              </a:rPr>
              <a:t>zabantu</a:t>
            </a:r>
            <a:r>
              <a:rPr lang="en-US" altLang="en-US" sz="1800" b="1" i="1" dirty="0">
                <a:solidFill>
                  <a:srgbClr val="00B050"/>
                </a:solidFill>
              </a:rPr>
              <a:t> </a:t>
            </a:r>
            <a:r>
              <a:rPr lang="en-US" altLang="en-US" sz="1800" b="1" i="1" dirty="0" err="1">
                <a:solidFill>
                  <a:srgbClr val="00B050"/>
                </a:solidFill>
              </a:rPr>
              <a:t>abasendaweni</a:t>
            </a:r>
            <a:r>
              <a:rPr lang="en-US" altLang="en-US" sz="1800" b="1" i="1" dirty="0">
                <a:solidFill>
                  <a:srgbClr val="00B050"/>
                </a:solidFill>
              </a:rPr>
              <a:t> </a:t>
            </a:r>
            <a:r>
              <a:rPr lang="en-US" altLang="en-US" sz="1800" b="1" i="1" dirty="0" err="1">
                <a:solidFill>
                  <a:srgbClr val="00B050"/>
                </a:solidFill>
              </a:rPr>
              <a:t>ethile</a:t>
            </a:r>
            <a:r>
              <a:rPr lang="en-US" altLang="en-US" sz="1800" b="1" i="1" dirty="0">
                <a:solidFill>
                  <a:srgbClr val="00B050"/>
                </a:solidFill>
              </a:rPr>
              <a:t>.</a:t>
            </a:r>
            <a:endParaRPr lang="en-ZA" altLang="en-US" sz="18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45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5" name="Group 142">
            <a:extLst>
              <a:ext uri="{FF2B5EF4-FFF2-40B4-BE49-F238E27FC236}">
                <a16:creationId xmlns:a16="http://schemas.microsoft.com/office/drawing/2014/main" id="{18CA303D-A5B7-4C65-A352-E8D697859F3B}"/>
              </a:ext>
            </a:extLst>
          </p:cNvPr>
          <p:cNvGrpSpPr>
            <a:grpSpLocks/>
          </p:cNvGrpSpPr>
          <p:nvPr/>
        </p:nvGrpSpPr>
        <p:grpSpPr bwMode="auto">
          <a:xfrm>
            <a:off x="2319339" y="898525"/>
            <a:ext cx="8339137" cy="5545138"/>
            <a:chOff x="1109353" y="1077691"/>
            <a:chExt cx="8340414" cy="5544966"/>
          </a:xfrm>
        </p:grpSpPr>
        <p:pic>
          <p:nvPicPr>
            <p:cNvPr id="120" name="Group 119">
              <a:extLst>
                <a:ext uri="{FF2B5EF4-FFF2-40B4-BE49-F238E27FC236}">
                  <a16:creationId xmlns:a16="http://schemas.microsoft.com/office/drawing/2014/main" id="{E1704F95-B612-4DA9-BD94-06C8836A11D4}"/>
                </a:ext>
              </a:extLst>
            </p:cNvPr>
            <p:cNvPicPr>
              <a:picLocks noGrp="1"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865" y="1059209"/>
              <a:ext cx="8720052" cy="5576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267" name="TextBox 7">
              <a:extLst>
                <a:ext uri="{FF2B5EF4-FFF2-40B4-BE49-F238E27FC236}">
                  <a16:creationId xmlns:a16="http://schemas.microsoft.com/office/drawing/2014/main" id="{7236E900-24EC-4576-8628-DE0BE0F3B7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3495368" y="2157407"/>
              <a:ext cx="1152525" cy="261610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100" b="1">
                  <a:solidFill>
                    <a:srgbClr val="00B050"/>
                  </a:solidFill>
                  <a:latin typeface="Calibri" panose="020F0502020204030204" pitchFamily="34" charset="0"/>
                </a:rPr>
                <a:t>Tigrinya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C00000"/>
                  </a:solidFill>
                  <a:latin typeface="Calibri" panose="020F0502020204030204" pitchFamily="34" charset="0"/>
                </a:rPr>
                <a:t>English</a:t>
              </a:r>
            </a:p>
          </p:txBody>
        </p:sp>
        <p:sp>
          <p:nvSpPr>
            <p:cNvPr id="11268" name="TextBox 7">
              <a:extLst>
                <a:ext uri="{FF2B5EF4-FFF2-40B4-BE49-F238E27FC236}">
                  <a16:creationId xmlns:a16="http://schemas.microsoft.com/office/drawing/2014/main" id="{8FF1DC58-0F53-4EB8-9FD0-D4D3132E79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273111">
              <a:off x="4759758" y="2159242"/>
              <a:ext cx="1152525" cy="261610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100" b="1">
                  <a:solidFill>
                    <a:srgbClr val="C00000"/>
                  </a:solidFill>
                  <a:latin typeface="Calibri" panose="020F0502020204030204" pitchFamily="34" charset="0"/>
                </a:rPr>
                <a:t>English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00B0F0"/>
                  </a:solidFill>
                  <a:latin typeface="Calibri" panose="020F0502020204030204" pitchFamily="34" charset="0"/>
                </a:rPr>
                <a:t>Arabic</a:t>
              </a:r>
            </a:p>
          </p:txBody>
        </p:sp>
        <p:sp>
          <p:nvSpPr>
            <p:cNvPr id="11269" name="TextBox 7">
              <a:extLst>
                <a:ext uri="{FF2B5EF4-FFF2-40B4-BE49-F238E27FC236}">
                  <a16:creationId xmlns:a16="http://schemas.microsoft.com/office/drawing/2014/main" id="{525BF845-7C88-48E6-8283-C771AA2F23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98593">
              <a:off x="2294201" y="2127716"/>
              <a:ext cx="1152525" cy="261610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100" b="1">
                  <a:solidFill>
                    <a:srgbClr val="00B050"/>
                  </a:solidFill>
                  <a:latin typeface="Calibri" panose="020F0502020204030204" pitchFamily="34" charset="0"/>
                </a:rPr>
                <a:t>Tigrinya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C00000"/>
                  </a:solidFill>
                  <a:latin typeface="Calibri" panose="020F0502020204030204" pitchFamily="34" charset="0"/>
                </a:rPr>
                <a:t>English</a:t>
              </a:r>
            </a:p>
          </p:txBody>
        </p:sp>
        <p:sp>
          <p:nvSpPr>
            <p:cNvPr id="11270" name="TextBox 7">
              <a:extLst>
                <a:ext uri="{FF2B5EF4-FFF2-40B4-BE49-F238E27FC236}">
                  <a16:creationId xmlns:a16="http://schemas.microsoft.com/office/drawing/2014/main" id="{62EEE4CE-87EB-47FD-8D58-344AC75661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43192">
              <a:off x="4899657" y="4123099"/>
              <a:ext cx="1949138" cy="261602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100" b="1">
                  <a:solidFill>
                    <a:srgbClr val="00B050"/>
                  </a:solidFill>
                  <a:latin typeface="Calibri" panose="020F0502020204030204" pitchFamily="34" charset="0"/>
                </a:rPr>
                <a:t>Tigrinya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7030A0"/>
                  </a:solidFill>
                  <a:latin typeface="Calibri" panose="020F0502020204030204" pitchFamily="34" charset="0"/>
                </a:rPr>
                <a:t>Tigre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00B0F0"/>
                  </a:solidFill>
                  <a:latin typeface="Calibri" panose="020F0502020204030204" pitchFamily="34" charset="0"/>
                </a:rPr>
                <a:t>Arabic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C00000"/>
                  </a:solidFill>
                  <a:latin typeface="Calibri" panose="020F0502020204030204" pitchFamily="34" charset="0"/>
                </a:rPr>
                <a:t>English</a:t>
              </a:r>
              <a:r>
                <a:rPr lang="en-US" altLang="en-US" sz="1100">
                  <a:solidFill>
                    <a:srgbClr val="000000"/>
                  </a:solidFill>
                  <a:latin typeface="Calibri" panose="020F0502020204030204" pitchFamily="34" charset="0"/>
                </a:rPr>
                <a:t> </a:t>
              </a:r>
            </a:p>
          </p:txBody>
        </p:sp>
        <p:sp>
          <p:nvSpPr>
            <p:cNvPr id="11271" name="TextBox 7">
              <a:extLst>
                <a:ext uri="{FF2B5EF4-FFF2-40B4-BE49-F238E27FC236}">
                  <a16:creationId xmlns:a16="http://schemas.microsoft.com/office/drawing/2014/main" id="{12FCC714-702A-4C1B-B74A-8B0ECBC8B7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608219">
              <a:off x="5012992" y="3458261"/>
              <a:ext cx="1746679" cy="261610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100" b="1">
                  <a:solidFill>
                    <a:srgbClr val="00B050"/>
                  </a:solidFill>
                  <a:latin typeface="Calibri" panose="020F0502020204030204" pitchFamily="34" charset="0"/>
                </a:rPr>
                <a:t>Tigrinya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0000FF"/>
                  </a:solidFill>
                  <a:latin typeface="Calibri" panose="020F0502020204030204" pitchFamily="34" charset="0"/>
                </a:rPr>
                <a:t>Amharic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C00000"/>
                  </a:solidFill>
                  <a:latin typeface="Calibri" panose="020F0502020204030204" pitchFamily="34" charset="0"/>
                </a:rPr>
                <a:t>English</a:t>
              </a:r>
            </a:p>
          </p:txBody>
        </p:sp>
        <p:sp>
          <p:nvSpPr>
            <p:cNvPr id="11272" name="TextBox 7">
              <a:extLst>
                <a:ext uri="{FF2B5EF4-FFF2-40B4-BE49-F238E27FC236}">
                  <a16:creationId xmlns:a16="http://schemas.microsoft.com/office/drawing/2014/main" id="{7F0FFF7E-B2C5-4E5F-8C08-8C94F0E049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4252661">
              <a:off x="3085184" y="4843820"/>
              <a:ext cx="1857331" cy="430887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100" b="1">
                  <a:solidFill>
                    <a:srgbClr val="C00000"/>
                  </a:solidFill>
                  <a:latin typeface="Calibri" panose="020F0502020204030204" pitchFamily="34" charset="0"/>
                </a:rPr>
                <a:t>English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00B050"/>
                  </a:solidFill>
                  <a:latin typeface="Calibri" panose="020F0502020204030204" pitchFamily="34" charset="0"/>
                </a:rPr>
                <a:t>Tigrinya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0000FF"/>
                  </a:solidFill>
                  <a:latin typeface="Calibri" panose="020F0502020204030204" pitchFamily="34" charset="0"/>
                </a:rPr>
                <a:t>Amharic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00B0F0"/>
                  </a:solidFill>
                  <a:latin typeface="Calibri" panose="020F0502020204030204" pitchFamily="34" charset="0"/>
                </a:rPr>
                <a:t>Arabic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FF9900"/>
                  </a:solidFill>
                  <a:latin typeface="Calibri" panose="020F0502020204030204" pitchFamily="34" charset="0"/>
                </a:rPr>
                <a:t>Afrikaans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FF33CC"/>
                  </a:solidFill>
                  <a:latin typeface="Calibri" panose="020F0502020204030204" pitchFamily="34" charset="0"/>
                </a:rPr>
                <a:t>isiXhosa</a:t>
              </a:r>
            </a:p>
          </p:txBody>
        </p:sp>
        <p:sp>
          <p:nvSpPr>
            <p:cNvPr id="11273" name="TextBox 7">
              <a:extLst>
                <a:ext uri="{FF2B5EF4-FFF2-40B4-BE49-F238E27FC236}">
                  <a16:creationId xmlns:a16="http://schemas.microsoft.com/office/drawing/2014/main" id="{F7DD8CE6-F2AD-47D2-A0E8-4324289296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093005">
              <a:off x="1928384" y="4236538"/>
              <a:ext cx="1152525" cy="261610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100" b="1">
                  <a:solidFill>
                    <a:srgbClr val="00B050"/>
                  </a:solidFill>
                  <a:latin typeface="Calibri" panose="020F0502020204030204" pitchFamily="34" charset="0"/>
                </a:rPr>
                <a:t>Tigrinya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C00000"/>
                  </a:solidFill>
                  <a:latin typeface="Calibri" panose="020F0502020204030204" pitchFamily="34" charset="0"/>
                </a:rPr>
                <a:t>English</a:t>
              </a:r>
            </a:p>
          </p:txBody>
        </p:sp>
        <p:sp>
          <p:nvSpPr>
            <p:cNvPr id="11274" name="TextBox 7">
              <a:extLst>
                <a:ext uri="{FF2B5EF4-FFF2-40B4-BE49-F238E27FC236}">
                  <a16:creationId xmlns:a16="http://schemas.microsoft.com/office/drawing/2014/main" id="{A64EA4EF-867E-4088-914D-21FB0EACB1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6278" y="3112006"/>
              <a:ext cx="1152525" cy="261610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100" b="1">
                  <a:solidFill>
                    <a:srgbClr val="00B050"/>
                  </a:solidFill>
                  <a:latin typeface="Calibri" panose="020F0502020204030204" pitchFamily="34" charset="0"/>
                </a:rPr>
                <a:t>Tigrinya,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 </a:t>
              </a:r>
              <a:r>
                <a:rPr lang="en-US" altLang="en-US" sz="1100" b="1">
                  <a:solidFill>
                    <a:srgbClr val="C00000"/>
                  </a:solidFill>
                  <a:latin typeface="Calibri" panose="020F0502020204030204" pitchFamily="34" charset="0"/>
                </a:rPr>
                <a:t>English</a:t>
              </a:r>
            </a:p>
          </p:txBody>
        </p:sp>
        <p:sp>
          <p:nvSpPr>
            <p:cNvPr id="11275" name="TextBox 7">
              <a:extLst>
                <a:ext uri="{FF2B5EF4-FFF2-40B4-BE49-F238E27FC236}">
                  <a16:creationId xmlns:a16="http://schemas.microsoft.com/office/drawing/2014/main" id="{F07899B2-5BBD-4A13-862A-6D6333C98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129497">
              <a:off x="5000224" y="2739180"/>
              <a:ext cx="1498310" cy="261610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100" b="1">
                  <a:solidFill>
                    <a:srgbClr val="00B050"/>
                  </a:solidFill>
                  <a:latin typeface="Calibri" panose="020F0502020204030204" pitchFamily="34" charset="0"/>
                </a:rPr>
                <a:t>Tigrinya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C00000"/>
                  </a:solidFill>
                  <a:latin typeface="Calibri" panose="020F0502020204030204" pitchFamily="34" charset="0"/>
                </a:rPr>
                <a:t>English</a:t>
              </a:r>
            </a:p>
          </p:txBody>
        </p:sp>
        <p:sp>
          <p:nvSpPr>
            <p:cNvPr id="11276" name="TextBox 7">
              <a:extLst>
                <a:ext uri="{FF2B5EF4-FFF2-40B4-BE49-F238E27FC236}">
                  <a16:creationId xmlns:a16="http://schemas.microsoft.com/office/drawing/2014/main" id="{6A726373-81DF-4413-9FF2-106789E493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3274446">
              <a:off x="4658178" y="4839684"/>
              <a:ext cx="1692334" cy="261610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en-US" sz="1100" b="1">
                  <a:solidFill>
                    <a:srgbClr val="00B050"/>
                  </a:solidFill>
                  <a:latin typeface="Calibri" panose="020F0502020204030204" pitchFamily="34" charset="0"/>
                </a:rPr>
                <a:t>Tigrinya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</a:t>
              </a:r>
              <a:r>
                <a:rPr lang="en-US" altLang="en-US" sz="1100" b="1">
                  <a:solidFill>
                    <a:srgbClr val="C00000"/>
                  </a:solidFill>
                  <a:latin typeface="Calibri" panose="020F0502020204030204" pitchFamily="34" charset="0"/>
                </a:rPr>
                <a:t>English</a:t>
              </a:r>
              <a:r>
                <a:rPr lang="en-US" altLang="en-US" sz="1100" b="1">
                  <a:solidFill>
                    <a:srgbClr val="000000"/>
                  </a:solidFill>
                  <a:latin typeface="Calibri" panose="020F0502020204030204" pitchFamily="34" charset="0"/>
                </a:rPr>
                <a:t>, Geez</a:t>
              </a:r>
            </a:p>
          </p:txBody>
        </p:sp>
      </p:grpSp>
      <p:sp>
        <p:nvSpPr>
          <p:cNvPr id="145" name="TextBox 144">
            <a:extLst>
              <a:ext uri="{FF2B5EF4-FFF2-40B4-BE49-F238E27FC236}">
                <a16:creationId xmlns:a16="http://schemas.microsoft.com/office/drawing/2014/main" id="{9789CC61-F764-4B9C-8745-49829E60D1EA}"/>
              </a:ext>
            </a:extLst>
          </p:cNvPr>
          <p:cNvSpPr txBox="1"/>
          <p:nvPr/>
        </p:nvSpPr>
        <p:spPr bwMode="auto">
          <a:xfrm>
            <a:off x="9456739" y="5043489"/>
            <a:ext cx="1069975" cy="157003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>
            <a:spAutoFit/>
          </a:bodyPr>
          <a:lstStyle/>
          <a:p>
            <a:pPr marL="92075" indent="-92075">
              <a:buFontTx/>
              <a:buAutoNum type="arabicPeriod"/>
              <a:defRPr/>
            </a:pPr>
            <a:r>
              <a:rPr lang="en-US" altLang="en-US" sz="1200" dirty="0">
                <a:solidFill>
                  <a:srgbClr val="00B050"/>
                </a:solidFill>
              </a:rPr>
              <a:t> Tigrinya</a:t>
            </a:r>
          </a:p>
          <a:p>
            <a:pPr marL="176530" indent="-176530">
              <a:buFontTx/>
              <a:buAutoNum type="arabicPeriod"/>
              <a:defRPr/>
            </a:pPr>
            <a:r>
              <a:rPr lang="en-US" altLang="en-US" sz="1200" dirty="0">
                <a:solidFill>
                  <a:srgbClr val="C00000"/>
                </a:solidFill>
              </a:rPr>
              <a:t>English</a:t>
            </a:r>
          </a:p>
          <a:p>
            <a:pPr>
              <a:defRPr/>
            </a:pPr>
            <a:r>
              <a:rPr lang="en-US" altLang="en-US" sz="1200" dirty="0">
                <a:solidFill>
                  <a:srgbClr val="00B0F0"/>
                </a:solidFill>
              </a:rPr>
              <a:t>3. Arabic</a:t>
            </a:r>
          </a:p>
          <a:p>
            <a:pPr>
              <a:defRPr/>
            </a:pPr>
            <a:r>
              <a:rPr lang="en-US" altLang="en-US" sz="1200" dirty="0">
                <a:solidFill>
                  <a:srgbClr val="0000FF"/>
                </a:solidFill>
              </a:rPr>
              <a:t>4. Amharic</a:t>
            </a:r>
          </a:p>
          <a:p>
            <a:pPr>
              <a:defRPr/>
            </a:pPr>
            <a:r>
              <a:rPr lang="en-US" altLang="en-US" sz="1200" dirty="0">
                <a:solidFill>
                  <a:srgbClr val="FF9900"/>
                </a:solidFill>
              </a:rPr>
              <a:t>5. Afrikaans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 sz="1200" dirty="0">
                <a:solidFill>
                  <a:srgbClr val="FF00FF"/>
                </a:solidFill>
              </a:rPr>
              <a:t>6. isiXhosa</a:t>
            </a:r>
          </a:p>
          <a:p>
            <a:pPr>
              <a:defRPr/>
            </a:pPr>
            <a:r>
              <a:rPr lang="en-US" altLang="en-US" sz="1200" dirty="0">
                <a:solidFill>
                  <a:srgbClr val="7030A0"/>
                </a:solidFill>
              </a:rPr>
              <a:t>7. Tigre</a:t>
            </a:r>
            <a:endParaRPr lang="en-US" altLang="en-US" sz="1200" dirty="0">
              <a:solidFill>
                <a:srgbClr val="FF00FF"/>
              </a:solidFill>
            </a:endParaRPr>
          </a:p>
          <a:p>
            <a:pPr>
              <a:defRPr/>
            </a:pPr>
            <a:r>
              <a:rPr lang="en-US" altLang="en-US" sz="1200" dirty="0">
                <a:solidFill>
                  <a:srgbClr val="000000"/>
                </a:solidFill>
              </a:rPr>
              <a:t>8. Geez</a:t>
            </a:r>
          </a:p>
        </p:txBody>
      </p:sp>
      <p:pic>
        <p:nvPicPr>
          <p:cNvPr id="11278" name="Picture 146">
            <a:extLst>
              <a:ext uri="{FF2B5EF4-FFF2-40B4-BE49-F238E27FC236}">
                <a16:creationId xmlns:a16="http://schemas.microsoft.com/office/drawing/2014/main" id="{ABCAD39F-A6B5-4D14-B41E-C30FDB80A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06" t="7208" r="23849" b="7208"/>
          <a:stretch>
            <a:fillRect/>
          </a:stretch>
        </p:blipFill>
        <p:spPr bwMode="auto">
          <a:xfrm>
            <a:off x="8251825" y="727075"/>
            <a:ext cx="381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9" name="Picture 147">
            <a:extLst>
              <a:ext uri="{FF2B5EF4-FFF2-40B4-BE49-F238E27FC236}">
                <a16:creationId xmlns:a16="http://schemas.microsoft.com/office/drawing/2014/main" id="{45318599-E885-4943-A2E5-8885F9177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200" y="660400"/>
            <a:ext cx="431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0" name="Picture 148">
            <a:extLst>
              <a:ext uri="{FF2B5EF4-FFF2-40B4-BE49-F238E27FC236}">
                <a16:creationId xmlns:a16="http://schemas.microsoft.com/office/drawing/2014/main" id="{E48085FF-CC5F-4566-A121-0C2D6B604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50" t="23750" r="23750" b="23750"/>
          <a:stretch>
            <a:fillRect/>
          </a:stretch>
        </p:blipFill>
        <p:spPr bwMode="auto">
          <a:xfrm>
            <a:off x="8574088" y="1193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1" name="Picture 149">
            <a:extLst>
              <a:ext uri="{FF2B5EF4-FFF2-40B4-BE49-F238E27FC236}">
                <a16:creationId xmlns:a16="http://schemas.microsoft.com/office/drawing/2014/main" id="{9AA57803-C1DA-4CF3-B539-3ACFC4055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13" t="8260" r="28052" b="12897"/>
          <a:stretch>
            <a:fillRect/>
          </a:stretch>
        </p:blipFill>
        <p:spPr bwMode="auto">
          <a:xfrm>
            <a:off x="9132888" y="1141413"/>
            <a:ext cx="3683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153">
            <a:extLst>
              <a:ext uri="{FF2B5EF4-FFF2-40B4-BE49-F238E27FC236}">
                <a16:creationId xmlns:a16="http://schemas.microsoft.com/office/drawing/2014/main" id="{6ADD422C-EB2A-4ACE-9A0B-EF5D40061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64" y="1"/>
            <a:ext cx="896937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3" name="Picture 156">
            <a:extLst>
              <a:ext uri="{FF2B5EF4-FFF2-40B4-BE49-F238E27FC236}">
                <a16:creationId xmlns:a16="http://schemas.microsoft.com/office/drawing/2014/main" id="{D38872DD-B781-493F-988B-038F0E195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526" y="163514"/>
            <a:ext cx="132556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4" name="Picture 157">
            <a:extLst>
              <a:ext uri="{FF2B5EF4-FFF2-40B4-BE49-F238E27FC236}">
                <a16:creationId xmlns:a16="http://schemas.microsoft.com/office/drawing/2014/main" id="{F9CFBAD3-247D-4FF5-B673-231DE5A98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2" t="12897" r="50000" b="12897"/>
          <a:stretch>
            <a:fillRect/>
          </a:stretch>
        </p:blipFill>
        <p:spPr bwMode="auto">
          <a:xfrm>
            <a:off x="8764588" y="307975"/>
            <a:ext cx="2841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5" name="Picture 158">
            <a:extLst>
              <a:ext uri="{FF2B5EF4-FFF2-40B4-BE49-F238E27FC236}">
                <a16:creationId xmlns:a16="http://schemas.microsoft.com/office/drawing/2014/main" id="{820A984F-97BB-4784-9ADD-00346DA57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613" y="269876"/>
            <a:ext cx="303212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6" name="Picture 4">
            <a:extLst>
              <a:ext uri="{FF2B5EF4-FFF2-40B4-BE49-F238E27FC236}">
                <a16:creationId xmlns:a16="http://schemas.microsoft.com/office/drawing/2014/main" id="{ECBB7B23-EC17-4F45-8C6C-94E155AB2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9088" y="1528764"/>
            <a:ext cx="4953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7" name="Picture 7">
            <a:extLst>
              <a:ext uri="{FF2B5EF4-FFF2-40B4-BE49-F238E27FC236}">
                <a16:creationId xmlns:a16="http://schemas.microsoft.com/office/drawing/2014/main" id="{223856C8-EFFC-4782-AEB8-F1EE2C457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4" y="150813"/>
            <a:ext cx="915987" cy="54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8" name="Picture 3">
            <a:extLst>
              <a:ext uri="{FF2B5EF4-FFF2-40B4-BE49-F238E27FC236}">
                <a16:creationId xmlns:a16="http://schemas.microsoft.com/office/drawing/2014/main" id="{791D446D-ABA3-4A52-ACBE-197265B57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" t="24139" b="33682"/>
          <a:stretch>
            <a:fillRect/>
          </a:stretch>
        </p:blipFill>
        <p:spPr bwMode="auto">
          <a:xfrm>
            <a:off x="1628775" y="385764"/>
            <a:ext cx="1498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9" name="Picture 7">
            <a:extLst>
              <a:ext uri="{FF2B5EF4-FFF2-40B4-BE49-F238E27FC236}">
                <a16:creationId xmlns:a16="http://schemas.microsoft.com/office/drawing/2014/main" id="{5229605E-CAC3-4379-AC57-C7147F04F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1" t="-8498" r="44975" b="12683"/>
          <a:stretch>
            <a:fillRect/>
          </a:stretch>
        </p:blipFill>
        <p:spPr bwMode="auto">
          <a:xfrm>
            <a:off x="9375775" y="-65088"/>
            <a:ext cx="1231900" cy="118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6BB34-622E-4633-A35B-D51CCAC75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273803"/>
            <a:ext cx="9753600" cy="5224724"/>
          </a:xfrm>
        </p:spPr>
        <p:txBody>
          <a:bodyPr>
            <a:noAutofit/>
          </a:bodyPr>
          <a:lstStyle/>
          <a:p>
            <a:pPr marL="280988" indent="-280988">
              <a:buFont typeface="Arial" panose="020B0604020202020204" pitchFamily="34" charset="0"/>
              <a:buNone/>
            </a:pPr>
            <a:r>
              <a:rPr lang="en-US" altLang="en-US" sz="1600" b="1" dirty="0">
                <a:solidFill>
                  <a:srgbClr val="404040"/>
                </a:solidFill>
              </a:rPr>
              <a:t>2. </a:t>
            </a:r>
            <a:r>
              <a:rPr lang="en-US" altLang="en-US" sz="1600" b="1" u="sng" dirty="0">
                <a:solidFill>
                  <a:srgbClr val="404040"/>
                </a:solidFill>
              </a:rPr>
              <a:t>Migration and multilingualism</a:t>
            </a:r>
            <a:r>
              <a:rPr lang="en-US" altLang="en-US" sz="1600" b="1" dirty="0">
                <a:solidFill>
                  <a:srgbClr val="404040"/>
                </a:solidFill>
              </a:rPr>
              <a:t>. </a:t>
            </a:r>
            <a:r>
              <a:rPr lang="en-US" altLang="en-US" sz="1600" dirty="0"/>
              <a:t>Today’s technologies of communication and transportation “have </a:t>
            </a:r>
            <a:r>
              <a:rPr lang="en-US" altLang="en-US" sz="1600" b="1" dirty="0"/>
              <a:t>made possible a density and intensity of links not seen before</a:t>
            </a:r>
            <a:r>
              <a:rPr lang="en-US" altLang="en-US" sz="1600" dirty="0"/>
              <a:t>” (Chinchilla 2005:175, cited by Aronin &amp; Singleton 2012:37). </a:t>
            </a:r>
          </a:p>
          <a:p>
            <a:pPr marL="280988" indent="-280988"/>
            <a:r>
              <a:rPr lang="en-US" altLang="en-US" sz="1600" dirty="0">
                <a:solidFill>
                  <a:srgbClr val="C00000"/>
                </a:solidFill>
              </a:rPr>
              <a:t>Migrants</a:t>
            </a:r>
            <a:r>
              <a:rPr lang="en-US" altLang="en-US" sz="1600" dirty="0"/>
              <a:t> to other countries now easily </a:t>
            </a:r>
            <a:r>
              <a:rPr lang="en-US" altLang="en-US" sz="1600" dirty="0">
                <a:solidFill>
                  <a:srgbClr val="C00000"/>
                </a:solidFill>
              </a:rPr>
              <a:t>maintain contact with home regions</a:t>
            </a:r>
            <a:r>
              <a:rPr lang="en-US" altLang="en-US" sz="1600" dirty="0"/>
              <a:t>, leading to the maintenance of the languages of the home region even in the diaspora; migration creates opportunities for </a:t>
            </a:r>
            <a:r>
              <a:rPr lang="en-US" altLang="en-US" sz="1600" dirty="0">
                <a:solidFill>
                  <a:srgbClr val="C00000"/>
                </a:solidFill>
              </a:rPr>
              <a:t>languages </a:t>
            </a:r>
            <a:r>
              <a:rPr lang="en-US" altLang="en-US" sz="1600" dirty="0"/>
              <a:t>to</a:t>
            </a:r>
            <a:r>
              <a:rPr lang="en-US" altLang="en-US" sz="1600" dirty="0">
                <a:solidFill>
                  <a:srgbClr val="C00000"/>
                </a:solidFill>
              </a:rPr>
              <a:t> come into contact</a:t>
            </a:r>
            <a:r>
              <a:rPr lang="en-US" altLang="en-US" sz="1600" dirty="0"/>
              <a:t>. </a:t>
            </a:r>
          </a:p>
          <a:p>
            <a:pPr marL="280988" indent="-280988"/>
            <a:endParaRPr lang="en-US" altLang="zh-CN" sz="1600" u="sng" dirty="0"/>
          </a:p>
          <a:p>
            <a:pPr marL="280988" indent="-280988"/>
            <a:r>
              <a:rPr lang="en-US" altLang="zh-CN" sz="1600" u="sng" dirty="0" err="1">
                <a:solidFill>
                  <a:srgbClr val="0000FF"/>
                </a:solidFill>
              </a:rPr>
              <a:t>Migrasie</a:t>
            </a:r>
            <a:r>
              <a:rPr lang="en-US" altLang="zh-CN" sz="1600" u="sng" dirty="0">
                <a:solidFill>
                  <a:srgbClr val="0000FF"/>
                </a:solidFill>
              </a:rPr>
              <a:t> </a:t>
            </a:r>
            <a:r>
              <a:rPr lang="en-US" altLang="zh-CN" sz="1600" u="sng" dirty="0" err="1">
                <a:solidFill>
                  <a:srgbClr val="0000FF"/>
                </a:solidFill>
              </a:rPr>
              <a:t>en</a:t>
            </a:r>
            <a:r>
              <a:rPr lang="en-US" altLang="zh-CN" sz="1600" u="sng" dirty="0">
                <a:solidFill>
                  <a:srgbClr val="0000FF"/>
                </a:solidFill>
              </a:rPr>
              <a:t> </a:t>
            </a:r>
            <a:r>
              <a:rPr lang="en-US" altLang="zh-CN" sz="1600" u="sng" dirty="0" err="1">
                <a:solidFill>
                  <a:srgbClr val="0000FF"/>
                </a:solidFill>
              </a:rPr>
              <a:t>veeltaligheid</a:t>
            </a:r>
            <a:r>
              <a:rPr lang="en-US" altLang="zh-CN" sz="1600" dirty="0">
                <a:solidFill>
                  <a:srgbClr val="0000FF"/>
                </a:solidFill>
              </a:rPr>
              <a:t>. </a:t>
            </a:r>
            <a:r>
              <a:rPr lang="en-US" altLang="zh-CN" sz="1600" dirty="0" err="1">
                <a:solidFill>
                  <a:srgbClr val="0000FF"/>
                </a:solidFill>
              </a:rPr>
              <a:t>Moderne</a:t>
            </a:r>
            <a:r>
              <a:rPr lang="en-US" altLang="zh-CN" sz="1600" dirty="0">
                <a:solidFill>
                  <a:srgbClr val="0000FF"/>
                </a:solidFill>
              </a:rPr>
              <a:t> </a:t>
            </a:r>
            <a:r>
              <a:rPr lang="en-US" altLang="zh-CN" sz="1600" dirty="0" err="1">
                <a:solidFill>
                  <a:srgbClr val="0000FF"/>
                </a:solidFill>
              </a:rPr>
              <a:t>tegnologiee</a:t>
            </a:r>
            <a:r>
              <a:rPr lang="en-US" altLang="zh-CN" sz="1600" dirty="0">
                <a:solidFill>
                  <a:srgbClr val="0000FF"/>
                </a:solidFill>
              </a:rPr>
              <a:t> van </a:t>
            </a:r>
            <a:r>
              <a:rPr lang="en-US" altLang="zh-CN" sz="1600" dirty="0" err="1">
                <a:solidFill>
                  <a:srgbClr val="0000FF"/>
                </a:solidFill>
              </a:rPr>
              <a:t>kommunikasie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en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vervoer</a:t>
            </a:r>
            <a:r>
              <a:rPr lang="en-US" altLang="zh-CN" sz="1600" dirty="0">
                <a:solidFill>
                  <a:srgbClr val="0000FF"/>
                </a:solidFill>
              </a:rPr>
              <a:t> “het ‘n </a:t>
            </a:r>
            <a:r>
              <a:rPr lang="en-US" altLang="zh-CN" sz="1600" dirty="0" err="1">
                <a:solidFill>
                  <a:srgbClr val="0000FF"/>
                </a:solidFill>
              </a:rPr>
              <a:t>digtheid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en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intensiteit</a:t>
            </a:r>
            <a:r>
              <a:rPr lang="en-US" altLang="zh-CN" sz="1600" dirty="0">
                <a:solidFill>
                  <a:srgbClr val="0000FF"/>
                </a:solidFill>
              </a:rPr>
              <a:t> van </a:t>
            </a:r>
            <a:r>
              <a:rPr lang="en-US" altLang="zh-CN" sz="1600" dirty="0" err="1">
                <a:solidFill>
                  <a:srgbClr val="0000FF"/>
                </a:solidFill>
              </a:rPr>
              <a:t>verbindings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moontlik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gemaak</a:t>
            </a:r>
            <a:r>
              <a:rPr lang="en-US" altLang="zh-CN" sz="1600" dirty="0">
                <a:solidFill>
                  <a:srgbClr val="0000FF"/>
                </a:solidFill>
              </a:rPr>
              <a:t> wat </a:t>
            </a:r>
            <a:r>
              <a:rPr lang="en-US" altLang="zh-CN" sz="1600" dirty="0" err="1">
                <a:solidFill>
                  <a:srgbClr val="0000FF"/>
                </a:solidFill>
              </a:rPr>
              <a:t>nog</a:t>
            </a:r>
            <a:r>
              <a:rPr lang="en-US" altLang="zh-CN" sz="1600" dirty="0">
                <a:solidFill>
                  <a:srgbClr val="0000FF"/>
                </a:solidFill>
              </a:rPr>
              <a:t> nooit </a:t>
            </a:r>
            <a:r>
              <a:rPr lang="en-US" altLang="zh-CN" sz="1600" dirty="0" err="1">
                <a:solidFill>
                  <a:srgbClr val="0000FF"/>
                </a:solidFill>
              </a:rPr>
              <a:t>tevore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gesien</a:t>
            </a:r>
            <a:r>
              <a:rPr lang="en-US" altLang="zh-CN" sz="1600" dirty="0">
                <a:solidFill>
                  <a:srgbClr val="0000FF"/>
                </a:solidFill>
              </a:rPr>
              <a:t> was </a:t>
            </a:r>
            <a:r>
              <a:rPr lang="en-US" altLang="zh-CN" sz="1600" dirty="0" err="1">
                <a:solidFill>
                  <a:srgbClr val="0000FF"/>
                </a:solidFill>
              </a:rPr>
              <a:t>nie</a:t>
            </a:r>
            <a:r>
              <a:rPr lang="en-US" altLang="zh-CN" sz="1600" dirty="0">
                <a:solidFill>
                  <a:srgbClr val="0000FF"/>
                </a:solidFill>
              </a:rPr>
              <a:t>” (Chinchilla 2005:175, </a:t>
            </a:r>
            <a:r>
              <a:rPr lang="en-US" altLang="zh-CN" sz="1600" dirty="0" err="1">
                <a:solidFill>
                  <a:srgbClr val="0000FF"/>
                </a:solidFill>
              </a:rPr>
              <a:t>aangehaal</a:t>
            </a:r>
            <a:r>
              <a:rPr lang="en-US" altLang="zh-CN" sz="1600" dirty="0">
                <a:solidFill>
                  <a:srgbClr val="0000FF"/>
                </a:solidFill>
              </a:rPr>
              <a:t> in Aronin &amp; Singleton 2012:37). ​</a:t>
            </a:r>
          </a:p>
          <a:p>
            <a:pPr marL="280988" indent="-280988"/>
            <a:r>
              <a:rPr lang="en-US" altLang="zh-CN" sz="1600" dirty="0" err="1">
                <a:solidFill>
                  <a:srgbClr val="0000FF"/>
                </a:solidFill>
              </a:rPr>
              <a:t>Migrante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na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ander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lande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kan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nou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maklik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kontak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behou</a:t>
            </a:r>
            <a:r>
              <a:rPr lang="en-US" altLang="zh-CN" sz="1600" dirty="0">
                <a:solidFill>
                  <a:srgbClr val="0000FF"/>
                </a:solidFill>
              </a:rPr>
              <a:t> met </a:t>
            </a:r>
            <a:r>
              <a:rPr lang="en-US" altLang="zh-CN" sz="1600" dirty="0" err="1">
                <a:solidFill>
                  <a:srgbClr val="0000FF"/>
                </a:solidFill>
              </a:rPr>
              <a:t>hul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tuislande</a:t>
            </a:r>
            <a:r>
              <a:rPr lang="en-US" altLang="zh-CN" sz="1600" dirty="0">
                <a:solidFill>
                  <a:srgbClr val="0000FF"/>
                </a:solidFill>
              </a:rPr>
              <a:t>, wat lei tot die </a:t>
            </a:r>
            <a:r>
              <a:rPr lang="en-US" altLang="zh-CN" sz="1600" dirty="0" err="1">
                <a:solidFill>
                  <a:srgbClr val="0000FF"/>
                </a:solidFill>
              </a:rPr>
              <a:t>behoud</a:t>
            </a:r>
            <a:r>
              <a:rPr lang="en-US" altLang="zh-CN" sz="1600" dirty="0">
                <a:solidFill>
                  <a:srgbClr val="0000FF"/>
                </a:solidFill>
              </a:rPr>
              <a:t> van die tale van </a:t>
            </a:r>
            <a:r>
              <a:rPr lang="en-US" altLang="zh-CN" sz="1600" dirty="0" err="1">
                <a:solidFill>
                  <a:srgbClr val="0000FF"/>
                </a:solidFill>
              </a:rPr>
              <a:t>sulke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lande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selfs</a:t>
            </a:r>
            <a:r>
              <a:rPr lang="en-US" altLang="zh-CN" sz="1600" dirty="0">
                <a:solidFill>
                  <a:srgbClr val="0000FF"/>
                </a:solidFill>
              </a:rPr>
              <a:t> in die </a:t>
            </a:r>
            <a:r>
              <a:rPr lang="en-US" altLang="zh-CN" sz="1600" dirty="0" err="1">
                <a:solidFill>
                  <a:srgbClr val="0000FF"/>
                </a:solidFill>
              </a:rPr>
              <a:t>nuwe</a:t>
            </a:r>
            <a:r>
              <a:rPr lang="en-US" altLang="zh-CN" sz="1600" dirty="0">
                <a:solidFill>
                  <a:srgbClr val="0000FF"/>
                </a:solidFill>
              </a:rPr>
              <a:t> </a:t>
            </a:r>
            <a:r>
              <a:rPr lang="en-US" altLang="zh-CN" sz="1600" dirty="0" err="1">
                <a:solidFill>
                  <a:srgbClr val="0000FF"/>
                </a:solidFill>
              </a:rPr>
              <a:t>lande</a:t>
            </a:r>
            <a:r>
              <a:rPr lang="en-US" altLang="zh-CN" sz="1600" dirty="0">
                <a:solidFill>
                  <a:srgbClr val="0000FF"/>
                </a:solidFill>
              </a:rPr>
              <a:t> </a:t>
            </a:r>
            <a:r>
              <a:rPr lang="en-US" altLang="zh-CN" sz="1600" dirty="0" err="1">
                <a:solidFill>
                  <a:srgbClr val="0000FF"/>
                </a:solidFill>
              </a:rPr>
              <a:t>waar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hulle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hul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bevind</a:t>
            </a:r>
            <a:r>
              <a:rPr lang="en-US" altLang="zh-CN" sz="1600" dirty="0">
                <a:solidFill>
                  <a:srgbClr val="0000FF"/>
                </a:solidFill>
              </a:rPr>
              <a:t>; </a:t>
            </a:r>
            <a:r>
              <a:rPr lang="en-US" altLang="zh-CN" sz="1600" dirty="0" err="1">
                <a:solidFill>
                  <a:srgbClr val="0000FF"/>
                </a:solidFill>
              </a:rPr>
              <a:t>migrasie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maak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taalkontak</a:t>
            </a:r>
            <a:r>
              <a:rPr lang="en-US" altLang="zh-CN" sz="1600" dirty="0">
                <a:solidFill>
                  <a:srgbClr val="0000FF"/>
                </a:solidFill>
              </a:rPr>
              <a:t> </a:t>
            </a:r>
            <a:r>
              <a:rPr lang="en-US" altLang="zh-CN" sz="1600" dirty="0" err="1">
                <a:solidFill>
                  <a:srgbClr val="0000FF"/>
                </a:solidFill>
              </a:rPr>
              <a:t>moontlik</a:t>
            </a:r>
            <a:r>
              <a:rPr lang="en-US" altLang="zh-CN" sz="1600" dirty="0">
                <a:solidFill>
                  <a:srgbClr val="0000FF"/>
                </a:solidFill>
              </a:rPr>
              <a:t>.​</a:t>
            </a:r>
          </a:p>
          <a:p>
            <a:pPr marL="280988" indent="-280988"/>
            <a:endParaRPr lang="en-ZA" altLang="en-US" sz="1600" dirty="0">
              <a:solidFill>
                <a:srgbClr val="0000FF"/>
              </a:solidFill>
            </a:endParaRPr>
          </a:p>
          <a:p>
            <a:pPr marL="280988" indent="-280988"/>
            <a:r>
              <a:rPr lang="en-US" altLang="zh-CN" sz="1600" u="sng" dirty="0"/>
              <a:t> </a:t>
            </a:r>
            <a:r>
              <a:rPr lang="en-US" altLang="zh-CN" sz="1600" u="sng" dirty="0" err="1">
                <a:solidFill>
                  <a:srgbClr val="00B050"/>
                </a:solidFill>
              </a:rPr>
              <a:t>Ukufuduka</a:t>
            </a:r>
            <a:r>
              <a:rPr lang="en-US" altLang="zh-CN" sz="1600" u="sng" dirty="0">
                <a:solidFill>
                  <a:srgbClr val="00B050"/>
                </a:solidFill>
              </a:rPr>
              <a:t> </a:t>
            </a:r>
            <a:r>
              <a:rPr lang="en-US" altLang="zh-CN" sz="1600" u="sng" dirty="0" err="1">
                <a:solidFill>
                  <a:srgbClr val="00B050"/>
                </a:solidFill>
              </a:rPr>
              <a:t>nokusetyenziswa</a:t>
            </a:r>
            <a:r>
              <a:rPr lang="en-US" altLang="zh-CN" sz="1600" u="sng" dirty="0">
                <a:solidFill>
                  <a:srgbClr val="00B050"/>
                </a:solidFill>
              </a:rPr>
              <a:t> </a:t>
            </a:r>
            <a:r>
              <a:rPr lang="en-US" altLang="zh-CN" sz="1600" u="sng" dirty="0" err="1">
                <a:solidFill>
                  <a:srgbClr val="00B050"/>
                </a:solidFill>
              </a:rPr>
              <a:t>kweelwimi</a:t>
            </a:r>
            <a:r>
              <a:rPr lang="en-US" altLang="zh-CN" sz="1600" u="sng" dirty="0">
                <a:solidFill>
                  <a:srgbClr val="00B050"/>
                </a:solidFill>
              </a:rPr>
              <a:t> </a:t>
            </a:r>
            <a:r>
              <a:rPr lang="en-US" altLang="zh-CN" sz="1600" u="sng" dirty="0" err="1">
                <a:solidFill>
                  <a:srgbClr val="00B050"/>
                </a:solidFill>
              </a:rPr>
              <a:t>ezininzi</a:t>
            </a:r>
            <a:r>
              <a:rPr lang="en-US" altLang="zh-CN" sz="1600" u="sng" dirty="0">
                <a:solidFill>
                  <a:srgbClr val="00B050"/>
                </a:solidFill>
              </a:rPr>
              <a:t>.</a:t>
            </a:r>
            <a:r>
              <a:rPr lang="en-US" altLang="zh-CN" sz="1600" dirty="0">
                <a:solidFill>
                  <a:srgbClr val="00B050"/>
                </a:solidFill>
              </a:rPr>
              <a:t> </a:t>
            </a:r>
            <a:r>
              <a:rPr lang="en-US" altLang="zh-CN" sz="1600" dirty="0" err="1">
                <a:solidFill>
                  <a:srgbClr val="00B050"/>
                </a:solidFill>
              </a:rPr>
              <a:t>Ubugcisa</a:t>
            </a:r>
            <a:r>
              <a:rPr lang="en-US" altLang="zh-CN" sz="1600" dirty="0">
                <a:solidFill>
                  <a:srgbClr val="00B050"/>
                </a:solidFill>
              </a:rPr>
              <a:t> bale </a:t>
            </a:r>
            <a:r>
              <a:rPr lang="en-US" altLang="zh-CN" sz="1600" dirty="0" err="1">
                <a:solidFill>
                  <a:srgbClr val="00B050"/>
                </a:solidFill>
              </a:rPr>
              <a:t>mihla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bonxibelelwano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kunye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nothutho</a:t>
            </a:r>
            <a:r>
              <a:rPr lang="en-US" altLang="zh-CN" sz="1600" dirty="0">
                <a:solidFill>
                  <a:srgbClr val="00B050"/>
                </a:solidFill>
              </a:rPr>
              <a:t> “</a:t>
            </a:r>
            <a:r>
              <a:rPr lang="en-US" altLang="zh-CN" sz="1600" dirty="0" err="1">
                <a:solidFill>
                  <a:srgbClr val="00B050"/>
                </a:solidFill>
              </a:rPr>
              <a:t>buye</a:t>
            </a:r>
            <a:r>
              <a:rPr lang="en-US" altLang="zh-CN" sz="1600" dirty="0">
                <a:solidFill>
                  <a:srgbClr val="00B050"/>
                </a:solidFill>
              </a:rPr>
              <a:t> </a:t>
            </a:r>
            <a:r>
              <a:rPr lang="en-US" altLang="zh-CN" sz="1600" b="1" dirty="0" err="1">
                <a:solidFill>
                  <a:srgbClr val="00B050"/>
                </a:solidFill>
              </a:rPr>
              <a:t>benza</a:t>
            </a:r>
            <a:r>
              <a:rPr lang="en-US" altLang="zh-CN" sz="1600" b="1" dirty="0">
                <a:solidFill>
                  <a:srgbClr val="00B050"/>
                </a:solidFill>
              </a:rPr>
              <a:t> </a:t>
            </a:r>
            <a:r>
              <a:rPr lang="en-US" altLang="zh-CN" sz="1600" b="1" dirty="0" err="1">
                <a:solidFill>
                  <a:srgbClr val="00B050"/>
                </a:solidFill>
              </a:rPr>
              <a:t>ukuba</a:t>
            </a:r>
            <a:r>
              <a:rPr lang="en-US" altLang="zh-CN" sz="1600" b="1" dirty="0">
                <a:solidFill>
                  <a:srgbClr val="00B050"/>
                </a:solidFill>
              </a:rPr>
              <a:t> </a:t>
            </a:r>
            <a:r>
              <a:rPr lang="en-US" altLang="zh-CN" sz="1600" b="1" dirty="0" err="1">
                <a:solidFill>
                  <a:srgbClr val="00B050"/>
                </a:solidFill>
              </a:rPr>
              <a:t>kubekho</a:t>
            </a:r>
            <a:r>
              <a:rPr lang="en-US" altLang="zh-CN" sz="1600" b="1" dirty="0">
                <a:solidFill>
                  <a:srgbClr val="00B050"/>
                </a:solidFill>
              </a:rPr>
              <a:t> </a:t>
            </a:r>
            <a:r>
              <a:rPr lang="en-US" altLang="zh-CN" sz="1600" b="1" dirty="0" err="1">
                <a:solidFill>
                  <a:srgbClr val="00B050"/>
                </a:solidFill>
              </a:rPr>
              <a:t>ingxinano</a:t>
            </a:r>
            <a:r>
              <a:rPr lang="en-US" altLang="zh-CN" sz="1600" b="1" dirty="0">
                <a:solidFill>
                  <a:srgbClr val="00B050"/>
                </a:solidFill>
              </a:rPr>
              <a:t> </a:t>
            </a:r>
            <a:r>
              <a:rPr lang="en-US" altLang="zh-CN" sz="1600" b="1" dirty="0" err="1">
                <a:solidFill>
                  <a:srgbClr val="00B050"/>
                </a:solidFill>
              </a:rPr>
              <a:t>nobuninzi</a:t>
            </a:r>
            <a:r>
              <a:rPr lang="en-US" altLang="zh-CN" sz="1600" b="1" dirty="0">
                <a:solidFill>
                  <a:srgbClr val="00B050"/>
                </a:solidFill>
              </a:rPr>
              <a:t> </a:t>
            </a:r>
            <a:r>
              <a:rPr lang="en-US" altLang="zh-CN" sz="1600" b="1" dirty="0" err="1">
                <a:solidFill>
                  <a:srgbClr val="00B050"/>
                </a:solidFill>
              </a:rPr>
              <a:t>beendlela</a:t>
            </a:r>
            <a:r>
              <a:rPr lang="en-US" altLang="zh-CN" sz="1600" b="1" dirty="0">
                <a:solidFill>
                  <a:srgbClr val="00B050"/>
                </a:solidFill>
              </a:rPr>
              <a:t> </a:t>
            </a:r>
            <a:r>
              <a:rPr lang="en-US" altLang="zh-CN" sz="1600" b="1" dirty="0" err="1">
                <a:solidFill>
                  <a:srgbClr val="00B050"/>
                </a:solidFill>
              </a:rPr>
              <a:t>zonxulumano</a:t>
            </a:r>
            <a:r>
              <a:rPr lang="en-US" altLang="zh-CN" sz="1600" b="1" dirty="0">
                <a:solidFill>
                  <a:srgbClr val="00B050"/>
                </a:solidFill>
              </a:rPr>
              <a:t> </a:t>
            </a:r>
            <a:r>
              <a:rPr lang="en-US" altLang="zh-CN" sz="1600" b="1" dirty="0" err="1">
                <a:solidFill>
                  <a:srgbClr val="00B050"/>
                </a:solidFill>
              </a:rPr>
              <a:t>ebezingazange</a:t>
            </a:r>
            <a:r>
              <a:rPr lang="en-US" altLang="zh-CN" sz="1600" b="1" dirty="0">
                <a:solidFill>
                  <a:srgbClr val="00B050"/>
                </a:solidFill>
              </a:rPr>
              <a:t> </a:t>
            </a:r>
            <a:r>
              <a:rPr lang="en-US" altLang="zh-CN" sz="1600" b="1" dirty="0" err="1">
                <a:solidFill>
                  <a:srgbClr val="00B050"/>
                </a:solidFill>
              </a:rPr>
              <a:t>zabonwa</a:t>
            </a:r>
            <a:r>
              <a:rPr lang="en-US" altLang="zh-CN" sz="1600" b="1" dirty="0">
                <a:solidFill>
                  <a:srgbClr val="00B050"/>
                </a:solidFill>
              </a:rPr>
              <a:t> </a:t>
            </a:r>
            <a:r>
              <a:rPr lang="en-US" altLang="zh-CN" sz="1600" dirty="0" err="1">
                <a:solidFill>
                  <a:srgbClr val="00B050"/>
                </a:solidFill>
              </a:rPr>
              <a:t>ngaphambili</a:t>
            </a:r>
            <a:r>
              <a:rPr lang="en-US" altLang="zh-CN" sz="1600" dirty="0">
                <a:solidFill>
                  <a:srgbClr val="00B050"/>
                </a:solidFill>
              </a:rPr>
              <a:t>” (</a:t>
            </a:r>
            <a:r>
              <a:rPr lang="en-US" altLang="zh-CN" sz="1600" dirty="0" err="1">
                <a:solidFill>
                  <a:srgbClr val="00B050"/>
                </a:solidFill>
              </a:rPr>
              <a:t>nguChinchilla</a:t>
            </a:r>
            <a:r>
              <a:rPr lang="en-US" altLang="zh-CN" sz="1600" dirty="0">
                <a:solidFill>
                  <a:srgbClr val="00B050"/>
                </a:solidFill>
              </a:rPr>
              <a:t> ngo-2005:iphepha 175, </a:t>
            </a:r>
            <a:r>
              <a:rPr lang="en-US" altLang="zh-CN" sz="1600" dirty="0" err="1">
                <a:solidFill>
                  <a:srgbClr val="00B050"/>
                </a:solidFill>
              </a:rPr>
              <a:t>ecatshulwa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nguAronin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noSingleton</a:t>
            </a:r>
            <a:r>
              <a:rPr lang="en-US" altLang="zh-CN" sz="1600" dirty="0">
                <a:solidFill>
                  <a:srgbClr val="00B050"/>
                </a:solidFill>
              </a:rPr>
              <a:t> ngo-2012:iphepha 37). ​</a:t>
            </a:r>
          </a:p>
          <a:p>
            <a:pPr marL="280988" indent="-280988"/>
            <a:r>
              <a:rPr lang="en-US" altLang="zh-CN" sz="1600" dirty="0" err="1">
                <a:solidFill>
                  <a:srgbClr val="00B050"/>
                </a:solidFill>
              </a:rPr>
              <a:t>Abafuduki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abangena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kwamanye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amazwe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ngoku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bagcina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unxibelelwano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ngokulula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kunye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nemimandla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yamakhaya</a:t>
            </a:r>
            <a:r>
              <a:rPr lang="en-US" altLang="zh-CN" sz="1600" dirty="0">
                <a:solidFill>
                  <a:srgbClr val="00B050"/>
                </a:solidFill>
              </a:rPr>
              <a:t> abo, </a:t>
            </a:r>
            <a:r>
              <a:rPr lang="en-US" altLang="zh-CN" sz="1600" dirty="0" err="1">
                <a:solidFill>
                  <a:srgbClr val="00B050"/>
                </a:solidFill>
              </a:rPr>
              <a:t>nto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leyo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ithi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ikhokhelele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ekugcinakaleni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kweelwimi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zaloo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mimandla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jikelele</a:t>
            </a:r>
            <a:r>
              <a:rPr lang="en-US" altLang="zh-CN" sz="1600" dirty="0">
                <a:solidFill>
                  <a:srgbClr val="00B050"/>
                </a:solidFill>
              </a:rPr>
              <a:t>; </a:t>
            </a:r>
            <a:r>
              <a:rPr lang="en-US" altLang="zh-CN" sz="1600" dirty="0" err="1">
                <a:solidFill>
                  <a:srgbClr val="00B050"/>
                </a:solidFill>
              </a:rPr>
              <a:t>ukufuduka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kudala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amathuba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okuhlangana</a:t>
            </a:r>
            <a:r>
              <a:rPr lang="en-US" altLang="zh-CN" sz="1600" dirty="0">
                <a:solidFill>
                  <a:srgbClr val="00B050"/>
                </a:solidFill>
              </a:rPr>
              <a:t> </a:t>
            </a:r>
            <a:r>
              <a:rPr lang="en-US" altLang="zh-CN" sz="1600" dirty="0" err="1">
                <a:solidFill>
                  <a:srgbClr val="00B050"/>
                </a:solidFill>
              </a:rPr>
              <a:t>kweelwimi</a:t>
            </a:r>
            <a:r>
              <a:rPr lang="en-US" altLang="zh-CN" sz="1600" dirty="0">
                <a:solidFill>
                  <a:srgbClr val="00B050"/>
                </a:solidFill>
              </a:rPr>
              <a:t>. ​</a:t>
            </a:r>
            <a:endParaRPr lang="en-ZA" altLang="en-US" sz="1600" dirty="0">
              <a:solidFill>
                <a:srgbClr val="00B050"/>
              </a:solidFill>
            </a:endParaRPr>
          </a:p>
          <a:p>
            <a:pPr marL="280988" indent="-280988"/>
            <a:endParaRPr lang="en-ZA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343955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>
            <a:extLst>
              <a:ext uri="{FF2B5EF4-FFF2-40B4-BE49-F238E27FC236}">
                <a16:creationId xmlns:a16="http://schemas.microsoft.com/office/drawing/2014/main" id="{3F99BA4E-A09C-4DEC-9E18-E48DC8D54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490538"/>
          </a:xfrm>
        </p:spPr>
        <p:txBody>
          <a:bodyPr/>
          <a:lstStyle/>
          <a:p>
            <a:r>
              <a:rPr lang="en-US" altLang="en-US" sz="2000" i="1" dirty="0"/>
              <a:t>Migration and Multilingualism (cont’d)</a:t>
            </a:r>
            <a:endParaRPr lang="en-ZA" altLang="en-US" sz="2000" i="1" dirty="0"/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8E576A88-60D8-42EB-B600-DAEF00C33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5" y="606425"/>
            <a:ext cx="9124950" cy="6251575"/>
          </a:xfrm>
        </p:spPr>
        <p:txBody>
          <a:bodyPr/>
          <a:lstStyle/>
          <a:p>
            <a:pPr>
              <a:defRPr/>
            </a:pPr>
            <a:r>
              <a:rPr lang="en-US" altLang="en-US" sz="2000" dirty="0"/>
              <a:t>These migrations are leading to the </a:t>
            </a:r>
            <a:r>
              <a:rPr lang="en-US" altLang="en-US" sz="2000" dirty="0">
                <a:solidFill>
                  <a:srgbClr val="C00000"/>
                </a:solidFill>
              </a:rPr>
              <a:t>emergence</a:t>
            </a:r>
            <a:r>
              <a:rPr lang="en-US" altLang="en-US" sz="2000" dirty="0"/>
              <a:t> of new or previously unrecognized </a:t>
            </a:r>
            <a:r>
              <a:rPr lang="en-US" altLang="en-US" sz="2000" dirty="0">
                <a:solidFill>
                  <a:srgbClr val="C00000"/>
                </a:solidFill>
              </a:rPr>
              <a:t>mixed languages</a:t>
            </a:r>
            <a:r>
              <a:rPr lang="en-US" altLang="en-US" sz="2000" dirty="0"/>
              <a:t>, especially in urban settings, which have become the home language of many of the urban migrant youth.</a:t>
            </a:r>
          </a:p>
          <a:p>
            <a:pPr marL="0" indent="0">
              <a:buNone/>
              <a:defRPr/>
            </a:pPr>
            <a:endParaRPr lang="en-US" altLang="en-US" sz="200" dirty="0">
              <a:solidFill>
                <a:srgbClr val="00B050"/>
              </a:solidFill>
            </a:endParaRPr>
          </a:p>
          <a:p>
            <a:pPr>
              <a:defRPr/>
            </a:pPr>
            <a:endParaRPr lang="en-US" altLang="en-US" sz="200" dirty="0">
              <a:solidFill>
                <a:srgbClr val="00B050"/>
              </a:solidFill>
            </a:endParaRPr>
          </a:p>
          <a:p>
            <a:pPr>
              <a:defRPr/>
            </a:pPr>
            <a:endParaRPr lang="en-US" altLang="en-US" sz="200" dirty="0">
              <a:solidFill>
                <a:srgbClr val="00B050"/>
              </a:solidFill>
            </a:endParaRPr>
          </a:p>
          <a:p>
            <a:pPr>
              <a:defRPr/>
            </a:pPr>
            <a:r>
              <a:rPr lang="en-US" altLang="en-US" sz="2000" dirty="0" err="1">
                <a:solidFill>
                  <a:srgbClr val="00B050"/>
                </a:solidFill>
              </a:rPr>
              <a:t>Olu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fuduko</a:t>
            </a:r>
            <a:r>
              <a:rPr lang="en-US" altLang="en-US" sz="2000" dirty="0">
                <a:solidFill>
                  <a:srgbClr val="00B050"/>
                </a:solidFill>
              </a:rPr>
              <a:t> </a:t>
            </a:r>
            <a:r>
              <a:rPr lang="en-US" altLang="en-US" sz="2000" dirty="0" err="1">
                <a:solidFill>
                  <a:srgbClr val="00B050"/>
                </a:solidFill>
              </a:rPr>
              <a:t>luthi</a:t>
            </a:r>
            <a:r>
              <a:rPr lang="en-US" altLang="en-US" sz="2000" dirty="0">
                <a:solidFill>
                  <a:srgbClr val="00B050"/>
                </a:solidFill>
              </a:rPr>
              <a:t> </a:t>
            </a:r>
            <a:r>
              <a:rPr lang="en-US" altLang="en-US" sz="2000" dirty="0" err="1">
                <a:solidFill>
                  <a:srgbClr val="00B050"/>
                </a:solidFill>
              </a:rPr>
              <a:t>lukhokhelele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ekumanyaneni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kweelwimi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ezixubeneyo</a:t>
            </a:r>
            <a:r>
              <a:rPr lang="en-US" altLang="en-US" sz="2000" dirty="0">
                <a:solidFill>
                  <a:srgbClr val="00B050"/>
                </a:solidFill>
              </a:rPr>
              <a:t>, </a:t>
            </a:r>
            <a:r>
              <a:rPr lang="en-US" altLang="en-US" sz="2000" dirty="0" err="1">
                <a:solidFill>
                  <a:srgbClr val="00B050"/>
                </a:solidFill>
              </a:rPr>
              <a:t>ezintsha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okanye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ebezifudula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zingananzwa</a:t>
            </a:r>
            <a:r>
              <a:rPr lang="en-US" altLang="en-US" sz="2000" dirty="0">
                <a:solidFill>
                  <a:srgbClr val="00B050"/>
                </a:solidFill>
              </a:rPr>
              <a:t>, </a:t>
            </a:r>
            <a:r>
              <a:rPr lang="en-US" altLang="en-US" sz="2000" dirty="0" err="1">
                <a:solidFill>
                  <a:srgbClr val="00B050"/>
                </a:solidFill>
              </a:rPr>
              <a:t>ingakumbi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kwiimeko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zasezidolophini</a:t>
            </a:r>
            <a:r>
              <a:rPr lang="en-US" altLang="en-US" sz="2000" dirty="0">
                <a:solidFill>
                  <a:srgbClr val="00B050"/>
                </a:solidFill>
              </a:rPr>
              <a:t>, </a:t>
            </a:r>
            <a:r>
              <a:rPr lang="en-US" altLang="en-US" sz="2000" dirty="0" err="1">
                <a:solidFill>
                  <a:srgbClr val="00B050"/>
                </a:solidFill>
              </a:rPr>
              <a:t>nezithe</a:t>
            </a:r>
            <a:r>
              <a:rPr lang="en-US" altLang="en-US" sz="2000" dirty="0">
                <a:solidFill>
                  <a:srgbClr val="00B050"/>
                </a:solidFill>
              </a:rPr>
              <a:t> </a:t>
            </a:r>
            <a:r>
              <a:rPr lang="en-US" altLang="en-US" sz="2000" dirty="0" err="1">
                <a:solidFill>
                  <a:srgbClr val="00B050"/>
                </a:solidFill>
              </a:rPr>
              <a:t>zaba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ziilwimi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zasekhaya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kulutsha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oluninzi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olufudukele</a:t>
            </a:r>
            <a:r>
              <a:rPr lang="en-US" altLang="en-US" sz="2000" dirty="0">
                <a:solidFill>
                  <a:srgbClr val="00B050"/>
                </a:solidFill>
              </a:rPr>
              <a:t> </a:t>
            </a:r>
            <a:r>
              <a:rPr lang="en-US" altLang="en-US" sz="2000" dirty="0" err="1">
                <a:solidFill>
                  <a:srgbClr val="00B050"/>
                </a:solidFill>
              </a:rPr>
              <a:t>ezidolophini</a:t>
            </a:r>
            <a:r>
              <a:rPr lang="en-US" altLang="en-US" sz="2000" dirty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  <a:defRPr/>
            </a:pPr>
            <a:endParaRPr lang="en-US" altLang="en-US" sz="200" dirty="0">
              <a:solidFill>
                <a:srgbClr val="0000FF"/>
              </a:solidFill>
            </a:endParaRPr>
          </a:p>
          <a:p>
            <a:pPr>
              <a:defRPr/>
            </a:pPr>
            <a:endParaRPr lang="en-US" altLang="en-US" sz="200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altLang="en-US" sz="2000" dirty="0" err="1">
                <a:solidFill>
                  <a:srgbClr val="0000FF"/>
                </a:solidFill>
              </a:rPr>
              <a:t>Sulke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migrasies</a:t>
            </a:r>
            <a:r>
              <a:rPr lang="en-US" altLang="en-US" sz="2000" dirty="0">
                <a:solidFill>
                  <a:srgbClr val="0000FF"/>
                </a:solidFill>
              </a:rPr>
              <a:t> lei tot die </a:t>
            </a:r>
            <a:r>
              <a:rPr lang="en-US" altLang="en-US" sz="2000" dirty="0" err="1">
                <a:solidFill>
                  <a:srgbClr val="0000FF"/>
                </a:solidFill>
              </a:rPr>
              <a:t>verskyning</a:t>
            </a:r>
            <a:r>
              <a:rPr lang="en-US" altLang="en-US" sz="2000" dirty="0">
                <a:solidFill>
                  <a:srgbClr val="0000FF"/>
                </a:solidFill>
              </a:rPr>
              <a:t> van </a:t>
            </a:r>
            <a:r>
              <a:rPr lang="en-US" altLang="en-US" sz="2000" dirty="0" err="1">
                <a:solidFill>
                  <a:srgbClr val="0000FF"/>
                </a:solidFill>
              </a:rPr>
              <a:t>nuwe</a:t>
            </a:r>
            <a:r>
              <a:rPr lang="en-US" altLang="en-US" sz="2000" dirty="0">
                <a:solidFill>
                  <a:srgbClr val="0000FF"/>
                </a:solidFill>
              </a:rPr>
              <a:t> of </a:t>
            </a:r>
            <a:r>
              <a:rPr lang="en-US" altLang="en-US" sz="2000" dirty="0" err="1">
                <a:solidFill>
                  <a:srgbClr val="0000FF"/>
                </a:solidFill>
              </a:rPr>
              <a:t>voorheen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onerkende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gemengde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kodes</a:t>
            </a:r>
            <a:r>
              <a:rPr lang="en-US" altLang="en-US" sz="2000" dirty="0">
                <a:solidFill>
                  <a:srgbClr val="0000FF"/>
                </a:solidFill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</a:rPr>
              <a:t>veral</a:t>
            </a:r>
            <a:r>
              <a:rPr lang="en-US" altLang="en-US" sz="2000" dirty="0">
                <a:solidFill>
                  <a:srgbClr val="0000FF"/>
                </a:solidFill>
              </a:rPr>
              <a:t> in </a:t>
            </a:r>
            <a:r>
              <a:rPr lang="en-US" altLang="en-US" sz="2000" dirty="0" err="1">
                <a:solidFill>
                  <a:srgbClr val="0000FF"/>
                </a:solidFill>
              </a:rPr>
              <a:t>stedelike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ruimtes</a:t>
            </a:r>
            <a:r>
              <a:rPr lang="en-US" altLang="en-US" sz="2000" dirty="0">
                <a:solidFill>
                  <a:srgbClr val="0000FF"/>
                </a:solidFill>
              </a:rPr>
              <a:t>, </a:t>
            </a:r>
            <a:r>
              <a:rPr lang="en-US" altLang="en-US" sz="2000" dirty="0" err="1">
                <a:solidFill>
                  <a:srgbClr val="0000FF"/>
                </a:solidFill>
              </a:rPr>
              <a:t>en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hierdie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gemengde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kodes</a:t>
            </a:r>
            <a:r>
              <a:rPr lang="en-US" altLang="en-US" sz="2000" dirty="0">
                <a:solidFill>
                  <a:srgbClr val="0000FF"/>
                </a:solidFill>
              </a:rPr>
              <a:t> het die </a:t>
            </a:r>
            <a:r>
              <a:rPr lang="en-US" altLang="en-US" sz="2000" dirty="0" err="1">
                <a:solidFill>
                  <a:srgbClr val="0000FF"/>
                </a:solidFill>
              </a:rPr>
              <a:t>huistale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geword</a:t>
            </a:r>
            <a:r>
              <a:rPr lang="en-US" altLang="en-US" sz="2000" dirty="0">
                <a:solidFill>
                  <a:srgbClr val="0000FF"/>
                </a:solidFill>
              </a:rPr>
              <a:t> van </a:t>
            </a:r>
            <a:r>
              <a:rPr lang="en-US" altLang="en-US" sz="2000" dirty="0" err="1">
                <a:solidFill>
                  <a:srgbClr val="0000FF"/>
                </a:solidFill>
              </a:rPr>
              <a:t>veral</a:t>
            </a:r>
            <a:r>
              <a:rPr lang="en-US" altLang="en-US" sz="2000" dirty="0">
                <a:solidFill>
                  <a:srgbClr val="0000FF"/>
                </a:solidFill>
              </a:rPr>
              <a:t> </a:t>
            </a:r>
            <a:r>
              <a:rPr lang="en-US" altLang="en-US" sz="2000" dirty="0" err="1">
                <a:solidFill>
                  <a:srgbClr val="0000FF"/>
                </a:solidFill>
              </a:rPr>
              <a:t>jeugmigrante</a:t>
            </a:r>
            <a:r>
              <a:rPr lang="en-US" altLang="en-US" sz="2000" dirty="0">
                <a:solidFill>
                  <a:srgbClr val="0000FF"/>
                </a:solidFill>
              </a:rPr>
              <a:t>.</a:t>
            </a:r>
            <a:r>
              <a:rPr lang="en-ZA" altLang="en-US" sz="2000" dirty="0">
                <a:solidFill>
                  <a:srgbClr val="0000FF"/>
                </a:solidFill>
              </a:rPr>
              <a:t>​</a:t>
            </a:r>
          </a:p>
          <a:p>
            <a:pPr>
              <a:defRPr/>
            </a:pPr>
            <a:endParaRPr lang="en-ZA" altLang="en-US" dirty="0"/>
          </a:p>
        </p:txBody>
      </p:sp>
      <p:pic>
        <p:nvPicPr>
          <p:cNvPr id="13315" name="Picture 1">
            <a:extLst>
              <a:ext uri="{FF2B5EF4-FFF2-40B4-BE49-F238E27FC236}">
                <a16:creationId xmlns:a16="http://schemas.microsoft.com/office/drawing/2014/main" id="{DB6FB22F-9BB5-4739-BA54-D051CE948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4912092"/>
            <a:ext cx="2914649" cy="194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Box 2">
            <a:extLst>
              <a:ext uri="{FF2B5EF4-FFF2-40B4-BE49-F238E27FC236}">
                <a16:creationId xmlns:a16="http://schemas.microsoft.com/office/drawing/2014/main" id="{11C48E1A-A2E4-486F-B16D-D9D5CBBE5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899" y="5189537"/>
            <a:ext cx="33845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ZA" altLang="en-US" sz="1000" b="1" dirty="0"/>
              <a:t>Source</a:t>
            </a:r>
            <a:r>
              <a:rPr lang="en-ZA" altLang="en-US" sz="1000" dirty="0"/>
              <a:t>: https://www.google.com/</a:t>
            </a:r>
            <a:r>
              <a:rPr lang="en-ZA" altLang="en-US" sz="1000" dirty="0" err="1"/>
              <a:t>search?client</a:t>
            </a:r>
            <a:r>
              <a:rPr lang="en-ZA" altLang="en-US" sz="1000" dirty="0"/>
              <a:t>=</a:t>
            </a:r>
            <a:r>
              <a:rPr lang="en-ZA" altLang="en-US" sz="1000" dirty="0" err="1"/>
              <a:t>firefox-bd&amp;biw</a:t>
            </a:r>
            <a:r>
              <a:rPr lang="en-ZA" altLang="en-US" sz="1000" dirty="0"/>
              <a:t>=1098&amp;bih=853&amp;tbm=</a:t>
            </a:r>
            <a:r>
              <a:rPr lang="en-ZA" altLang="en-US" sz="1000" dirty="0" err="1"/>
              <a:t>isch&amp;sa</a:t>
            </a:r>
            <a:r>
              <a:rPr lang="en-ZA" altLang="en-US" sz="1000" dirty="0"/>
              <a:t>=1&amp;ei=vbB3XJGbIsuHjLsP_tuLsAU&amp;q=</a:t>
            </a:r>
            <a:r>
              <a:rPr lang="en-ZA" altLang="en-US" sz="1000" dirty="0" err="1"/>
              <a:t>globalization+migration&amp;oq</a:t>
            </a:r>
            <a:r>
              <a:rPr lang="en-ZA" altLang="en-US" sz="1000" dirty="0"/>
              <a:t>=</a:t>
            </a:r>
            <a:r>
              <a:rPr lang="en-ZA" altLang="en-US" sz="1000" dirty="0" err="1"/>
              <a:t>globalization+migration&amp;gs_l</a:t>
            </a:r>
            <a:r>
              <a:rPr lang="en-ZA" altLang="en-US" sz="1000" dirty="0"/>
              <a:t>=img.3..0j0i24l4.8458.12635..12939...0.0..0.351.2887.2-9j2......0....1..gws-wiz-img.......0i67j0i8i30j0i30j0i5i30.F49kRzo8WlE#imgrc=eyNrWa24G8mnCM: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1507</TotalTime>
  <Words>1846</Words>
  <Application>Microsoft Office PowerPoint</Application>
  <PresentationFormat>Widescreen</PresentationFormat>
  <Paragraphs>176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Agency FB</vt:lpstr>
      <vt:lpstr>Arial</vt:lpstr>
      <vt:lpstr>Calibri</vt:lpstr>
      <vt:lpstr>Cambria</vt:lpstr>
      <vt:lpstr>Trebuchet MS</vt:lpstr>
      <vt:lpstr>Wingdings 3</vt:lpstr>
      <vt:lpstr>Facet</vt:lpstr>
      <vt:lpstr>LCS 311  Multilingualism in Society  and Education </vt:lpstr>
      <vt:lpstr>Recap: Lecture 3</vt:lpstr>
      <vt:lpstr>Lecture 4 Outcomes: Aims </vt:lpstr>
      <vt:lpstr>PowerPoint Presentation</vt:lpstr>
      <vt:lpstr>Globalization-related factors shaping/ influencing multilingualism</vt:lpstr>
      <vt:lpstr>Globalization-related factors shaping/ influencing multilingualism (continued)</vt:lpstr>
      <vt:lpstr>PowerPoint Presentation</vt:lpstr>
      <vt:lpstr>PowerPoint Presentation</vt:lpstr>
      <vt:lpstr>Migration and Multilingualism (cont’d)</vt:lpstr>
      <vt:lpstr>PowerPoint Presentation</vt:lpstr>
      <vt:lpstr>PowerPoint Presentation</vt:lpstr>
      <vt:lpstr>PowerPoint Presentation</vt:lpstr>
      <vt:lpstr>PowerPoint Presentation</vt:lpstr>
      <vt:lpstr>Reminders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LCS 311  Multilingualism</dc:title>
  <dc:creator>Geraldine Guene Lindole Hartman</dc:creator>
  <cp:lastModifiedBy>Geraldine Guene Lindole Hartman</cp:lastModifiedBy>
  <cp:revision>10</cp:revision>
  <dcterms:created xsi:type="dcterms:W3CDTF">2022-01-25T09:17:40Z</dcterms:created>
  <dcterms:modified xsi:type="dcterms:W3CDTF">2022-03-04T12:54:48Z</dcterms:modified>
</cp:coreProperties>
</file>