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8" r:id="rId2"/>
    <p:sldId id="317" r:id="rId3"/>
    <p:sldId id="262" r:id="rId4"/>
    <p:sldId id="318" r:id="rId5"/>
    <p:sldId id="320" r:id="rId6"/>
    <p:sldId id="321" r:id="rId7"/>
    <p:sldId id="327" r:id="rId8"/>
    <p:sldId id="328" r:id="rId9"/>
    <p:sldId id="329" r:id="rId10"/>
    <p:sldId id="330" r:id="rId11"/>
    <p:sldId id="332" r:id="rId12"/>
    <p:sldId id="31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7586" autoAdjust="0"/>
  </p:normalViewPr>
  <p:slideViewPr>
    <p:cSldViewPr snapToGrid="0">
      <p:cViewPr varScale="1">
        <p:scale>
          <a:sx n="50" d="100"/>
          <a:sy n="50" d="100"/>
        </p:scale>
        <p:origin x="23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5F54A-FC56-48FA-BD75-984D0D13B420}" type="datetimeFigureOut">
              <a:rPr lang="en-ZA" smtClean="0"/>
              <a:t>2022/03/05</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B89B0-96E6-440F-88A5-B96103A83316}" type="slidenum">
              <a:rPr lang="en-ZA" smtClean="0"/>
              <a:t>‹#›</a:t>
            </a:fld>
            <a:endParaRPr lang="en-ZA"/>
          </a:p>
        </p:txBody>
      </p:sp>
    </p:spTree>
    <p:extLst>
      <p:ext uri="{BB962C8B-B14F-4D97-AF65-F5344CB8AC3E}">
        <p14:creationId xmlns:p14="http://schemas.microsoft.com/office/powerpoint/2010/main" val="66330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a:t>
            </a:fld>
            <a:endParaRPr lang="en-ZA"/>
          </a:p>
        </p:txBody>
      </p:sp>
    </p:spTree>
    <p:extLst>
      <p:ext uri="{BB962C8B-B14F-4D97-AF65-F5344CB8AC3E}">
        <p14:creationId xmlns:p14="http://schemas.microsoft.com/office/powerpoint/2010/main" val="1491778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4</a:t>
            </a:fld>
            <a:endParaRPr lang="en-ZA"/>
          </a:p>
        </p:txBody>
      </p:sp>
    </p:spTree>
    <p:extLst>
      <p:ext uri="{BB962C8B-B14F-4D97-AF65-F5344CB8AC3E}">
        <p14:creationId xmlns:p14="http://schemas.microsoft.com/office/powerpoint/2010/main" val="1757761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7</a:t>
            </a:fld>
            <a:endParaRPr lang="en-ZA"/>
          </a:p>
        </p:txBody>
      </p:sp>
    </p:spTree>
    <p:extLst>
      <p:ext uri="{BB962C8B-B14F-4D97-AF65-F5344CB8AC3E}">
        <p14:creationId xmlns:p14="http://schemas.microsoft.com/office/powerpoint/2010/main" val="3787179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9</a:t>
            </a:fld>
            <a:endParaRPr lang="en-ZA"/>
          </a:p>
        </p:txBody>
      </p:sp>
    </p:spTree>
    <p:extLst>
      <p:ext uri="{BB962C8B-B14F-4D97-AF65-F5344CB8AC3E}">
        <p14:creationId xmlns:p14="http://schemas.microsoft.com/office/powerpoint/2010/main" val="582703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10</a:t>
            </a:fld>
            <a:endParaRPr lang="en-ZA"/>
          </a:p>
        </p:txBody>
      </p:sp>
    </p:spTree>
    <p:extLst>
      <p:ext uri="{BB962C8B-B14F-4D97-AF65-F5344CB8AC3E}">
        <p14:creationId xmlns:p14="http://schemas.microsoft.com/office/powerpoint/2010/main" val="531232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11</a:t>
            </a:fld>
            <a:endParaRPr lang="en-ZA"/>
          </a:p>
        </p:txBody>
      </p:sp>
    </p:spTree>
    <p:extLst>
      <p:ext uri="{BB962C8B-B14F-4D97-AF65-F5344CB8AC3E}">
        <p14:creationId xmlns:p14="http://schemas.microsoft.com/office/powerpoint/2010/main" val="119452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12189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84946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2787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4233666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6728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464746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245740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143148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78315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1168598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83B2E7-7F30-4562-A0FB-DD4C73BE2573}" type="datetimeFigureOut">
              <a:rPr lang="en-ZA" smtClean="0"/>
              <a:t>2022/03/05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56156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83B2E7-7F30-4562-A0FB-DD4C73BE2573}" type="datetimeFigureOut">
              <a:rPr lang="en-ZA" smtClean="0"/>
              <a:t>2022/03/05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060001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83B2E7-7F30-4562-A0FB-DD4C73BE2573}" type="datetimeFigureOut">
              <a:rPr lang="en-ZA" smtClean="0"/>
              <a:t>2022/03/05</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976470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3B2E7-7F30-4562-A0FB-DD4C73BE2573}" type="datetimeFigureOut">
              <a:rPr lang="en-ZA" smtClean="0"/>
              <a:t>2022/03/05</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71322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83B2E7-7F30-4562-A0FB-DD4C73BE2573}" type="datetimeFigureOut">
              <a:rPr lang="en-ZA" smtClean="0"/>
              <a:t>2022/03/05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29379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83B2E7-7F30-4562-A0FB-DD4C73BE2573}" type="datetimeFigureOut">
              <a:rPr lang="en-ZA" smtClean="0"/>
              <a:t>2022/03/05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317412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83B2E7-7F30-4562-A0FB-DD4C73BE2573}" type="datetimeFigureOut">
              <a:rPr lang="en-ZA" smtClean="0"/>
              <a:t>2022/03/05</a:t>
            </a:fld>
            <a:endParaRPr lang="en-Z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EF069B-9CFB-4B03-A6B8-F6D1BEC30AC0}" type="slidenum">
              <a:rPr lang="en-ZA" smtClean="0"/>
              <a:t>‹#›</a:t>
            </a:fld>
            <a:endParaRPr lang="en-ZA"/>
          </a:p>
        </p:txBody>
      </p:sp>
    </p:spTree>
    <p:extLst>
      <p:ext uri="{BB962C8B-B14F-4D97-AF65-F5344CB8AC3E}">
        <p14:creationId xmlns:p14="http://schemas.microsoft.com/office/powerpoint/2010/main" val="1069627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615CB-18FC-450B-8B8F-EB0C0E5572E1}"/>
              </a:ext>
            </a:extLst>
          </p:cNvPr>
          <p:cNvSpPr>
            <a:spLocks noGrp="1"/>
          </p:cNvSpPr>
          <p:nvPr>
            <p:ph type="ctrTitle"/>
          </p:nvPr>
        </p:nvSpPr>
        <p:spPr>
          <a:xfrm>
            <a:off x="4863951" y="1572125"/>
            <a:ext cx="4410051" cy="2475635"/>
          </a:xfrm>
        </p:spPr>
        <p:txBody>
          <a:bodyPr vert="horz" lIns="91440" tIns="45720" rIns="91440" bIns="45720" rtlCol="0">
            <a:normAutofit fontScale="90000"/>
          </a:bodyPr>
          <a:lstStyle/>
          <a:p>
            <a:pPr>
              <a:lnSpc>
                <a:spcPct val="90000"/>
              </a:lnSpc>
            </a:pPr>
            <a:r>
              <a:rPr lang="en-US" sz="4600" b="1" dirty="0"/>
              <a:t>LCS 311 </a:t>
            </a:r>
            <a:br>
              <a:rPr lang="en-US" sz="4600" b="1" dirty="0"/>
            </a:br>
            <a:br>
              <a:rPr lang="en-US" sz="4600" b="1" dirty="0"/>
            </a:br>
            <a:r>
              <a:rPr lang="en-US" sz="4600" b="1" dirty="0" err="1"/>
              <a:t>Meertaligheid</a:t>
            </a:r>
            <a:r>
              <a:rPr lang="en-US" sz="4600" b="1" dirty="0"/>
              <a:t> in die </a:t>
            </a:r>
            <a:r>
              <a:rPr lang="en-US" sz="4600" b="1" dirty="0" err="1"/>
              <a:t>Samelewing</a:t>
            </a:r>
            <a:r>
              <a:rPr lang="en-US" sz="4600" b="1" dirty="0"/>
              <a:t> </a:t>
            </a:r>
            <a:r>
              <a:rPr lang="en-US" sz="4600" b="1" dirty="0" err="1"/>
              <a:t>en</a:t>
            </a:r>
            <a:r>
              <a:rPr lang="en-US" sz="4600" b="1" dirty="0"/>
              <a:t> </a:t>
            </a:r>
            <a:r>
              <a:rPr lang="en-US" sz="4600" b="1" dirty="0" err="1"/>
              <a:t>Opvoeding</a:t>
            </a:r>
            <a:r>
              <a:rPr lang="en-US" sz="4600" b="1" dirty="0"/>
              <a:t> </a:t>
            </a:r>
            <a:endParaRPr lang="en-US" sz="4600" b="1" kern="1200" dirty="0">
              <a:latin typeface="+mj-lt"/>
              <a:ea typeface="+mj-ea"/>
              <a:cs typeface="+mj-cs"/>
            </a:endParaRPr>
          </a:p>
        </p:txBody>
      </p:sp>
      <p:sp>
        <p:nvSpPr>
          <p:cNvPr id="3" name="Subtitle 2">
            <a:extLst>
              <a:ext uri="{FF2B5EF4-FFF2-40B4-BE49-F238E27FC236}">
                <a16:creationId xmlns:a16="http://schemas.microsoft.com/office/drawing/2014/main" id="{C9362BF2-37C7-4E69-958D-9275F447FD00}"/>
              </a:ext>
            </a:extLst>
          </p:cNvPr>
          <p:cNvSpPr>
            <a:spLocks noGrp="1"/>
          </p:cNvSpPr>
          <p:nvPr>
            <p:ph type="subTitle" idx="1"/>
          </p:nvPr>
        </p:nvSpPr>
        <p:spPr>
          <a:xfrm>
            <a:off x="4635314" y="4824207"/>
            <a:ext cx="4911338" cy="1552894"/>
          </a:xfrm>
        </p:spPr>
        <p:txBody>
          <a:bodyPr vert="horz" lIns="91440" tIns="45720" rIns="91440" bIns="45720" rtlCol="0">
            <a:normAutofit fontScale="85000" lnSpcReduction="10000"/>
          </a:bodyPr>
          <a:lstStyle/>
          <a:p>
            <a:pPr marL="1973580" indent="-1973580" algn="ctr">
              <a:defRPr/>
            </a:pPr>
            <a:r>
              <a:rPr lang="en-US" b="1" dirty="0" err="1">
                <a:solidFill>
                  <a:schemeClr val="tx1"/>
                </a:solidFill>
              </a:rPr>
              <a:t>Lesing</a:t>
            </a:r>
            <a:r>
              <a:rPr lang="en-US" b="1" dirty="0">
                <a:solidFill>
                  <a:schemeClr val="tx1"/>
                </a:solidFill>
              </a:rPr>
              <a:t> 3:</a:t>
            </a:r>
          </a:p>
          <a:p>
            <a:pPr lvl="0" algn="l" defTabSz="914400" fontAlgn="base" hangingPunct="0">
              <a:spcBef>
                <a:spcPct val="0"/>
              </a:spcBef>
              <a:spcAft>
                <a:spcPct val="0"/>
              </a:spcAft>
              <a:buClrTx/>
              <a:buSzTx/>
            </a:pPr>
            <a:endParaRPr lang="en-US" altLang="en-US" dirty="0">
              <a:solidFill>
                <a:schemeClr val="tx1"/>
              </a:solidFill>
              <a:latin typeface="Calibri" panose="020F0502020204030204" pitchFamily="34" charset="0"/>
              <a:cs typeface="Times New Roman" panose="02020603050405020304" pitchFamily="18" charset="0"/>
            </a:endParaRPr>
          </a:p>
          <a:p>
            <a:pPr lvl="0" algn="l" defTabSz="914400" fontAlgn="base" hangingPunct="0">
              <a:spcBef>
                <a:spcPct val="0"/>
              </a:spcBef>
              <a:spcAft>
                <a:spcPct val="0"/>
              </a:spcAft>
              <a:buClrTx/>
              <a:buSzTx/>
            </a:pPr>
            <a:r>
              <a:rPr lang="en-US" altLang="en-US" dirty="0" err="1">
                <a:solidFill>
                  <a:schemeClr val="tx1"/>
                </a:solidFill>
                <a:latin typeface="Calibri" panose="020F0502020204030204" pitchFamily="34" charset="0"/>
                <a:cs typeface="Times New Roman" panose="02020603050405020304" pitchFamily="18" charset="0"/>
              </a:rPr>
              <a:t>Reaksies</a:t>
            </a:r>
            <a:r>
              <a:rPr lang="en-US" altLang="en-US" dirty="0">
                <a:solidFill>
                  <a:schemeClr val="tx1"/>
                </a:solidFill>
                <a:latin typeface="Calibri" panose="020F0502020204030204" pitchFamily="34" charset="0"/>
                <a:cs typeface="Times New Roman" panose="02020603050405020304" pitchFamily="18" charset="0"/>
              </a:rPr>
              <a:t> van </a:t>
            </a:r>
            <a:r>
              <a:rPr lang="en-US" altLang="en-US" dirty="0" err="1">
                <a:solidFill>
                  <a:schemeClr val="tx1"/>
                </a:solidFill>
                <a:latin typeface="Calibri" panose="020F0502020204030204" pitchFamily="34" charset="0"/>
                <a:cs typeface="Times New Roman" panose="02020603050405020304" pitchFamily="18" charset="0"/>
              </a:rPr>
              <a:t>verskillende</a:t>
            </a:r>
            <a:r>
              <a:rPr lang="en-US" altLang="en-US" dirty="0">
                <a:solidFill>
                  <a:schemeClr val="tx1"/>
                </a:solidFill>
                <a:latin typeface="Calibri" panose="020F0502020204030204" pitchFamily="34" charset="0"/>
                <a:cs typeface="Times New Roman" panose="02020603050405020304" pitchFamily="18" charset="0"/>
              </a:rPr>
              <a:t> </a:t>
            </a:r>
            <a:r>
              <a:rPr lang="en-US" altLang="en-US" dirty="0" err="1">
                <a:solidFill>
                  <a:schemeClr val="tx1"/>
                </a:solidFill>
                <a:latin typeface="Calibri" panose="020F0502020204030204" pitchFamily="34" charset="0"/>
                <a:cs typeface="Times New Roman" panose="02020603050405020304" pitchFamily="18" charset="0"/>
              </a:rPr>
              <a:t>historiese</a:t>
            </a:r>
            <a:r>
              <a:rPr lang="en-US" altLang="en-US" dirty="0">
                <a:solidFill>
                  <a:schemeClr val="tx1"/>
                </a:solidFill>
                <a:latin typeface="Calibri" panose="020F0502020204030204" pitchFamily="34" charset="0"/>
                <a:cs typeface="Times New Roman" panose="02020603050405020304" pitchFamily="18" charset="0"/>
              </a:rPr>
              <a:t> eras om </a:t>
            </a:r>
            <a:r>
              <a:rPr lang="en-US" altLang="en-US" dirty="0" err="1">
                <a:solidFill>
                  <a:schemeClr val="tx1"/>
                </a:solidFill>
                <a:latin typeface="Calibri" panose="020F0502020204030204" pitchFamily="34" charset="0"/>
                <a:cs typeface="Times New Roman" panose="02020603050405020304" pitchFamily="18" charset="0"/>
              </a:rPr>
              <a:t>veeltaligheid</a:t>
            </a:r>
            <a:endParaRPr lang="en-US" altLang="en-US" dirty="0">
              <a:solidFill>
                <a:schemeClr val="tx1"/>
              </a:solidFill>
              <a:latin typeface="Calibri" panose="020F0502020204030204" pitchFamily="34" charset="0"/>
              <a:cs typeface="Times New Roman" panose="02020603050405020304" pitchFamily="18" charset="0"/>
            </a:endParaRPr>
          </a:p>
          <a:p>
            <a:pPr marL="1973580" indent="-1973580" algn="ctr">
              <a:defRPr/>
            </a:pPr>
            <a:endParaRPr lang="en-US" b="1" dirty="0">
              <a:solidFill>
                <a:schemeClr val="tx1"/>
              </a:solidFill>
            </a:endParaRPr>
          </a:p>
          <a:p>
            <a:pPr marL="1973580" indent="-1973580" algn="ctr">
              <a:defRPr/>
            </a:pPr>
            <a:r>
              <a:rPr lang="en-US" b="1" dirty="0">
                <a:solidFill>
                  <a:schemeClr val="tx1"/>
                </a:solidFill>
              </a:rPr>
              <a:t>[</a:t>
            </a:r>
            <a:r>
              <a:rPr lang="en-US" b="1" dirty="0" err="1">
                <a:solidFill>
                  <a:schemeClr val="tx1"/>
                </a:solidFill>
              </a:rPr>
              <a:t>Kursusleser</a:t>
            </a:r>
            <a:r>
              <a:rPr lang="en-US" b="1" dirty="0">
                <a:solidFill>
                  <a:schemeClr val="tx1"/>
                </a:solidFill>
              </a:rPr>
              <a:t>: pp12-14]</a:t>
            </a:r>
          </a:p>
        </p:txBody>
      </p:sp>
      <p:pic>
        <p:nvPicPr>
          <p:cNvPr id="4" name="Picture 4" descr="How Do You Say Thank You In All South African Languages | aulad.org">
            <a:extLst>
              <a:ext uri="{FF2B5EF4-FFF2-40B4-BE49-F238E27FC236}">
                <a16:creationId xmlns:a16="http://schemas.microsoft.com/office/drawing/2014/main" id="{C15AB177-4956-4DCB-98F3-11AE959D40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692" y="1572125"/>
            <a:ext cx="4186259" cy="3519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2668854"/>
      </p:ext>
    </p:extLst>
  </p:cSld>
  <p:clrMapOvr>
    <a:masterClrMapping/>
  </p:clrMapOvr>
  <mc:AlternateContent xmlns:mc="http://schemas.openxmlformats.org/markup-compatibility/2006" xmlns:p14="http://schemas.microsoft.com/office/powerpoint/2010/main">
    <mc:Choice Requires="p14">
      <p:transition spd="slow" p14:dur="2000" advTm="7387"/>
    </mc:Choice>
    <mc:Fallback xmlns="">
      <p:transition spd="slow" advTm="738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400"/>
                                        <p:tgtEl>
                                          <p:spTgt spid="3">
                                            <p:txEl>
                                              <p:pRg st="4" end="4"/>
                                            </p:txEl>
                                          </p:spTgt>
                                        </p:tgtEl>
                                      </p:cBhvr>
                                    </p:animEffect>
                                  </p:childTnLst>
                                </p:cTn>
                              </p:par>
                              <p:par>
                                <p:cTn id="13" presetID="10" presetClass="entr" presetSubtype="0" fill="hold" grpId="0" nodeType="withEffect">
                                  <p:stCondLst>
                                    <p:cond delay="100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D0131-DEC5-4F71-BCED-92046B959B55}"/>
              </a:ext>
            </a:extLst>
          </p:cNvPr>
          <p:cNvSpPr>
            <a:spLocks noGrp="1"/>
          </p:cNvSpPr>
          <p:nvPr>
            <p:ph type="title"/>
          </p:nvPr>
        </p:nvSpPr>
        <p:spPr>
          <a:xfrm>
            <a:off x="677334" y="609600"/>
            <a:ext cx="8596668" cy="955729"/>
          </a:xfrm>
        </p:spPr>
        <p:txBody>
          <a:bodyPr/>
          <a:lstStyle/>
          <a:p>
            <a:r>
              <a:rPr lang="en-ZA" dirty="0" err="1"/>
              <a:t>Opsomming</a:t>
            </a:r>
            <a:endParaRPr lang="en-ZA" dirty="0"/>
          </a:p>
        </p:txBody>
      </p:sp>
      <p:sp>
        <p:nvSpPr>
          <p:cNvPr id="3" name="Content Placeholder 2">
            <a:extLst>
              <a:ext uri="{FF2B5EF4-FFF2-40B4-BE49-F238E27FC236}">
                <a16:creationId xmlns:a16="http://schemas.microsoft.com/office/drawing/2014/main" id="{8480CFD6-6054-473D-801F-E881C33A2FAC}"/>
              </a:ext>
            </a:extLst>
          </p:cNvPr>
          <p:cNvSpPr>
            <a:spLocks noGrp="1"/>
          </p:cNvSpPr>
          <p:nvPr>
            <p:ph idx="1"/>
          </p:nvPr>
        </p:nvSpPr>
        <p:spPr>
          <a:xfrm>
            <a:off x="677333" y="1286359"/>
            <a:ext cx="9102097" cy="5176434"/>
          </a:xfrm>
        </p:spPr>
        <p:txBody>
          <a:bodyPr>
            <a:normAutofit/>
          </a:bodyPr>
          <a:lstStyle/>
          <a:p>
            <a:pPr algn="l"/>
            <a:r>
              <a:rPr lang="nl-NL" sz="2800" b="0" i="0" dirty="0">
                <a:solidFill>
                  <a:srgbClr val="2A363F"/>
                </a:solidFill>
                <a:effectLst/>
                <a:latin typeface="ui-sans-serif"/>
              </a:rPr>
              <a:t>Jy moet nou in staat wees om 'n begrip te toon van hoe taal of meertaligheid is of beskou word (bv.in terme van studie, funksie, gebruik) in elk van die historiese tydperke wat bespreek is.</a:t>
            </a:r>
          </a:p>
          <a:p>
            <a:endParaRPr lang="en-US" altLang="en-US" sz="200" dirty="0"/>
          </a:p>
          <a:p>
            <a:endParaRPr lang="en-US" altLang="en-US" sz="200" dirty="0"/>
          </a:p>
          <a:p>
            <a:endParaRPr lang="en-US" altLang="en-US" sz="200" dirty="0"/>
          </a:p>
          <a:p>
            <a:endParaRPr lang="en-US" altLang="en-US" sz="200" dirty="0"/>
          </a:p>
          <a:p>
            <a:r>
              <a:rPr lang="nl-NL" sz="2800" b="0" i="0" dirty="0">
                <a:solidFill>
                  <a:srgbClr val="2A363F"/>
                </a:solidFill>
                <a:effectLst/>
                <a:latin typeface="ui-sans-serif"/>
              </a:rPr>
              <a:t>U moet vrae soos die volgende kan beantwoord: Beskryf hoe taal bestudeer, beskou, gebruik word deur individue of funksies in die samelewing in die verskillende historiese tydperke </a:t>
            </a:r>
            <a:r>
              <a:rPr lang="en-ZA" sz="2800" b="0" i="0" dirty="0">
                <a:solidFill>
                  <a:srgbClr val="2A363F"/>
                </a:solidFill>
                <a:effectLst/>
                <a:latin typeface="ui-sans-serif"/>
              </a:rPr>
              <a:t>wat </a:t>
            </a:r>
            <a:r>
              <a:rPr lang="en-ZA" sz="2800" b="0" i="0" dirty="0" err="1">
                <a:solidFill>
                  <a:srgbClr val="2A363F"/>
                </a:solidFill>
                <a:effectLst/>
                <a:latin typeface="ui-sans-serif"/>
              </a:rPr>
              <a:t>oorweeg</a:t>
            </a:r>
            <a:r>
              <a:rPr lang="en-ZA" sz="2800" b="0" i="0" dirty="0">
                <a:solidFill>
                  <a:srgbClr val="2A363F"/>
                </a:solidFill>
                <a:effectLst/>
                <a:latin typeface="ui-sans-serif"/>
              </a:rPr>
              <a:t> word.</a:t>
            </a:r>
            <a:endParaRPr lang="en-US" altLang="en-US" dirty="0"/>
          </a:p>
          <a:p>
            <a:endParaRPr lang="en-ZA" altLang="en-US" dirty="0"/>
          </a:p>
          <a:p>
            <a:endParaRPr lang="en-ZA" dirty="0"/>
          </a:p>
        </p:txBody>
      </p:sp>
    </p:spTree>
    <p:extLst>
      <p:ext uri="{BB962C8B-B14F-4D97-AF65-F5344CB8AC3E}">
        <p14:creationId xmlns:p14="http://schemas.microsoft.com/office/powerpoint/2010/main" val="2362583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4A6DE-F94B-444B-AE91-7F83AE3668F4}"/>
              </a:ext>
            </a:extLst>
          </p:cNvPr>
          <p:cNvSpPr>
            <a:spLocks noGrp="1"/>
          </p:cNvSpPr>
          <p:nvPr>
            <p:ph type="title"/>
          </p:nvPr>
        </p:nvSpPr>
        <p:spPr>
          <a:xfrm>
            <a:off x="677334" y="222142"/>
            <a:ext cx="8596668" cy="785247"/>
          </a:xfrm>
        </p:spPr>
        <p:txBody>
          <a:bodyPr/>
          <a:lstStyle/>
          <a:p>
            <a:r>
              <a:rPr lang="en-ZA" b="0" i="0" dirty="0" err="1">
                <a:solidFill>
                  <a:srgbClr val="FF0000"/>
                </a:solidFill>
                <a:effectLst/>
                <a:latin typeface="ui-sans-serif"/>
              </a:rPr>
              <a:t>Herinneringe</a:t>
            </a:r>
            <a:endParaRPr lang="en-ZA" dirty="0">
              <a:solidFill>
                <a:srgbClr val="FF0000"/>
              </a:solidFill>
            </a:endParaRPr>
          </a:p>
        </p:txBody>
      </p:sp>
      <p:sp>
        <p:nvSpPr>
          <p:cNvPr id="3" name="Content Placeholder 2">
            <a:extLst>
              <a:ext uri="{FF2B5EF4-FFF2-40B4-BE49-F238E27FC236}">
                <a16:creationId xmlns:a16="http://schemas.microsoft.com/office/drawing/2014/main" id="{78D66EEA-B543-4B50-B960-66C14CDC9F27}"/>
              </a:ext>
            </a:extLst>
          </p:cNvPr>
          <p:cNvSpPr>
            <a:spLocks noGrp="1"/>
          </p:cNvSpPr>
          <p:nvPr>
            <p:ph idx="1"/>
          </p:nvPr>
        </p:nvSpPr>
        <p:spPr>
          <a:xfrm>
            <a:off x="537848" y="1007389"/>
            <a:ext cx="9044301" cy="5377913"/>
          </a:xfrm>
        </p:spPr>
        <p:txBody>
          <a:bodyPr>
            <a:noAutofit/>
          </a:bodyPr>
          <a:lstStyle/>
          <a:p>
            <a:pPr marL="2247900" indent="-2152650">
              <a:buNone/>
            </a:pPr>
            <a:r>
              <a:rPr lang="en-US" sz="2400" b="1" dirty="0" err="1">
                <a:solidFill>
                  <a:srgbClr val="0000FF"/>
                </a:solidFill>
              </a:rPr>
              <a:t>Opstel</a:t>
            </a:r>
            <a:r>
              <a:rPr lang="en-US" sz="2400" b="1" dirty="0">
                <a:solidFill>
                  <a:srgbClr val="0000FF"/>
                </a:solidFill>
              </a:rPr>
              <a:t> 1 </a:t>
            </a:r>
            <a:r>
              <a:rPr lang="en-US" sz="2400" b="1" dirty="0" err="1">
                <a:solidFill>
                  <a:srgbClr val="0000FF"/>
                </a:solidFill>
              </a:rPr>
              <a:t>opdrag</a:t>
            </a:r>
            <a:r>
              <a:rPr lang="nl-NL" sz="2400" b="0" i="0" dirty="0">
                <a:solidFill>
                  <a:srgbClr val="2A363F"/>
                </a:solidFill>
                <a:effectLst/>
                <a:latin typeface="ui-sans-serif"/>
              </a:rPr>
              <a:t>: instruksies en 'n voorbeeld opstel is gepos in  die “Assignments” instrument op ikamva (kyk asseblief of jy dit nog nie gedoen het nie).     </a:t>
            </a:r>
          </a:p>
          <a:p>
            <a:pPr marL="0" indent="0" algn="ctr">
              <a:buNone/>
            </a:pPr>
            <a:r>
              <a:rPr lang="nl-NL" sz="2400" b="0" i="0" dirty="0">
                <a:solidFill>
                  <a:srgbClr val="2A363F"/>
                </a:solidFill>
                <a:effectLst/>
                <a:latin typeface="ui-sans-serif"/>
              </a:rPr>
              <a:t>          Die sluitingsdatum is </a:t>
            </a:r>
            <a:r>
              <a:rPr lang="nl-NL" sz="2400" b="1" i="0" dirty="0">
                <a:solidFill>
                  <a:srgbClr val="00B050"/>
                </a:solidFill>
                <a:effectLst/>
                <a:latin typeface="ui-sans-serif"/>
              </a:rPr>
              <a:t>22 Maart 2022</a:t>
            </a:r>
          </a:p>
          <a:p>
            <a:pPr marL="2419350" indent="-2419350">
              <a:buNone/>
            </a:pPr>
            <a:r>
              <a:rPr lang="en-US" sz="2400" b="1" dirty="0">
                <a:solidFill>
                  <a:srgbClr val="0000FF"/>
                </a:solidFill>
              </a:rPr>
              <a:t>Tuts</a:t>
            </a:r>
            <a:r>
              <a:rPr lang="en-US" sz="2400" dirty="0"/>
              <a:t> </a:t>
            </a:r>
            <a:r>
              <a:rPr lang="en-US" sz="2400" dirty="0" err="1"/>
              <a:t>vir</a:t>
            </a:r>
            <a:r>
              <a:rPr lang="en-US" sz="2400" dirty="0"/>
              <a:t> 311 begin: week van </a:t>
            </a:r>
            <a:r>
              <a:rPr lang="en-US" sz="2400" dirty="0">
                <a:solidFill>
                  <a:srgbClr val="0000FF"/>
                </a:solidFill>
              </a:rPr>
              <a:t>07 </a:t>
            </a:r>
            <a:r>
              <a:rPr lang="en-US" sz="2400" dirty="0" err="1">
                <a:solidFill>
                  <a:srgbClr val="0000FF"/>
                </a:solidFill>
              </a:rPr>
              <a:t>Maart</a:t>
            </a:r>
            <a:r>
              <a:rPr lang="en-US" sz="2400" dirty="0">
                <a:solidFill>
                  <a:srgbClr val="0000FF"/>
                </a:solidFill>
              </a:rPr>
              <a:t> </a:t>
            </a:r>
          </a:p>
          <a:p>
            <a:pPr marL="2419350" indent="95250">
              <a:buNone/>
            </a:pPr>
            <a:r>
              <a:rPr lang="nl-NL" sz="2400" b="0" i="0" dirty="0">
                <a:solidFill>
                  <a:srgbClr val="2A363F"/>
                </a:solidFill>
                <a:effectLst/>
                <a:latin typeface="ui-sans-serif"/>
              </a:rPr>
              <a:t>(die taak/vrae sal op ikamva in die </a:t>
            </a:r>
            <a:r>
              <a:rPr lang="nl-NL" sz="2400" b="1" i="0" dirty="0">
                <a:solidFill>
                  <a:srgbClr val="2A363F"/>
                </a:solidFill>
                <a:effectLst/>
                <a:latin typeface="ui-sans-serif"/>
              </a:rPr>
              <a:t>Assignments</a:t>
            </a:r>
            <a:r>
              <a:rPr lang="nl-NL" sz="2400" b="0" i="0" dirty="0">
                <a:solidFill>
                  <a:srgbClr val="2A363F"/>
                </a:solidFill>
                <a:effectLst/>
                <a:latin typeface="ui-sans-serif"/>
              </a:rPr>
              <a:t>- instrument geplaas word)</a:t>
            </a:r>
            <a:endParaRPr lang="en-US" sz="2400" b="1" dirty="0">
              <a:solidFill>
                <a:srgbClr val="0000FF"/>
              </a:solidFill>
            </a:endParaRPr>
          </a:p>
          <a:p>
            <a:pPr marL="2152650" indent="-2057400" algn="l">
              <a:buNone/>
            </a:pPr>
            <a:r>
              <a:rPr lang="en-US" sz="2400" b="1" dirty="0">
                <a:solidFill>
                  <a:srgbClr val="0000FF"/>
                </a:solidFill>
              </a:rPr>
              <a:t>Tut </a:t>
            </a:r>
            <a:r>
              <a:rPr lang="en-US" sz="2400" b="1" dirty="0" err="1">
                <a:solidFill>
                  <a:srgbClr val="0000FF"/>
                </a:solidFill>
              </a:rPr>
              <a:t>Groepe</a:t>
            </a:r>
            <a:r>
              <a:rPr lang="en-US" sz="2400" dirty="0"/>
              <a:t>: </a:t>
            </a:r>
            <a:r>
              <a:rPr lang="en-ZA" sz="2400" b="0" i="0" dirty="0">
                <a:solidFill>
                  <a:srgbClr val="2A363F"/>
                </a:solidFill>
                <a:effectLst/>
                <a:latin typeface="ui-sans-serif"/>
              </a:rPr>
              <a:t>'n </a:t>
            </a:r>
            <a:r>
              <a:rPr lang="en-ZA" sz="2400" b="0" i="0" dirty="0" err="1">
                <a:solidFill>
                  <a:srgbClr val="2A363F"/>
                </a:solidFill>
                <a:effectLst/>
                <a:latin typeface="ui-sans-serif"/>
              </a:rPr>
              <a:t>Skakel</a:t>
            </a:r>
            <a:r>
              <a:rPr lang="en-ZA" sz="2400" b="0" i="0" dirty="0">
                <a:solidFill>
                  <a:srgbClr val="2A363F"/>
                </a:solidFill>
                <a:effectLst/>
                <a:latin typeface="ui-sans-serif"/>
              </a:rPr>
              <a:t> </a:t>
            </a:r>
            <a:r>
              <a:rPr lang="en-ZA" sz="2400" b="0" i="0" dirty="0" err="1">
                <a:solidFill>
                  <a:srgbClr val="2A363F"/>
                </a:solidFill>
                <a:effectLst/>
                <a:latin typeface="ui-sans-serif"/>
              </a:rPr>
              <a:t>sal</a:t>
            </a:r>
            <a:r>
              <a:rPr lang="en-ZA" sz="2400" b="0" i="0" dirty="0">
                <a:solidFill>
                  <a:srgbClr val="2A363F"/>
                </a:solidFill>
                <a:effectLst/>
                <a:latin typeface="ui-sans-serif"/>
              </a:rPr>
              <a:t> </a:t>
            </a:r>
            <a:r>
              <a:rPr lang="en-ZA" sz="2400" b="0" i="0" dirty="0" err="1">
                <a:solidFill>
                  <a:srgbClr val="2A363F"/>
                </a:solidFill>
                <a:effectLst/>
                <a:latin typeface="ui-sans-serif"/>
              </a:rPr>
              <a:t>vandag</a:t>
            </a:r>
            <a:r>
              <a:rPr lang="en-ZA" sz="2400" b="0" i="0" dirty="0">
                <a:solidFill>
                  <a:srgbClr val="2A363F"/>
                </a:solidFill>
                <a:effectLst/>
                <a:latin typeface="ui-sans-serif"/>
              </a:rPr>
              <a:t> op Ikamva </a:t>
            </a:r>
            <a:r>
              <a:rPr lang="en-ZA" sz="2400" b="0" i="0" dirty="0" err="1">
                <a:solidFill>
                  <a:srgbClr val="2A363F"/>
                </a:solidFill>
                <a:effectLst/>
                <a:latin typeface="ui-sans-serif"/>
              </a:rPr>
              <a:t>geskep</a:t>
            </a:r>
            <a:r>
              <a:rPr lang="en-ZA" sz="2400" b="0" i="0" dirty="0">
                <a:solidFill>
                  <a:srgbClr val="2A363F"/>
                </a:solidFill>
                <a:effectLst/>
                <a:latin typeface="ui-sans-serif"/>
              </a:rPr>
              <a:t> word </a:t>
            </a:r>
            <a:r>
              <a:rPr lang="en-ZA" sz="2400" b="0" i="0" dirty="0" err="1">
                <a:solidFill>
                  <a:srgbClr val="2A363F"/>
                </a:solidFill>
                <a:effectLst/>
                <a:latin typeface="ui-sans-serif"/>
              </a:rPr>
              <a:t>waar</a:t>
            </a:r>
            <a:r>
              <a:rPr lang="en-ZA" sz="2400" b="0" i="0" dirty="0">
                <a:solidFill>
                  <a:srgbClr val="2A363F"/>
                </a:solidFill>
                <a:effectLst/>
                <a:latin typeface="ui-sans-serif"/>
              </a:rPr>
              <a:t> </a:t>
            </a:r>
            <a:r>
              <a:rPr lang="en-ZA" sz="2400" b="0" i="0" dirty="0" err="1">
                <a:solidFill>
                  <a:srgbClr val="2A363F"/>
                </a:solidFill>
                <a:effectLst/>
                <a:latin typeface="ui-sans-serif"/>
              </a:rPr>
              <a:t>jy</a:t>
            </a:r>
            <a:r>
              <a:rPr lang="en-ZA" sz="2400" b="0" i="0" dirty="0">
                <a:solidFill>
                  <a:srgbClr val="2A363F"/>
                </a:solidFill>
                <a:effectLst/>
                <a:latin typeface="ui-sans-serif"/>
              </a:rPr>
              <a:t> </a:t>
            </a:r>
            <a:r>
              <a:rPr lang="en-ZA" sz="2400" b="0" i="0" dirty="0" err="1">
                <a:solidFill>
                  <a:srgbClr val="2A363F"/>
                </a:solidFill>
                <a:effectLst/>
                <a:latin typeface="ui-sans-serif"/>
              </a:rPr>
              <a:t>vir</a:t>
            </a:r>
            <a:r>
              <a:rPr lang="en-ZA" sz="2400" b="0" i="0" dirty="0">
                <a:solidFill>
                  <a:srgbClr val="2A363F"/>
                </a:solidFill>
                <a:effectLst/>
                <a:latin typeface="ui-sans-serif"/>
              </a:rPr>
              <a:t> 'n </a:t>
            </a:r>
            <a:r>
              <a:rPr lang="en-ZA" sz="2400" b="0" i="0" dirty="0" err="1">
                <a:solidFill>
                  <a:srgbClr val="2A363F"/>
                </a:solidFill>
                <a:effectLst/>
                <a:latin typeface="ui-sans-serif"/>
              </a:rPr>
              <a:t>tutoriaalgleuf</a:t>
            </a:r>
            <a:r>
              <a:rPr lang="en-ZA" sz="2400" b="0" i="0" dirty="0">
                <a:solidFill>
                  <a:srgbClr val="2A363F"/>
                </a:solidFill>
                <a:effectLst/>
                <a:latin typeface="ui-sans-serif"/>
              </a:rPr>
              <a:t> </a:t>
            </a:r>
            <a:r>
              <a:rPr lang="en-ZA" sz="2400" b="0" i="0" dirty="0" err="1">
                <a:solidFill>
                  <a:srgbClr val="2A363F"/>
                </a:solidFill>
                <a:effectLst/>
                <a:latin typeface="ui-sans-serif"/>
              </a:rPr>
              <a:t>moet</a:t>
            </a:r>
            <a:r>
              <a:rPr lang="en-ZA" sz="2400" b="0" i="0" dirty="0">
                <a:solidFill>
                  <a:srgbClr val="2A363F"/>
                </a:solidFill>
                <a:effectLst/>
                <a:latin typeface="ui-sans-serif"/>
              </a:rPr>
              <a:t> </a:t>
            </a:r>
            <a:r>
              <a:rPr lang="en-ZA" sz="2400" b="0" i="0" dirty="0" err="1">
                <a:solidFill>
                  <a:srgbClr val="2A363F"/>
                </a:solidFill>
                <a:effectLst/>
                <a:latin typeface="ui-sans-serif"/>
              </a:rPr>
              <a:t>aanmeld.Kyk</a:t>
            </a:r>
            <a:r>
              <a:rPr lang="en-ZA" sz="2400" b="0" i="0" dirty="0">
                <a:solidFill>
                  <a:srgbClr val="2A363F"/>
                </a:solidFill>
                <a:effectLst/>
                <a:latin typeface="ui-sans-serif"/>
              </a:rPr>
              <a:t> </a:t>
            </a:r>
            <a:r>
              <a:rPr lang="en-ZA" sz="2400" b="0" i="0" dirty="0" err="1">
                <a:solidFill>
                  <a:srgbClr val="2A363F"/>
                </a:solidFill>
                <a:effectLst/>
                <a:latin typeface="ui-sans-serif"/>
              </a:rPr>
              <a:t>asseblief</a:t>
            </a:r>
            <a:r>
              <a:rPr lang="en-ZA" sz="2400" b="0" i="0" dirty="0">
                <a:solidFill>
                  <a:srgbClr val="2A363F"/>
                </a:solidFill>
                <a:effectLst/>
                <a:latin typeface="ui-sans-serif"/>
              </a:rPr>
              <a:t> </a:t>
            </a:r>
            <a:r>
              <a:rPr lang="en-ZA" sz="2400" b="0" i="0" dirty="0" err="1">
                <a:solidFill>
                  <a:srgbClr val="2A363F"/>
                </a:solidFill>
                <a:effectLst/>
                <a:latin typeface="ui-sans-serif"/>
              </a:rPr>
              <a:t>na</a:t>
            </a:r>
            <a:r>
              <a:rPr lang="en-ZA" sz="2400" b="0" i="0" dirty="0">
                <a:solidFill>
                  <a:srgbClr val="2A363F"/>
                </a:solidFill>
                <a:effectLst/>
                <a:latin typeface="ui-sans-serif"/>
              </a:rPr>
              <a:t> die </a:t>
            </a:r>
            <a:r>
              <a:rPr lang="en-ZA" sz="2400" b="0" i="0" dirty="0" err="1">
                <a:solidFill>
                  <a:srgbClr val="2A363F"/>
                </a:solidFill>
                <a:effectLst/>
                <a:latin typeface="ui-sans-serif"/>
              </a:rPr>
              <a:t>gleuwe</a:t>
            </a:r>
            <a:r>
              <a:rPr lang="en-ZA" sz="2400" b="0" i="0" dirty="0">
                <a:solidFill>
                  <a:srgbClr val="2A363F"/>
                </a:solidFill>
                <a:effectLst/>
                <a:latin typeface="ui-sans-serif"/>
              </a:rPr>
              <a:t> </a:t>
            </a:r>
            <a:r>
              <a:rPr lang="en-ZA" sz="2400" b="0" i="0" dirty="0" err="1">
                <a:solidFill>
                  <a:srgbClr val="2A363F"/>
                </a:solidFill>
                <a:effectLst/>
                <a:latin typeface="ui-sans-serif"/>
              </a:rPr>
              <a:t>en</a:t>
            </a:r>
            <a:r>
              <a:rPr lang="en-ZA" sz="2400" b="0" i="0" dirty="0">
                <a:solidFill>
                  <a:srgbClr val="2A363F"/>
                </a:solidFill>
                <a:effectLst/>
                <a:latin typeface="ui-sans-serif"/>
              </a:rPr>
              <a:t> </a:t>
            </a:r>
            <a:r>
              <a:rPr lang="en-ZA" sz="2400" b="0" i="0" dirty="0" err="1">
                <a:solidFill>
                  <a:srgbClr val="2A363F"/>
                </a:solidFill>
                <a:effectLst/>
                <a:latin typeface="ui-sans-serif"/>
              </a:rPr>
              <a:t>kies</a:t>
            </a:r>
            <a:r>
              <a:rPr lang="en-ZA" sz="2400" b="0" i="0" dirty="0">
                <a:solidFill>
                  <a:srgbClr val="2A363F"/>
                </a:solidFill>
                <a:effectLst/>
                <a:latin typeface="ui-sans-serif"/>
              </a:rPr>
              <a:t> </a:t>
            </a:r>
            <a:r>
              <a:rPr lang="en-ZA" sz="2400" b="0" i="0" dirty="0" err="1">
                <a:solidFill>
                  <a:srgbClr val="2A363F"/>
                </a:solidFill>
                <a:effectLst/>
                <a:latin typeface="ui-sans-serif"/>
              </a:rPr>
              <a:t>slegs</a:t>
            </a:r>
            <a:r>
              <a:rPr lang="en-ZA" sz="2400" b="0" i="0" dirty="0">
                <a:solidFill>
                  <a:srgbClr val="2A363F"/>
                </a:solidFill>
                <a:effectLst/>
                <a:latin typeface="ui-sans-serif"/>
              </a:rPr>
              <a:t> 1 </a:t>
            </a:r>
            <a:r>
              <a:rPr lang="en-ZA" sz="2400" b="0" i="0" dirty="0" err="1">
                <a:solidFill>
                  <a:srgbClr val="2A363F"/>
                </a:solidFill>
                <a:effectLst/>
                <a:latin typeface="ui-sans-serif"/>
              </a:rPr>
              <a:t>vir</a:t>
            </a:r>
            <a:r>
              <a:rPr lang="en-ZA" sz="2400" b="0" i="0" dirty="0">
                <a:solidFill>
                  <a:srgbClr val="2A363F"/>
                </a:solidFill>
                <a:effectLst/>
                <a:latin typeface="ui-sans-serif"/>
              </a:rPr>
              <a:t> </a:t>
            </a:r>
            <a:r>
              <a:rPr lang="en-ZA" sz="2400" b="0" i="0" dirty="0" err="1">
                <a:solidFill>
                  <a:srgbClr val="2A363F"/>
                </a:solidFill>
                <a:effectLst/>
                <a:latin typeface="ui-sans-serif"/>
              </a:rPr>
              <a:t>jou</a:t>
            </a:r>
            <a:r>
              <a:rPr lang="en-ZA" sz="2400" b="0" i="0" dirty="0">
                <a:solidFill>
                  <a:srgbClr val="2A363F"/>
                </a:solidFill>
                <a:effectLst/>
                <a:latin typeface="ui-sans-serif"/>
              </a:rPr>
              <a:t> </a:t>
            </a:r>
            <a:r>
              <a:rPr lang="en-ZA" sz="2400" b="0" i="0" dirty="0" err="1">
                <a:solidFill>
                  <a:srgbClr val="2A363F"/>
                </a:solidFill>
                <a:effectLst/>
                <a:latin typeface="ui-sans-serif"/>
              </a:rPr>
              <a:t>tweeweeklikse</a:t>
            </a:r>
            <a:r>
              <a:rPr lang="en-ZA" sz="2400" b="0" i="0" dirty="0">
                <a:solidFill>
                  <a:srgbClr val="2A363F"/>
                </a:solidFill>
                <a:effectLst/>
                <a:latin typeface="ui-sans-serif"/>
              </a:rPr>
              <a:t> </a:t>
            </a:r>
            <a:r>
              <a:rPr lang="en-ZA" sz="2400" b="0" i="0" dirty="0" err="1">
                <a:solidFill>
                  <a:srgbClr val="2A363F"/>
                </a:solidFill>
                <a:effectLst/>
                <a:latin typeface="ui-sans-serif"/>
              </a:rPr>
              <a:t>tutoriale</a:t>
            </a:r>
            <a:r>
              <a:rPr lang="en-ZA" sz="2400" b="0" i="0" dirty="0">
                <a:solidFill>
                  <a:srgbClr val="2A363F"/>
                </a:solidFill>
                <a:effectLst/>
                <a:latin typeface="ui-sans-serif"/>
              </a:rPr>
              <a:t>.</a:t>
            </a:r>
          </a:p>
          <a:p>
            <a:endParaRPr lang="en-ZA" sz="2400" dirty="0"/>
          </a:p>
        </p:txBody>
      </p:sp>
    </p:spTree>
    <p:extLst>
      <p:ext uri="{BB962C8B-B14F-4D97-AF65-F5344CB8AC3E}">
        <p14:creationId xmlns:p14="http://schemas.microsoft.com/office/powerpoint/2010/main" val="3469769568"/>
      </p:ext>
    </p:extLst>
  </p:cSld>
  <p:clrMapOvr>
    <a:masterClrMapping/>
  </p:clrMapOvr>
  <mc:AlternateContent xmlns:mc="http://schemas.openxmlformats.org/markup-compatibility/2006" xmlns:p14="http://schemas.microsoft.com/office/powerpoint/2010/main">
    <mc:Choice Requires="p14">
      <p:transition spd="slow" p14:dur="2000" advTm="50211"/>
    </mc:Choice>
    <mc:Fallback xmlns="">
      <p:transition spd="slow" advTm="5021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9242EDC1-FC39-4314-A132-90C5AEFA6583}"/>
              </a:ext>
            </a:extLst>
          </p:cNvPr>
          <p:cNvSpPr>
            <a:spLocks noGrp="1" noChangeArrowheads="1"/>
          </p:cNvSpPr>
          <p:nvPr>
            <p:ph type="title"/>
          </p:nvPr>
        </p:nvSpPr>
        <p:spPr>
          <a:xfrm>
            <a:off x="-7348919" y="-4420251"/>
            <a:ext cx="19540919" cy="12746505"/>
          </a:xfrm>
        </p:spPr>
        <p:txBody>
          <a:bodyPr/>
          <a:lstStyle/>
          <a:p>
            <a:pPr algn="ctr"/>
            <a:endParaRPr lang="en-ZA" altLang="en-US" sz="4600" b="1" dirty="0">
              <a:solidFill>
                <a:srgbClr val="C00000"/>
              </a:solidFill>
              <a:latin typeface="Agency FB" panose="020B0503020202020204" pitchFamily="34" charset="0"/>
            </a:endParaRPr>
          </a:p>
        </p:txBody>
      </p:sp>
      <p:pic>
        <p:nvPicPr>
          <p:cNvPr id="2050" name="Picture 2" descr="Thank You - South Africa - Home | Facebook">
            <a:extLst>
              <a:ext uri="{FF2B5EF4-FFF2-40B4-BE49-F238E27FC236}">
                <a16:creationId xmlns:a16="http://schemas.microsoft.com/office/drawing/2014/main" id="{F3F6869A-A300-4BE3-96B9-39FA11FD5E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8033" y="683692"/>
            <a:ext cx="5629632" cy="51265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8C007-F397-4064-94D5-18437840D79D}"/>
              </a:ext>
            </a:extLst>
          </p:cNvPr>
          <p:cNvSpPr>
            <a:spLocks noGrp="1"/>
          </p:cNvSpPr>
          <p:nvPr>
            <p:ph type="title"/>
          </p:nvPr>
        </p:nvSpPr>
        <p:spPr>
          <a:xfrm>
            <a:off x="677334" y="609600"/>
            <a:ext cx="8596668" cy="635876"/>
          </a:xfrm>
        </p:spPr>
        <p:txBody>
          <a:bodyPr>
            <a:normAutofit fontScale="90000"/>
          </a:bodyPr>
          <a:lstStyle/>
          <a:p>
            <a:r>
              <a:rPr lang="en-ZA" b="1" dirty="0" err="1"/>
              <a:t>Herhaling</a:t>
            </a:r>
            <a:r>
              <a:rPr lang="en-ZA" b="1" dirty="0"/>
              <a:t>: </a:t>
            </a:r>
            <a:r>
              <a:rPr lang="en-ZA" b="1" dirty="0" err="1"/>
              <a:t>Lesing</a:t>
            </a:r>
            <a:r>
              <a:rPr lang="en-ZA" b="1" dirty="0"/>
              <a:t> 2</a:t>
            </a:r>
          </a:p>
        </p:txBody>
      </p:sp>
      <p:sp>
        <p:nvSpPr>
          <p:cNvPr id="3" name="Content Placeholder 2">
            <a:extLst>
              <a:ext uri="{FF2B5EF4-FFF2-40B4-BE49-F238E27FC236}">
                <a16:creationId xmlns:a16="http://schemas.microsoft.com/office/drawing/2014/main" id="{4D676ADE-DD73-4852-9430-E78FFF5A44DB}"/>
              </a:ext>
            </a:extLst>
          </p:cNvPr>
          <p:cNvSpPr>
            <a:spLocks noGrp="1"/>
          </p:cNvSpPr>
          <p:nvPr>
            <p:ph idx="1"/>
          </p:nvPr>
        </p:nvSpPr>
        <p:spPr>
          <a:xfrm>
            <a:off x="677334" y="1245476"/>
            <a:ext cx="8596668" cy="4795886"/>
          </a:xfrm>
        </p:spPr>
        <p:txBody>
          <a:bodyPr>
            <a:normAutofit/>
          </a:bodyPr>
          <a:lstStyle/>
          <a:p>
            <a:pPr marL="0" indent="0">
              <a:lnSpc>
                <a:spcPct val="107000"/>
              </a:lnSpc>
              <a:spcAft>
                <a:spcPts val="800"/>
              </a:spcAft>
              <a:buNone/>
            </a:pPr>
            <a:r>
              <a:rPr lang="en-ZA" sz="2400" dirty="0" err="1">
                <a:latin typeface="Calibri" panose="020F0502020204030204" pitchFamily="34" charset="0"/>
                <a:ea typeface="Calibri" panose="020F0502020204030204" pitchFamily="34" charset="0"/>
                <a:cs typeface="Times New Roman" panose="02020603050405020304" pitchFamily="18" charset="0"/>
              </a:rPr>
              <a:t>Ons</a:t>
            </a:r>
            <a:r>
              <a:rPr lang="en-ZA" sz="2400" dirty="0">
                <a:latin typeface="Calibri" panose="020F0502020204030204" pitchFamily="34" charset="0"/>
                <a:ea typeface="Calibri" panose="020F0502020204030204" pitchFamily="34" charset="0"/>
                <a:cs typeface="Times New Roman" panose="02020603050405020304" pitchFamily="18" charset="0"/>
              </a:rPr>
              <a:t> het </a:t>
            </a:r>
            <a:r>
              <a:rPr lang="en-ZA" sz="2400" dirty="0" err="1">
                <a:latin typeface="Calibri" panose="020F0502020204030204" pitchFamily="34" charset="0"/>
                <a:ea typeface="Calibri" panose="020F0502020204030204" pitchFamily="34" charset="0"/>
                <a:cs typeface="Times New Roman" panose="02020603050405020304" pitchFamily="18" charset="0"/>
              </a:rPr>
              <a:t>ondersoek</a:t>
            </a:r>
            <a:r>
              <a:rPr lang="en-ZA" sz="2400" dirty="0">
                <a:latin typeface="Calibri" panose="020F0502020204030204" pitchFamily="34" charset="0"/>
                <a:ea typeface="Calibri" panose="020F0502020204030204" pitchFamily="34" charset="0"/>
                <a:cs typeface="Times New Roman" panose="02020603050405020304" pitchFamily="18" charset="0"/>
              </a:rPr>
              <a:t> </a:t>
            </a:r>
            <a:r>
              <a:rPr lang="en-ZA" sz="2400" dirty="0">
                <a:effectLst/>
                <a:latin typeface="Calibri" panose="020F0502020204030204" pitchFamily="34" charset="0"/>
                <a:ea typeface="Calibri" panose="020F0502020204030204" pitchFamily="34" charset="0"/>
                <a:cs typeface="Times New Roman" panose="02020603050405020304" pitchFamily="18" charset="0"/>
              </a:rPr>
              <a:t>hoe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veranderinge</a:t>
            </a:r>
            <a:r>
              <a:rPr lang="en-ZA" sz="2400" dirty="0">
                <a:effectLst/>
                <a:latin typeface="Calibri" panose="020F0502020204030204" pitchFamily="34" charset="0"/>
                <a:ea typeface="Calibri" panose="020F0502020204030204" pitchFamily="34" charset="0"/>
                <a:cs typeface="Times New Roman" panose="02020603050405020304" pitchFamily="18" charset="0"/>
              </a:rPr>
              <a:t> in die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samelewing</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soos</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liguistiese</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en</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kulturele</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superdiversiteit</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ons</a:t>
            </a:r>
            <a:r>
              <a:rPr lang="en-ZA" sz="2400" dirty="0">
                <a:effectLst/>
                <a:latin typeface="Calibri" panose="020F0502020204030204" pitchFamily="34" charset="0"/>
                <a:ea typeface="Calibri" panose="020F0502020204030204" pitchFamily="34" charset="0"/>
                <a:cs typeface="Times New Roman" panose="02020603050405020304" pitchFamily="18" charset="0"/>
              </a:rPr>
              <a:t> idees van taal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en</a:t>
            </a:r>
            <a:r>
              <a:rPr lang="en-ZA" sz="2400" dirty="0">
                <a:effectLst/>
                <a:latin typeface="Calibri" panose="020F0502020204030204" pitchFamily="34" charset="0"/>
                <a:ea typeface="Calibri" panose="020F0502020204030204" pitchFamily="34" charset="0"/>
                <a:cs typeface="Times New Roman" panose="02020603050405020304" pitchFamily="18" charset="0"/>
              </a:rPr>
              <a:t>, as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gevolg</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daarvan</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ons</a:t>
            </a:r>
            <a:r>
              <a:rPr lang="en-ZA" sz="2400" dirty="0">
                <a:effectLst/>
                <a:latin typeface="Calibri" panose="020F0502020204030204" pitchFamily="34" charset="0"/>
                <a:ea typeface="Calibri" panose="020F0502020204030204" pitchFamily="34" charset="0"/>
                <a:cs typeface="Times New Roman" panose="02020603050405020304" pitchFamily="18" charset="0"/>
              </a:rPr>
              <a:t> idees van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veeltaligheid</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beinvloed</a:t>
            </a:r>
            <a:r>
              <a:rPr lang="en-ZA" sz="24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ZA" sz="2400" dirty="0" err="1">
                <a:effectLst/>
                <a:latin typeface="Calibri" panose="020F0502020204030204" pitchFamily="34" charset="0"/>
                <a:ea typeface="Calibri" panose="020F0502020204030204" pitchFamily="34" charset="0"/>
                <a:cs typeface="Times New Roman" panose="02020603050405020304" pitchFamily="18" charset="0"/>
              </a:rPr>
              <a:t>Som</a:t>
            </a:r>
            <a:r>
              <a:rPr lang="en-ZA" sz="2400" dirty="0">
                <a:effectLst/>
                <a:latin typeface="Calibri" panose="020F0502020204030204" pitchFamily="34" charset="0"/>
                <a:ea typeface="Calibri" panose="020F0502020204030204" pitchFamily="34" charset="0"/>
                <a:cs typeface="Times New Roman" panose="02020603050405020304" pitchFamily="18" charset="0"/>
              </a:rPr>
              <a:t> van die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ontwikkelinge</a:t>
            </a:r>
            <a:r>
              <a:rPr lang="en-ZA" sz="2400" dirty="0">
                <a:effectLst/>
                <a:latin typeface="Calibri" panose="020F0502020204030204" pitchFamily="34" charset="0"/>
                <a:ea typeface="Calibri" panose="020F0502020204030204" pitchFamily="34" charset="0"/>
                <a:cs typeface="Times New Roman" panose="02020603050405020304" pitchFamily="18" charset="0"/>
              </a:rPr>
              <a:t> wat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ons</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vorige</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traditionele</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definisies</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laat</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heroorweeg</a:t>
            </a:r>
            <a:r>
              <a:rPr lang="en-ZA" sz="2400" dirty="0">
                <a:effectLst/>
                <a:latin typeface="Calibri" panose="020F0502020204030204" pitchFamily="34" charset="0"/>
                <a:ea typeface="Calibri" panose="020F0502020204030204" pitchFamily="34" charset="0"/>
                <a:cs typeface="Times New Roman" panose="02020603050405020304" pitchFamily="18" charset="0"/>
              </a:rPr>
              <a:t> van: </a:t>
            </a:r>
          </a:p>
          <a:p>
            <a:pPr>
              <a:lnSpc>
                <a:spcPct val="107000"/>
              </a:lnSpc>
              <a:spcAft>
                <a:spcPts val="800"/>
              </a:spcAft>
            </a:pPr>
            <a:r>
              <a:rPr lang="en-ZA" sz="2400" dirty="0">
                <a:effectLst/>
                <a:latin typeface="Calibri" panose="020F0502020204030204" pitchFamily="34" charset="0"/>
                <a:ea typeface="Calibri" panose="020F0502020204030204" pitchFamily="34" charset="0"/>
                <a:cs typeface="Times New Roman" panose="02020603050405020304" pitchFamily="18" charset="0"/>
              </a:rPr>
              <a:t>wat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meertaligheid</a:t>
            </a:r>
            <a:r>
              <a:rPr lang="en-ZA" sz="2400" dirty="0">
                <a:effectLst/>
                <a:latin typeface="Calibri" panose="020F0502020204030204" pitchFamily="34" charset="0"/>
                <a:ea typeface="Calibri" panose="020F0502020204030204" pitchFamily="34" charset="0"/>
                <a:cs typeface="Times New Roman" panose="02020603050405020304" pitchFamily="18" charset="0"/>
              </a:rPr>
              <a:t> is</a:t>
            </a:r>
          </a:p>
          <a:p>
            <a:pPr>
              <a:lnSpc>
                <a:spcPct val="107000"/>
              </a:lnSpc>
              <a:spcAft>
                <a:spcPts val="800"/>
              </a:spcAft>
            </a:pPr>
            <a:r>
              <a:rPr lang="en-ZA" sz="2400" dirty="0" err="1">
                <a:effectLst/>
                <a:latin typeface="Calibri" panose="020F0502020204030204" pitchFamily="34" charset="0"/>
                <a:ea typeface="Calibri" panose="020F0502020204030204" pitchFamily="34" charset="0"/>
                <a:cs typeface="Times New Roman" panose="02020603050405020304" pitchFamily="18" charset="0"/>
              </a:rPr>
              <a:t>en</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wie</a:t>
            </a:r>
            <a:r>
              <a:rPr lang="en-ZA" sz="2400" dirty="0">
                <a:effectLst/>
                <a:latin typeface="Calibri" panose="020F0502020204030204" pitchFamily="34" charset="0"/>
                <a:ea typeface="Calibri" panose="020F0502020204030204" pitchFamily="34" charset="0"/>
                <a:cs typeface="Times New Roman" panose="02020603050405020304" pitchFamily="18" charset="0"/>
              </a:rPr>
              <a:t> as n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veeltalige</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pesoon</a:t>
            </a:r>
            <a:r>
              <a:rPr lang="en-ZA" sz="2400" dirty="0">
                <a:effectLst/>
                <a:latin typeface="Calibri" panose="020F0502020204030204" pitchFamily="34" charset="0"/>
                <a:ea typeface="Calibri" panose="020F0502020204030204" pitchFamily="34" charset="0"/>
                <a:cs typeface="Times New Roman" panose="02020603050405020304" pitchFamily="18" charset="0"/>
              </a:rPr>
              <a:t> </a:t>
            </a:r>
            <a:r>
              <a:rPr lang="en-ZA" sz="2400" dirty="0" err="1">
                <a:effectLst/>
                <a:latin typeface="Calibri" panose="020F0502020204030204" pitchFamily="34" charset="0"/>
                <a:ea typeface="Calibri" panose="020F0502020204030204" pitchFamily="34" charset="0"/>
                <a:cs typeface="Times New Roman" panose="02020603050405020304" pitchFamily="18" charset="0"/>
              </a:rPr>
              <a:t>aanskou</a:t>
            </a:r>
            <a:r>
              <a:rPr lang="en-ZA" sz="2400" dirty="0">
                <a:effectLst/>
                <a:latin typeface="Calibri" panose="020F0502020204030204" pitchFamily="34" charset="0"/>
                <a:ea typeface="Calibri" panose="020F0502020204030204" pitchFamily="34" charset="0"/>
                <a:cs typeface="Times New Roman" panose="02020603050405020304" pitchFamily="18" charset="0"/>
              </a:rPr>
              <a:t> word.</a:t>
            </a:r>
          </a:p>
        </p:txBody>
      </p:sp>
    </p:spTree>
    <p:extLst>
      <p:ext uri="{BB962C8B-B14F-4D97-AF65-F5344CB8AC3E}">
        <p14:creationId xmlns:p14="http://schemas.microsoft.com/office/powerpoint/2010/main" val="144860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057D6-FB71-4B38-B9D2-AE646E304494}"/>
              </a:ext>
            </a:extLst>
          </p:cNvPr>
          <p:cNvSpPr>
            <a:spLocks noGrp="1"/>
          </p:cNvSpPr>
          <p:nvPr>
            <p:ph type="title"/>
          </p:nvPr>
        </p:nvSpPr>
        <p:spPr>
          <a:xfrm>
            <a:off x="677334" y="609600"/>
            <a:ext cx="8596668" cy="698938"/>
          </a:xfrm>
        </p:spPr>
        <p:txBody>
          <a:bodyPr>
            <a:normAutofit fontScale="90000"/>
          </a:bodyPr>
          <a:lstStyle/>
          <a:p>
            <a:r>
              <a:rPr lang="nl-NL" b="1" dirty="0"/>
              <a:t>Lesing 3: Doelwitte</a:t>
            </a:r>
            <a:br>
              <a:rPr lang="en-ZA" sz="3600" dirty="0">
                <a:latin typeface="Cambria" panose="02040503050406030204" pitchFamily="18" charset="0"/>
                <a:ea typeface="Cambria" panose="02040503050406030204" pitchFamily="18" charset="0"/>
              </a:rPr>
            </a:br>
            <a:endParaRPr lang="en-ZA" dirty="0"/>
          </a:p>
        </p:txBody>
      </p:sp>
      <p:sp>
        <p:nvSpPr>
          <p:cNvPr id="4" name="TextBox 3">
            <a:extLst>
              <a:ext uri="{FF2B5EF4-FFF2-40B4-BE49-F238E27FC236}">
                <a16:creationId xmlns:a16="http://schemas.microsoft.com/office/drawing/2014/main" id="{C9DBEBF2-9FA4-482B-9ADD-B8D31854C0AF}"/>
              </a:ext>
            </a:extLst>
          </p:cNvPr>
          <p:cNvSpPr txBox="1"/>
          <p:nvPr/>
        </p:nvSpPr>
        <p:spPr>
          <a:xfrm>
            <a:off x="677334" y="1308538"/>
            <a:ext cx="8750445" cy="6254020"/>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 typeface="Arial" panose="020B0604020202020204" pitchFamily="34" charset="0"/>
              <a:buNone/>
              <a:defRPr/>
            </a:pPr>
            <a:endParaRPr kumimoji="0" lang="en-ZA" sz="26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R="0" lvl="0" algn="l" defTabSz="914400" rtl="0" eaLnBrk="1" fontAlgn="base" latinLnBrk="0" hangingPunct="1">
              <a:lnSpc>
                <a:spcPct val="100000"/>
              </a:lnSpc>
              <a:spcBef>
                <a:spcPts val="0"/>
              </a:spcBef>
              <a:spcAft>
                <a:spcPct val="0"/>
              </a:spcAft>
              <a:buClrTx/>
              <a:buSzTx/>
              <a:defRPr/>
            </a:pPr>
            <a:r>
              <a:rPr lang="en-ZA" sz="2600" b="1" i="0" dirty="0" err="1">
                <a:solidFill>
                  <a:srgbClr val="2A363F"/>
                </a:solidFill>
                <a:effectLst/>
                <a:latin typeface="Calibri" panose="020F0502020204030204" pitchFamily="34" charset="0"/>
                <a:cs typeface="Calibri" panose="020F0502020204030204" pitchFamily="34" charset="0"/>
              </a:rPr>
              <a:t>Hierdie</a:t>
            </a:r>
            <a:r>
              <a:rPr lang="en-ZA" sz="2600" b="1" i="0" dirty="0">
                <a:solidFill>
                  <a:srgbClr val="2A363F"/>
                </a:solidFill>
                <a:effectLst/>
                <a:latin typeface="Calibri" panose="020F0502020204030204" pitchFamily="34" charset="0"/>
                <a:cs typeface="Calibri" panose="020F0502020204030204" pitchFamily="34" charset="0"/>
              </a:rPr>
              <a:t> </a:t>
            </a:r>
            <a:r>
              <a:rPr lang="en-ZA" sz="2600" b="1" i="0" dirty="0" err="1">
                <a:solidFill>
                  <a:srgbClr val="2A363F"/>
                </a:solidFill>
                <a:effectLst/>
                <a:latin typeface="Calibri" panose="020F0502020204030204" pitchFamily="34" charset="0"/>
                <a:cs typeface="Calibri" panose="020F0502020204030204" pitchFamily="34" charset="0"/>
              </a:rPr>
              <a:t>lesing</a:t>
            </a:r>
            <a:r>
              <a:rPr lang="en-ZA" sz="2600" b="1" i="0" dirty="0">
                <a:solidFill>
                  <a:srgbClr val="2A363F"/>
                </a:solidFill>
                <a:effectLst/>
                <a:latin typeface="Calibri" panose="020F0502020204030204" pitchFamily="34" charset="0"/>
                <a:cs typeface="Calibri" panose="020F0502020204030204" pitchFamily="34" charset="0"/>
              </a:rPr>
              <a:t> </a:t>
            </a:r>
            <a:r>
              <a:rPr lang="en-ZA" sz="2600" b="1" i="0" dirty="0" err="1">
                <a:solidFill>
                  <a:srgbClr val="2A363F"/>
                </a:solidFill>
                <a:effectLst/>
                <a:latin typeface="Calibri" panose="020F0502020204030204" pitchFamily="34" charset="0"/>
                <a:cs typeface="Calibri" panose="020F0502020204030204" pitchFamily="34" charset="0"/>
              </a:rPr>
              <a:t>ondersoek</a:t>
            </a:r>
            <a:r>
              <a:rPr lang="en-ZA" sz="2600" b="1" i="0" dirty="0">
                <a:solidFill>
                  <a:srgbClr val="2A363F"/>
                </a:solidFill>
                <a:effectLst/>
                <a:latin typeface="Calibri" panose="020F0502020204030204" pitchFamily="34" charset="0"/>
                <a:cs typeface="Calibri" panose="020F0502020204030204" pitchFamily="34" charset="0"/>
              </a:rPr>
              <a:t>: </a:t>
            </a:r>
          </a:p>
          <a:p>
            <a:pPr marR="0" lvl="0" algn="l" defTabSz="914400" rtl="0" eaLnBrk="1" fontAlgn="base" latinLnBrk="0" hangingPunct="1">
              <a:lnSpc>
                <a:spcPct val="100000"/>
              </a:lnSpc>
              <a:spcBef>
                <a:spcPts val="0"/>
              </a:spcBef>
              <a:spcAft>
                <a:spcPct val="0"/>
              </a:spcAft>
              <a:buClrTx/>
              <a:buSzTx/>
              <a:defRPr/>
            </a:pPr>
            <a:r>
              <a:rPr lang="en-ZA" sz="2600" b="0" i="0" dirty="0">
                <a:solidFill>
                  <a:srgbClr val="2A363F"/>
                </a:solidFill>
                <a:effectLst/>
                <a:latin typeface="Calibri" panose="020F0502020204030204" pitchFamily="34" charset="0"/>
                <a:cs typeface="Calibri" panose="020F0502020204030204" pitchFamily="34" charset="0"/>
              </a:rPr>
              <a:t>Hoe </a:t>
            </a:r>
            <a:r>
              <a:rPr lang="en-ZA" sz="2600" b="0" i="0" dirty="0" err="1">
                <a:solidFill>
                  <a:srgbClr val="2A363F"/>
                </a:solidFill>
                <a:effectLst/>
                <a:latin typeface="Calibri" panose="020F0502020204030204" pitchFamily="34" charset="0"/>
                <a:cs typeface="Calibri" panose="020F0502020204030204" pitchFamily="34" charset="0"/>
              </a:rPr>
              <a:t>verskillende</a:t>
            </a:r>
            <a:r>
              <a:rPr lang="en-ZA" sz="2600" b="0" i="0" dirty="0">
                <a:solidFill>
                  <a:srgbClr val="2A363F"/>
                </a:solidFill>
                <a:effectLst/>
                <a:latin typeface="Calibri" panose="020F0502020204030204" pitchFamily="34" charset="0"/>
                <a:cs typeface="Calibri" panose="020F0502020204030204" pitchFamily="34" charset="0"/>
              </a:rPr>
              <a:t> </a:t>
            </a:r>
            <a:r>
              <a:rPr lang="en-ZA" sz="2600" b="0" i="0" dirty="0" err="1">
                <a:solidFill>
                  <a:srgbClr val="2A363F"/>
                </a:solidFill>
                <a:effectLst/>
                <a:latin typeface="Calibri" panose="020F0502020204030204" pitchFamily="34" charset="0"/>
                <a:cs typeface="Calibri" panose="020F0502020204030204" pitchFamily="34" charset="0"/>
              </a:rPr>
              <a:t>historiese</a:t>
            </a:r>
            <a:r>
              <a:rPr lang="en-ZA" sz="2600" b="0" i="0" dirty="0">
                <a:solidFill>
                  <a:srgbClr val="2A363F"/>
                </a:solidFill>
                <a:effectLst/>
                <a:latin typeface="Calibri" panose="020F0502020204030204" pitchFamily="34" charset="0"/>
                <a:cs typeface="Calibri" panose="020F0502020204030204" pitchFamily="34" charset="0"/>
              </a:rPr>
              <a:t> </a:t>
            </a:r>
            <a:r>
              <a:rPr lang="en-ZA" sz="2600" b="0" i="0" dirty="0" err="1">
                <a:solidFill>
                  <a:srgbClr val="2A363F"/>
                </a:solidFill>
                <a:effectLst/>
                <a:latin typeface="Calibri" panose="020F0502020204030204" pitchFamily="34" charset="0"/>
                <a:cs typeface="Calibri" panose="020F0502020204030204" pitchFamily="34" charset="0"/>
              </a:rPr>
              <a:t>tydperke</a:t>
            </a:r>
            <a:r>
              <a:rPr lang="en-ZA" sz="2600" b="0" i="0" dirty="0">
                <a:solidFill>
                  <a:srgbClr val="2A363F"/>
                </a:solidFill>
                <a:effectLst/>
                <a:latin typeface="Calibri" panose="020F0502020204030204" pitchFamily="34" charset="0"/>
                <a:cs typeface="Calibri" panose="020F0502020204030204" pitchFamily="34" charset="0"/>
              </a:rPr>
              <a:t> (</a:t>
            </a:r>
            <a:r>
              <a:rPr lang="en-ZA" sz="2600" b="0" i="0" dirty="0" err="1">
                <a:solidFill>
                  <a:srgbClr val="FF0000"/>
                </a:solidFill>
                <a:effectLst/>
                <a:latin typeface="Calibri" panose="020F0502020204030204" pitchFamily="34" charset="0"/>
                <a:cs typeface="Calibri" panose="020F0502020204030204" pitchFamily="34" charset="0"/>
              </a:rPr>
              <a:t>moderniteit</a:t>
            </a:r>
            <a:r>
              <a:rPr lang="en-ZA" sz="2600" b="0" i="0" dirty="0">
                <a:solidFill>
                  <a:srgbClr val="FF0000"/>
                </a:solidFill>
                <a:effectLst/>
                <a:latin typeface="Calibri" panose="020F0502020204030204" pitchFamily="34" charset="0"/>
                <a:cs typeface="Calibri" panose="020F0502020204030204" pitchFamily="34" charset="0"/>
              </a:rPr>
              <a:t>, </a:t>
            </a:r>
            <a:r>
              <a:rPr lang="en-ZA" sz="2600" b="0" i="0" dirty="0" err="1">
                <a:solidFill>
                  <a:srgbClr val="FF0000"/>
                </a:solidFill>
                <a:effectLst/>
                <a:latin typeface="Calibri" panose="020F0502020204030204" pitchFamily="34" charset="0"/>
                <a:cs typeface="Calibri" panose="020F0502020204030204" pitchFamily="34" charset="0"/>
              </a:rPr>
              <a:t>laat</a:t>
            </a:r>
            <a:r>
              <a:rPr lang="en-ZA" sz="2600" b="0" i="0" dirty="0">
                <a:solidFill>
                  <a:srgbClr val="FF0000"/>
                </a:solidFill>
                <a:effectLst/>
                <a:latin typeface="Calibri" panose="020F0502020204030204" pitchFamily="34" charset="0"/>
                <a:cs typeface="Calibri" panose="020F0502020204030204" pitchFamily="34" charset="0"/>
              </a:rPr>
              <a:t>-/</a:t>
            </a:r>
            <a:r>
              <a:rPr lang="en-ZA" sz="2600" b="0" i="0" dirty="0" err="1">
                <a:solidFill>
                  <a:srgbClr val="FF0000"/>
                </a:solidFill>
                <a:effectLst/>
                <a:latin typeface="Calibri" panose="020F0502020204030204" pitchFamily="34" charset="0"/>
                <a:cs typeface="Calibri" panose="020F0502020204030204" pitchFamily="34" charset="0"/>
              </a:rPr>
              <a:t>na-moderniteit</a:t>
            </a:r>
            <a:r>
              <a:rPr lang="en-ZA" sz="2600" b="0" i="0" dirty="0">
                <a:solidFill>
                  <a:srgbClr val="FF0000"/>
                </a:solidFill>
                <a:effectLst/>
                <a:latin typeface="Calibri" panose="020F0502020204030204" pitchFamily="34" charset="0"/>
                <a:cs typeface="Calibri" panose="020F0502020204030204" pitchFamily="34" charset="0"/>
              </a:rPr>
              <a:t>; pre-</a:t>
            </a:r>
            <a:r>
              <a:rPr lang="en-ZA" sz="2600" b="0" i="0" dirty="0" err="1">
                <a:solidFill>
                  <a:srgbClr val="FF0000"/>
                </a:solidFill>
                <a:effectLst/>
                <a:latin typeface="Calibri" panose="020F0502020204030204" pitchFamily="34" charset="0"/>
                <a:cs typeface="Calibri" panose="020F0502020204030204" pitchFamily="34" charset="0"/>
              </a:rPr>
              <a:t>kolonialisme</a:t>
            </a:r>
            <a:r>
              <a:rPr lang="en-ZA" sz="2600" b="0" i="0" dirty="0">
                <a:solidFill>
                  <a:srgbClr val="FF0000"/>
                </a:solidFill>
                <a:effectLst/>
                <a:latin typeface="Calibri" panose="020F0502020204030204" pitchFamily="34" charset="0"/>
                <a:cs typeface="Calibri" panose="020F0502020204030204" pitchFamily="34" charset="0"/>
              </a:rPr>
              <a:t>, </a:t>
            </a:r>
            <a:r>
              <a:rPr lang="en-ZA" sz="2600" b="0" i="0" dirty="0" err="1">
                <a:solidFill>
                  <a:srgbClr val="FF0000"/>
                </a:solidFill>
                <a:effectLst/>
                <a:latin typeface="Calibri" panose="020F0502020204030204" pitchFamily="34" charset="0"/>
                <a:cs typeface="Calibri" panose="020F0502020204030204" pitchFamily="34" charset="0"/>
              </a:rPr>
              <a:t>kolonialisme</a:t>
            </a:r>
            <a:r>
              <a:rPr lang="en-ZA" sz="2600" b="0" i="0" dirty="0">
                <a:solidFill>
                  <a:srgbClr val="FF0000"/>
                </a:solidFill>
                <a:effectLst/>
                <a:latin typeface="Calibri" panose="020F0502020204030204" pitchFamily="34" charset="0"/>
                <a:cs typeface="Calibri" panose="020F0502020204030204" pitchFamily="34" charset="0"/>
              </a:rPr>
              <a:t>, </a:t>
            </a:r>
            <a:r>
              <a:rPr lang="en-ZA" sz="2600" b="0" i="0" dirty="0" err="1">
                <a:solidFill>
                  <a:srgbClr val="FF0000"/>
                </a:solidFill>
                <a:effectLst/>
                <a:latin typeface="Calibri" panose="020F0502020204030204" pitchFamily="34" charset="0"/>
                <a:cs typeface="Calibri" panose="020F0502020204030204" pitchFamily="34" charset="0"/>
              </a:rPr>
              <a:t>postkolonialisme</a:t>
            </a:r>
            <a:r>
              <a:rPr lang="en-ZA" sz="2600" b="0" i="0" dirty="0">
                <a:solidFill>
                  <a:srgbClr val="FF0000"/>
                </a:solidFill>
                <a:effectLst/>
                <a:latin typeface="Calibri" panose="020F0502020204030204" pitchFamily="34" charset="0"/>
                <a:cs typeface="Calibri" panose="020F0502020204030204" pitchFamily="34" charset="0"/>
              </a:rPr>
              <a:t>, </a:t>
            </a:r>
            <a:r>
              <a:rPr lang="en-ZA" sz="2600" b="0" i="0" dirty="0" err="1">
                <a:solidFill>
                  <a:srgbClr val="FF0000"/>
                </a:solidFill>
                <a:effectLst/>
                <a:latin typeface="Calibri" panose="020F0502020204030204" pitchFamily="34" charset="0"/>
                <a:cs typeface="Calibri" panose="020F0502020204030204" pitchFamily="34" charset="0"/>
              </a:rPr>
              <a:t>neokolonialisme</a:t>
            </a:r>
            <a:r>
              <a:rPr lang="en-ZA" sz="2600" b="0" i="0" dirty="0">
                <a:solidFill>
                  <a:srgbClr val="2A363F"/>
                </a:solidFill>
                <a:effectLst/>
                <a:latin typeface="Calibri" panose="020F0502020204030204" pitchFamily="34" charset="0"/>
                <a:cs typeface="Calibri" panose="020F0502020204030204" pitchFamily="34" charset="0"/>
              </a:rPr>
              <a:t>) het </a:t>
            </a:r>
            <a:r>
              <a:rPr lang="en-ZA" sz="2600" b="0" i="0" dirty="0" err="1">
                <a:solidFill>
                  <a:srgbClr val="2A363F"/>
                </a:solidFill>
                <a:effectLst/>
                <a:latin typeface="Calibri" panose="020F0502020204030204" pitchFamily="34" charset="0"/>
                <a:cs typeface="Calibri" panose="020F0502020204030204" pitchFamily="34" charset="0"/>
              </a:rPr>
              <a:t>gereageer</a:t>
            </a:r>
            <a:r>
              <a:rPr lang="en-ZA" sz="2600" b="0" i="0" dirty="0">
                <a:solidFill>
                  <a:srgbClr val="2A363F"/>
                </a:solidFill>
                <a:effectLst/>
                <a:latin typeface="Calibri" panose="020F0502020204030204" pitchFamily="34" charset="0"/>
                <a:cs typeface="Calibri" panose="020F0502020204030204" pitchFamily="34" charset="0"/>
              </a:rPr>
              <a:t> op, of </a:t>
            </a:r>
            <a:r>
              <a:rPr lang="en-ZA" sz="2600" b="0" i="0" dirty="0" err="1">
                <a:solidFill>
                  <a:srgbClr val="2A363F"/>
                </a:solidFill>
                <a:effectLst/>
                <a:latin typeface="Calibri" panose="020F0502020204030204" pitchFamily="34" charset="0"/>
                <a:cs typeface="Calibri" panose="020F0502020204030204" pitchFamily="34" charset="0"/>
              </a:rPr>
              <a:t>beïnvloed</a:t>
            </a:r>
            <a:r>
              <a:rPr lang="en-ZA" sz="2600" b="0" i="0" dirty="0">
                <a:solidFill>
                  <a:srgbClr val="2A363F"/>
                </a:solidFill>
                <a:effectLst/>
                <a:latin typeface="Calibri" panose="020F0502020204030204" pitchFamily="34" charset="0"/>
                <a:cs typeface="Calibri" panose="020F0502020204030204" pitchFamily="34" charset="0"/>
              </a:rPr>
              <a:t> </a:t>
            </a:r>
            <a:r>
              <a:rPr lang="en-ZA" sz="2600" b="0" i="0" dirty="0" err="1">
                <a:solidFill>
                  <a:srgbClr val="2A363F"/>
                </a:solidFill>
                <a:effectLst/>
                <a:latin typeface="Calibri" panose="020F0502020204030204" pitchFamily="34" charset="0"/>
                <a:cs typeface="Calibri" panose="020F0502020204030204" pitchFamily="34" charset="0"/>
              </a:rPr>
              <a:t>sienings</a:t>
            </a:r>
            <a:r>
              <a:rPr lang="en-ZA" sz="2600" b="0" i="0" dirty="0">
                <a:solidFill>
                  <a:srgbClr val="2A363F"/>
                </a:solidFill>
                <a:effectLst/>
                <a:latin typeface="Calibri" panose="020F0502020204030204" pitchFamily="34" charset="0"/>
                <a:cs typeface="Calibri" panose="020F0502020204030204" pitchFamily="34" charset="0"/>
              </a:rPr>
              <a:t> </a:t>
            </a:r>
            <a:r>
              <a:rPr lang="en-ZA" sz="2600" b="0" i="0" dirty="0" err="1">
                <a:solidFill>
                  <a:srgbClr val="2A363F"/>
                </a:solidFill>
                <a:effectLst/>
                <a:latin typeface="Calibri" panose="020F0502020204030204" pitchFamily="34" charset="0"/>
                <a:cs typeface="Calibri" panose="020F0502020204030204" pitchFamily="34" charset="0"/>
              </a:rPr>
              <a:t>vantaal</a:t>
            </a:r>
            <a:r>
              <a:rPr lang="en-ZA" sz="2600" b="0" i="0" dirty="0">
                <a:solidFill>
                  <a:srgbClr val="2A363F"/>
                </a:solidFill>
                <a:effectLst/>
                <a:latin typeface="Calibri" panose="020F0502020204030204" pitchFamily="34" charset="0"/>
                <a:cs typeface="Calibri" panose="020F0502020204030204" pitchFamily="34" charset="0"/>
              </a:rPr>
              <a:t> </a:t>
            </a:r>
            <a:r>
              <a:rPr lang="en-ZA" sz="2600" b="0" i="0" dirty="0" err="1">
                <a:solidFill>
                  <a:srgbClr val="2A363F"/>
                </a:solidFill>
                <a:effectLst/>
                <a:latin typeface="Calibri" panose="020F0502020204030204" pitchFamily="34" charset="0"/>
                <a:cs typeface="Calibri" panose="020F0502020204030204" pitchFamily="34" charset="0"/>
              </a:rPr>
              <a:t>en</a:t>
            </a:r>
            <a:r>
              <a:rPr lang="en-ZA" sz="2600" b="0" i="0" dirty="0">
                <a:solidFill>
                  <a:srgbClr val="2A363F"/>
                </a:solidFill>
                <a:effectLst/>
                <a:latin typeface="Calibri" panose="020F0502020204030204" pitchFamily="34" charset="0"/>
                <a:cs typeface="Calibri" panose="020F0502020204030204" pitchFamily="34" charset="0"/>
              </a:rPr>
              <a:t> </a:t>
            </a:r>
            <a:r>
              <a:rPr lang="en-ZA" sz="2600" b="0" i="0" dirty="0" err="1">
                <a:solidFill>
                  <a:srgbClr val="2A363F"/>
                </a:solidFill>
                <a:effectLst/>
                <a:latin typeface="Calibri" panose="020F0502020204030204" pitchFamily="34" charset="0"/>
                <a:cs typeface="Calibri" panose="020F0502020204030204" pitchFamily="34" charset="0"/>
              </a:rPr>
              <a:t>veeltaligheid</a:t>
            </a:r>
            <a:endParaRPr lang="en-ZA" sz="2600" b="0" i="0" dirty="0">
              <a:solidFill>
                <a:srgbClr val="2A363F"/>
              </a:solidFill>
              <a:effectLst/>
              <a:latin typeface="Calibri" panose="020F0502020204030204" pitchFamily="34" charset="0"/>
              <a:cs typeface="Calibri" panose="020F0502020204030204" pitchFamily="34" charset="0"/>
            </a:endParaRPr>
          </a:p>
          <a:p>
            <a:pPr marR="0" lvl="0" algn="l" defTabSz="914400" rtl="0" eaLnBrk="1" fontAlgn="base" latinLnBrk="0" hangingPunct="1">
              <a:lnSpc>
                <a:spcPct val="100000"/>
              </a:lnSpc>
              <a:spcBef>
                <a:spcPts val="0"/>
              </a:spcBef>
              <a:spcAft>
                <a:spcPct val="0"/>
              </a:spcAft>
              <a:buClrTx/>
              <a:buSzTx/>
              <a:defRPr/>
            </a:pPr>
            <a:endParaRPr kumimoji="0" lang="en-US" altLang="en-US"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R="0" lvl="0" algn="l" defTabSz="914400" rtl="0" eaLnBrk="1" fontAlgn="base" latinLnBrk="0" hangingPunct="1">
              <a:lnSpc>
                <a:spcPct val="100000"/>
              </a:lnSpc>
              <a:spcBef>
                <a:spcPts val="0"/>
              </a:spcBef>
              <a:spcAft>
                <a:spcPct val="0"/>
              </a:spcAft>
              <a:buClrTx/>
              <a:buSzTx/>
              <a:defRPr/>
            </a:pPr>
            <a:r>
              <a:rPr lang="nl-NL" sz="2600" b="0" i="0" dirty="0">
                <a:solidFill>
                  <a:srgbClr val="2A363F"/>
                </a:solidFill>
                <a:effectLst/>
                <a:latin typeface="Calibri" panose="020F0502020204030204" pitchFamily="34" charset="0"/>
                <a:cs typeface="Calibri" panose="020F0502020204030204" pitchFamily="34" charset="0"/>
              </a:rPr>
              <a:t>Dit is, in terme van:</a:t>
            </a:r>
          </a:p>
          <a:p>
            <a:pPr marL="457200" marR="0" lvl="0" indent="-457200" algn="l" defTabSz="914400" rtl="0" eaLnBrk="1" fontAlgn="base" latinLnBrk="0" hangingPunct="1">
              <a:lnSpc>
                <a:spcPct val="100000"/>
              </a:lnSpc>
              <a:spcBef>
                <a:spcPts val="0"/>
              </a:spcBef>
              <a:spcAft>
                <a:spcPct val="0"/>
              </a:spcAft>
              <a:buClrTx/>
              <a:buSzTx/>
              <a:buFont typeface="Arial" panose="020B0604020202020204" pitchFamily="34" charset="0"/>
              <a:buChar char="•"/>
              <a:defRPr/>
            </a:pPr>
            <a:r>
              <a:rPr lang="nl-NL" sz="2600" b="0" i="0" dirty="0">
                <a:solidFill>
                  <a:srgbClr val="2A363F"/>
                </a:solidFill>
                <a:effectLst/>
                <a:latin typeface="Calibri" panose="020F0502020204030204" pitchFamily="34" charset="0"/>
                <a:cs typeface="Calibri" panose="020F0502020204030204" pitchFamily="34" charset="0"/>
              </a:rPr>
              <a:t>Die manier waarop mense taal gebruik </a:t>
            </a:r>
          </a:p>
          <a:p>
            <a:pPr marL="457200" marR="0" lvl="0" indent="-457200" algn="l" defTabSz="914400" rtl="0" eaLnBrk="1" fontAlgn="base" latinLnBrk="0" hangingPunct="1">
              <a:lnSpc>
                <a:spcPct val="100000"/>
              </a:lnSpc>
              <a:spcBef>
                <a:spcPts val="0"/>
              </a:spcBef>
              <a:spcAft>
                <a:spcPct val="0"/>
              </a:spcAft>
              <a:buClrTx/>
              <a:buSzTx/>
              <a:buFont typeface="Arial" panose="020B0604020202020204" pitchFamily="34" charset="0"/>
              <a:buChar char="•"/>
              <a:defRPr/>
            </a:pPr>
            <a:r>
              <a:rPr lang="nl-NL" sz="2600" b="0" i="0" dirty="0">
                <a:solidFill>
                  <a:srgbClr val="2A363F"/>
                </a:solidFill>
                <a:effectLst/>
                <a:latin typeface="Calibri" panose="020F0502020204030204" pitchFamily="34" charset="0"/>
                <a:cs typeface="Calibri" panose="020F0502020204030204" pitchFamily="34" charset="0"/>
              </a:rPr>
              <a:t>Die manier waarop taal bestudeer word</a:t>
            </a:r>
          </a:p>
          <a:p>
            <a:pPr marL="457200" marR="0" lvl="0" indent="-457200" algn="l" defTabSz="914400" rtl="0" eaLnBrk="1" fontAlgn="base" latinLnBrk="0" hangingPunct="1">
              <a:lnSpc>
                <a:spcPct val="100000"/>
              </a:lnSpc>
              <a:spcBef>
                <a:spcPts val="0"/>
              </a:spcBef>
              <a:spcAft>
                <a:spcPct val="0"/>
              </a:spcAft>
              <a:buClrTx/>
              <a:buSzTx/>
              <a:buFont typeface="Arial" panose="020B0604020202020204" pitchFamily="34" charset="0"/>
              <a:buChar char="•"/>
              <a:defRPr/>
            </a:pPr>
            <a:r>
              <a:rPr lang="nl-NL" sz="2600" b="0" i="0" dirty="0">
                <a:solidFill>
                  <a:srgbClr val="2A363F"/>
                </a:solidFill>
                <a:effectLst/>
                <a:latin typeface="Calibri" panose="020F0502020204030204" pitchFamily="34" charset="0"/>
                <a:cs typeface="Calibri" panose="020F0502020204030204" pitchFamily="34" charset="0"/>
              </a:rPr>
              <a:t>Die manier waarop die samelewing rondom taal georganiseer word Die oortuigings oor taal in die samelewing of die houdings teenoor tale.</a:t>
            </a:r>
            <a:endParaRPr kumimoji="0" lang="en-US" altLang="en-US"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marR="0" lvl="1"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endParaRPr kumimoji="0" lang="en-ZA" altLang="en-US" sz="26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endParaRPr kumimoji="0" lang="en-ZA" altLang="en-US" sz="26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88886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057D6-FB71-4B38-B9D2-AE646E304494}"/>
              </a:ext>
            </a:extLst>
          </p:cNvPr>
          <p:cNvSpPr>
            <a:spLocks noGrp="1"/>
          </p:cNvSpPr>
          <p:nvPr>
            <p:ph type="title"/>
          </p:nvPr>
        </p:nvSpPr>
        <p:spPr>
          <a:xfrm>
            <a:off x="677334" y="323850"/>
            <a:ext cx="8596668" cy="698938"/>
          </a:xfrm>
        </p:spPr>
        <p:txBody>
          <a:bodyPr>
            <a:normAutofit/>
          </a:bodyPr>
          <a:lstStyle/>
          <a:p>
            <a:r>
              <a:rPr lang="en-ZA" b="1" dirty="0" err="1"/>
              <a:t>Moderniteit</a:t>
            </a:r>
            <a:endParaRPr lang="en-ZA" dirty="0"/>
          </a:p>
        </p:txBody>
      </p:sp>
      <p:sp>
        <p:nvSpPr>
          <p:cNvPr id="4" name="TextBox 3">
            <a:extLst>
              <a:ext uri="{FF2B5EF4-FFF2-40B4-BE49-F238E27FC236}">
                <a16:creationId xmlns:a16="http://schemas.microsoft.com/office/drawing/2014/main" id="{C9DBEBF2-9FA4-482B-9ADD-B8D31854C0AF}"/>
              </a:ext>
            </a:extLst>
          </p:cNvPr>
          <p:cNvSpPr txBox="1"/>
          <p:nvPr/>
        </p:nvSpPr>
        <p:spPr>
          <a:xfrm>
            <a:off x="677334" y="879751"/>
            <a:ext cx="9303574" cy="6129050"/>
          </a:xfrm>
          <a:prstGeom prst="rect">
            <a:avLst/>
          </a:prstGeom>
          <a:noFill/>
        </p:spPr>
        <p:txBody>
          <a:bodyPr wrap="square">
            <a:spAutoFit/>
          </a:bodyPr>
          <a:lstStyle/>
          <a:p>
            <a:pPr eaLnBrk="1" hangingPunct="1"/>
            <a:endParaRPr lang="en-US" altLang="en-US" sz="2400" dirty="0">
              <a:latin typeface="Calibri" panose="020F0502020204030204" pitchFamily="34" charset="0"/>
              <a:cs typeface="Calibri" panose="020F0502020204030204" pitchFamily="34" charset="0"/>
            </a:endParaRPr>
          </a:p>
          <a:p>
            <a:pPr eaLnBrk="1" hangingPunct="1"/>
            <a:r>
              <a:rPr lang="nl-NL" sz="2400" b="0" i="0" dirty="0">
                <a:effectLst/>
                <a:latin typeface="Calibri" panose="020F0502020204030204" pitchFamily="34" charset="0"/>
                <a:cs typeface="Calibri" panose="020F0502020204030204" pitchFamily="34" charset="0"/>
              </a:rPr>
              <a:t>Die periode van 1860 tot 1970</a:t>
            </a:r>
          </a:p>
          <a:p>
            <a:pPr eaLnBrk="1" hangingPunct="1"/>
            <a:endParaRPr lang="nl-NL" sz="2400" b="0" i="0" dirty="0">
              <a:effectLst/>
              <a:latin typeface="Calibri" panose="020F0502020204030204" pitchFamily="34" charset="0"/>
              <a:cs typeface="Calibri" panose="020F0502020204030204" pitchFamily="34" charset="0"/>
            </a:endParaRPr>
          </a:p>
          <a:p>
            <a:pPr marL="285750" indent="-285750" eaLnBrk="1" hangingPunct="1">
              <a:buFont typeface="Arial" panose="020B0604020202020204" pitchFamily="34" charset="0"/>
              <a:buChar char="•"/>
            </a:pPr>
            <a:r>
              <a:rPr lang="nl-NL" sz="2400" b="0" i="0" dirty="0">
                <a:effectLst/>
                <a:latin typeface="Calibri" panose="020F0502020204030204" pitchFamily="34" charset="0"/>
                <a:cs typeface="Calibri" panose="020F0502020204030204" pitchFamily="34" charset="0"/>
              </a:rPr>
              <a:t>Is gekenmerk deur die groei van die vervaardigingsbedryf, ontwikkeling van die werkersklas en die </a:t>
            </a:r>
            <a:r>
              <a:rPr lang="nl-NL" sz="2400" b="0" i="0" dirty="0">
                <a:solidFill>
                  <a:srgbClr val="FF0000"/>
                </a:solidFill>
                <a:effectLst/>
                <a:latin typeface="Calibri" panose="020F0502020204030204" pitchFamily="34" charset="0"/>
                <a:cs typeface="Calibri" panose="020F0502020204030204" pitchFamily="34" charset="0"/>
              </a:rPr>
              <a:t>nasiestaat</a:t>
            </a:r>
            <a:r>
              <a:rPr lang="nl-NL" sz="2400" b="0" i="0" dirty="0">
                <a:solidFill>
                  <a:srgbClr val="2A363F"/>
                </a:solidFill>
                <a:effectLst/>
                <a:latin typeface="Calibri" panose="020F0502020204030204" pitchFamily="34" charset="0"/>
                <a:cs typeface="Calibri" panose="020F0502020204030204" pitchFamily="34" charset="0"/>
              </a:rPr>
              <a:t>.</a:t>
            </a:r>
          </a:p>
          <a:p>
            <a:pPr marL="285750" indent="-285750" eaLnBrk="1" hangingPunct="1">
              <a:buFont typeface="Arial" panose="020B0604020202020204" pitchFamily="34" charset="0"/>
              <a:buChar char="•"/>
            </a:pPr>
            <a:endParaRPr lang="nl-NL" altLang="en-US" sz="2400" dirty="0">
              <a:solidFill>
                <a:srgbClr val="2A363F"/>
              </a:solidFill>
              <a:latin typeface="Calibri" panose="020F0502020204030204" pitchFamily="34" charset="0"/>
              <a:cs typeface="Calibri" panose="020F0502020204030204" pitchFamily="34" charset="0"/>
            </a:endParaRPr>
          </a:p>
          <a:p>
            <a:pPr marL="285750" indent="-285750" eaLnBrk="1" hangingPunct="1">
              <a:buFont typeface="Arial" panose="020B0604020202020204" pitchFamily="34" charset="0"/>
              <a:buChar char="•"/>
            </a:pPr>
            <a:r>
              <a:rPr lang="nl-NL" sz="2400" b="0" i="0" dirty="0">
                <a:effectLst/>
                <a:latin typeface="Calibri" panose="020F0502020204030204" pitchFamily="34" charset="0"/>
                <a:cs typeface="Calibri" panose="020F0502020204030204" pitchFamily="34" charset="0"/>
              </a:rPr>
              <a:t>Filosofies word hierdie era geassosieer met die </a:t>
            </a:r>
            <a:r>
              <a:rPr lang="nl-NL" sz="2400" b="0" i="0" dirty="0">
                <a:solidFill>
                  <a:srgbClr val="FF0000"/>
                </a:solidFill>
                <a:effectLst/>
                <a:latin typeface="Calibri" panose="020F0502020204030204" pitchFamily="34" charset="0"/>
                <a:cs typeface="Calibri" panose="020F0502020204030204" pitchFamily="34" charset="0"/>
              </a:rPr>
              <a:t>ontdekking van absolute waarhede </a:t>
            </a:r>
            <a:r>
              <a:rPr lang="nl-NL" sz="2400" b="0" i="0" dirty="0">
                <a:effectLst/>
                <a:latin typeface="Calibri" panose="020F0502020204030204" pitchFamily="34" charset="0"/>
                <a:cs typeface="Calibri" panose="020F0502020204030204" pitchFamily="34" charset="0"/>
              </a:rPr>
              <a:t>en die bepaling van </a:t>
            </a:r>
            <a:r>
              <a:rPr lang="nl-NL" sz="2400" b="0" i="0" dirty="0">
                <a:solidFill>
                  <a:srgbClr val="FF0000"/>
                </a:solidFill>
                <a:effectLst/>
                <a:latin typeface="Calibri" panose="020F0502020204030204" pitchFamily="34" charset="0"/>
                <a:cs typeface="Calibri" panose="020F0502020204030204" pitchFamily="34" charset="0"/>
              </a:rPr>
              <a:t>universele standaarde.</a:t>
            </a:r>
          </a:p>
          <a:p>
            <a:pPr eaLnBrk="1" hangingPunct="1"/>
            <a:endParaRPr lang="en-US" altLang="en-US" sz="2400" dirty="0">
              <a:latin typeface="Calibri" panose="020F0502020204030204" pitchFamily="34" charset="0"/>
              <a:cs typeface="Calibri" panose="020F0502020204030204" pitchFamily="34" charset="0"/>
            </a:endParaRPr>
          </a:p>
          <a:p>
            <a:pPr eaLnBrk="1" hangingPunct="1"/>
            <a:r>
              <a:rPr lang="nl-NL" sz="2400" b="0" i="0" dirty="0">
                <a:solidFill>
                  <a:srgbClr val="2A363F"/>
                </a:solidFill>
                <a:effectLst/>
                <a:latin typeface="Calibri" panose="020F0502020204030204" pitchFamily="34" charset="0"/>
                <a:cs typeface="Calibri" panose="020F0502020204030204" pitchFamily="34" charset="0"/>
              </a:rPr>
              <a:t>Wat taal betref, is hierdie era gekenmerk deur: </a:t>
            </a:r>
          </a:p>
          <a:p>
            <a:pPr marL="342900" indent="-342900" eaLnBrk="1" hangingPunct="1">
              <a:buFont typeface="Arial" panose="020B0604020202020204" pitchFamily="34" charset="0"/>
              <a:buChar char="•"/>
            </a:pPr>
            <a:r>
              <a:rPr lang="nl-NL" sz="2400" b="0" i="0" dirty="0">
                <a:solidFill>
                  <a:srgbClr val="0070C0"/>
                </a:solidFill>
                <a:effectLst/>
                <a:latin typeface="Calibri" panose="020F0502020204030204" pitchFamily="34" charset="0"/>
                <a:cs typeface="Calibri" panose="020F0502020204030204" pitchFamily="34" charset="0"/>
              </a:rPr>
              <a:t>Bevordering van standaard </a:t>
            </a:r>
            <a:r>
              <a:rPr lang="nl-NL" sz="2400" b="0" i="0" dirty="0">
                <a:solidFill>
                  <a:srgbClr val="2A363F"/>
                </a:solidFill>
                <a:effectLst/>
                <a:latin typeface="Calibri" panose="020F0502020204030204" pitchFamily="34" charset="0"/>
                <a:cs typeface="Calibri" panose="020F0502020204030204" pitchFamily="34" charset="0"/>
              </a:rPr>
              <a:t>taalvariëteite;</a:t>
            </a:r>
          </a:p>
          <a:p>
            <a:pPr marL="342900" indent="-342900" eaLnBrk="1" hangingPunct="1">
              <a:buFont typeface="Arial" panose="020B0604020202020204" pitchFamily="34" charset="0"/>
              <a:buChar char="•"/>
            </a:pPr>
            <a:r>
              <a:rPr lang="nl-NL" sz="2400" b="0" i="0" dirty="0">
                <a:solidFill>
                  <a:srgbClr val="0070C0"/>
                </a:solidFill>
                <a:effectLst/>
                <a:latin typeface="Calibri" panose="020F0502020204030204" pitchFamily="34" charset="0"/>
                <a:cs typeface="Calibri" panose="020F0502020204030204" pitchFamily="34" charset="0"/>
              </a:rPr>
              <a:t>Onderdrukking van nie-standaard </a:t>
            </a:r>
            <a:r>
              <a:rPr lang="nl-NL" sz="2400" b="0" i="0" dirty="0">
                <a:solidFill>
                  <a:srgbClr val="2A363F"/>
                </a:solidFill>
                <a:effectLst/>
                <a:latin typeface="Calibri" panose="020F0502020204030204" pitchFamily="34" charset="0"/>
                <a:cs typeface="Calibri" panose="020F0502020204030204" pitchFamily="34" charset="0"/>
              </a:rPr>
              <a:t>of nie-nasionale tale - dus minder vryheid in die keuse van taal;</a:t>
            </a:r>
          </a:p>
          <a:p>
            <a:pPr marL="342900" indent="-342900" eaLnBrk="1" hangingPunct="1">
              <a:buFont typeface="Arial" panose="020B0604020202020204" pitchFamily="34" charset="0"/>
              <a:buChar char="•"/>
            </a:pPr>
            <a:r>
              <a:rPr lang="nl-NL" sz="2400" b="0" i="0" dirty="0">
                <a:solidFill>
                  <a:srgbClr val="2A363F"/>
                </a:solidFill>
                <a:effectLst/>
                <a:latin typeface="Calibri" panose="020F0502020204030204" pitchFamily="34" charset="0"/>
                <a:cs typeface="Calibri" panose="020F0502020204030204" pitchFamily="34" charset="0"/>
              </a:rPr>
              <a:t> Assosiasie van </a:t>
            </a:r>
            <a:r>
              <a:rPr lang="nl-NL" sz="2400" b="0" i="0" dirty="0">
                <a:solidFill>
                  <a:srgbClr val="0070C0"/>
                </a:solidFill>
                <a:effectLst/>
                <a:latin typeface="Calibri" panose="020F0502020204030204" pitchFamily="34" charset="0"/>
                <a:cs typeface="Calibri" panose="020F0502020204030204" pitchFamily="34" charset="0"/>
              </a:rPr>
              <a:t>taal met nasionale identiteit</a:t>
            </a:r>
            <a:r>
              <a:rPr lang="nl-NL" sz="2400" b="0" i="0" dirty="0">
                <a:solidFill>
                  <a:srgbClr val="2A363F"/>
                </a:solidFill>
                <a:effectLst/>
                <a:latin typeface="Calibri" panose="020F0502020204030204" pitchFamily="34" charset="0"/>
                <a:cs typeface="Calibri" panose="020F0502020204030204" pitchFamily="34" charset="0"/>
              </a:rPr>
              <a:t>; en</a:t>
            </a:r>
            <a:endParaRPr lang="en-US" altLang="en-US" sz="2400" dirty="0">
              <a:latin typeface="Calibri" panose="020F0502020204030204" pitchFamily="34" charset="0"/>
              <a:cs typeface="Calibri" panose="020F0502020204030204" pitchFamily="34" charset="0"/>
            </a:endParaRPr>
          </a:p>
          <a:p>
            <a:pPr marL="285750" indent="-285750" eaLnBrk="1" hangingPunct="1">
              <a:lnSpc>
                <a:spcPct val="80000"/>
              </a:lnSpc>
              <a:buFont typeface="Arial" panose="020B0604020202020204" pitchFamily="34" charset="0"/>
              <a:buChar char="•"/>
            </a:pPr>
            <a:r>
              <a:rPr lang="nl-NL" sz="2400" b="0" i="0" dirty="0">
                <a:solidFill>
                  <a:srgbClr val="2A363F"/>
                </a:solidFill>
                <a:effectLst/>
                <a:latin typeface="Calibri" panose="020F0502020204030204" pitchFamily="34" charset="0"/>
                <a:cs typeface="Calibri" panose="020F0502020204030204" pitchFamily="34" charset="0"/>
              </a:rPr>
              <a:t>Obsessie met </a:t>
            </a:r>
            <a:r>
              <a:rPr lang="nl-NL" sz="2400" b="0" i="0" dirty="0">
                <a:solidFill>
                  <a:srgbClr val="0070C0"/>
                </a:solidFill>
                <a:effectLst/>
                <a:latin typeface="Calibri" panose="020F0502020204030204" pitchFamily="34" charset="0"/>
                <a:cs typeface="Calibri" panose="020F0502020204030204" pitchFamily="34" charset="0"/>
              </a:rPr>
              <a:t>'hoe taal saamgestel word</a:t>
            </a:r>
            <a:r>
              <a:rPr lang="nl-NL" sz="2400" b="0" i="0" dirty="0">
                <a:solidFill>
                  <a:srgbClr val="2A363F"/>
                </a:solidFill>
                <a:effectLst/>
                <a:latin typeface="Calibri" panose="020F0502020204030204" pitchFamily="34" charset="0"/>
                <a:cs typeface="Calibri" panose="020F0502020204030204" pitchFamily="34" charset="0"/>
              </a:rPr>
              <a:t>' (strukturalisme, of formele eienskappe van taal).</a:t>
            </a:r>
            <a:endParaRPr lang="en-US" altLang="en-US" sz="2400" dirty="0">
              <a:latin typeface="Calibri" panose="020F0502020204030204" pitchFamily="34" charset="0"/>
              <a:cs typeface="Calibri" panose="020F0502020204030204" pitchFamily="34" charset="0"/>
            </a:endParaRPr>
          </a:p>
          <a:p>
            <a:pPr eaLnBrk="1" hangingPunct="1">
              <a:lnSpc>
                <a:spcPct val="70000"/>
              </a:lnSpc>
            </a:pPr>
            <a:endParaRPr lang="en-US" altLang="en-US" sz="2400" dirty="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05746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6A6AE-63F0-44AB-9F1E-88E75994105D}"/>
              </a:ext>
            </a:extLst>
          </p:cNvPr>
          <p:cNvSpPr>
            <a:spLocks noGrp="1"/>
          </p:cNvSpPr>
          <p:nvPr>
            <p:ph type="title"/>
          </p:nvPr>
        </p:nvSpPr>
        <p:spPr>
          <a:xfrm>
            <a:off x="677334" y="113031"/>
            <a:ext cx="8596668" cy="714703"/>
          </a:xfrm>
        </p:spPr>
        <p:txBody>
          <a:bodyPr/>
          <a:lstStyle/>
          <a:p>
            <a:r>
              <a:rPr lang="en-ZA" dirty="0"/>
              <a:t>Laat/ Na- </a:t>
            </a:r>
            <a:r>
              <a:rPr lang="en-ZA" dirty="0" err="1"/>
              <a:t>moderniteit</a:t>
            </a:r>
            <a:endParaRPr lang="en-ZA" dirty="0"/>
          </a:p>
        </p:txBody>
      </p:sp>
      <p:sp>
        <p:nvSpPr>
          <p:cNvPr id="3" name="Content Placeholder 2">
            <a:extLst>
              <a:ext uri="{FF2B5EF4-FFF2-40B4-BE49-F238E27FC236}">
                <a16:creationId xmlns:a16="http://schemas.microsoft.com/office/drawing/2014/main" id="{F2F3C177-AD1D-4712-B1AD-0FD354C18F80}"/>
              </a:ext>
            </a:extLst>
          </p:cNvPr>
          <p:cNvSpPr>
            <a:spLocks noGrp="1"/>
          </p:cNvSpPr>
          <p:nvPr>
            <p:ph idx="1"/>
          </p:nvPr>
        </p:nvSpPr>
        <p:spPr>
          <a:xfrm>
            <a:off x="677334" y="647187"/>
            <a:ext cx="9505052" cy="5607269"/>
          </a:xfrm>
        </p:spPr>
        <p:txBody>
          <a:bodyPr>
            <a:noAutofit/>
          </a:bodyPr>
          <a:lstStyle/>
          <a:p>
            <a:pPr marL="0" marR="0" lvl="0" indent="0" algn="l" defTabSz="914400" rtl="0" eaLnBrk="1" fontAlgn="auto" latinLnBrk="0" hangingPunct="1">
              <a:lnSpc>
                <a:spcPct val="90000"/>
              </a:lnSpc>
              <a:spcBef>
                <a:spcPct val="20000"/>
              </a:spcBef>
              <a:spcAft>
                <a:spcPts val="0"/>
              </a:spcAft>
              <a:buClrTx/>
              <a:buSzTx/>
              <a:buNone/>
              <a:defRPr/>
            </a:pPr>
            <a:r>
              <a:rPr lang="en-US" altLang="en-US" sz="2000" dirty="0">
                <a:solidFill>
                  <a:schemeClr val="tx1"/>
                </a:solidFill>
                <a:latin typeface="Calibri" panose="020F0502020204030204" pitchFamily="34" charset="0"/>
                <a:cs typeface="Calibri" panose="020F0502020204030204" pitchFamily="34" charset="0"/>
              </a:rPr>
              <a:t>       Die</a:t>
            </a:r>
            <a:r>
              <a:rPr kumimoji="0" lang="en-US" altLang="en-US" sz="2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en-US" sz="2000" b="0" i="0" u="none" strike="noStrike" kern="1200" cap="none" spc="0" normalizeH="0" baseline="0" noProof="0" dirty="0" err="1">
                <a:ln>
                  <a:noFill/>
                </a:ln>
                <a:solidFill>
                  <a:schemeClr val="tx1"/>
                </a:solidFill>
                <a:effectLst/>
                <a:uLnTx/>
                <a:uFillTx/>
                <a:latin typeface="Calibri" panose="020F0502020204030204" pitchFamily="34" charset="0"/>
                <a:cs typeface="Calibri" panose="020F0502020204030204" pitchFamily="34" charset="0"/>
              </a:rPr>
              <a:t>periode</a:t>
            </a:r>
            <a:r>
              <a:rPr kumimoji="0" lang="en-US" altLang="en-US" sz="2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van 1970s - </a:t>
            </a:r>
            <a:r>
              <a:rPr lang="en-US" altLang="en-US" sz="2000" dirty="0" err="1">
                <a:solidFill>
                  <a:schemeClr val="tx1"/>
                </a:solidFill>
                <a:latin typeface="Calibri" panose="020F0502020204030204" pitchFamily="34" charset="0"/>
                <a:cs typeface="Calibri" panose="020F0502020204030204" pitchFamily="34" charset="0"/>
              </a:rPr>
              <a:t>hede</a:t>
            </a:r>
            <a:endParaRPr kumimoji="0" lang="en-US" altLang="en-US" sz="2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en-US" altLang="en-US" sz="2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defTabSz="914400">
              <a:lnSpc>
                <a:spcPct val="80000"/>
              </a:lnSpc>
              <a:spcBef>
                <a:spcPct val="20000"/>
              </a:spcBef>
              <a:buClrTx/>
              <a:buSzTx/>
              <a:defRPr/>
            </a:pPr>
            <a:r>
              <a:rPr lang="nl-NL" sz="2000" b="0" i="0" dirty="0">
                <a:solidFill>
                  <a:srgbClr val="2A363F"/>
                </a:solidFill>
                <a:effectLst/>
                <a:latin typeface="Calibri" panose="020F0502020204030204" pitchFamily="34" charset="0"/>
                <a:cs typeface="Calibri" panose="020F0502020204030204" pitchFamily="34" charset="0"/>
              </a:rPr>
              <a:t>Gekenmerk deur </a:t>
            </a:r>
            <a:r>
              <a:rPr lang="nl-NL" sz="2000" b="0" i="0" dirty="0">
                <a:solidFill>
                  <a:srgbClr val="0070C0"/>
                </a:solidFill>
                <a:effectLst/>
                <a:latin typeface="Calibri" panose="020F0502020204030204" pitchFamily="34" charset="0"/>
                <a:cs typeface="Calibri" panose="020F0502020204030204" pitchFamily="34" charset="0"/>
              </a:rPr>
              <a:t>tegnologiese innovasie</a:t>
            </a:r>
            <a:r>
              <a:rPr lang="nl-NL" sz="2000" b="0" i="0" dirty="0">
                <a:solidFill>
                  <a:srgbClr val="2A363F"/>
                </a:solidFill>
                <a:effectLst/>
                <a:latin typeface="Calibri" panose="020F0502020204030204" pitchFamily="34" charset="0"/>
                <a:cs typeface="Calibri" panose="020F0502020204030204" pitchFamily="34" charset="0"/>
              </a:rPr>
              <a:t>, verspreiding van </a:t>
            </a:r>
            <a:r>
              <a:rPr lang="nl-NL" sz="2000" b="0" i="0" dirty="0">
                <a:solidFill>
                  <a:srgbClr val="0070C0"/>
                </a:solidFill>
                <a:effectLst/>
                <a:latin typeface="Calibri" panose="020F0502020204030204" pitchFamily="34" charset="0"/>
                <a:cs typeface="Calibri" panose="020F0502020204030204" pitchFamily="34" charset="0"/>
              </a:rPr>
              <a:t>massategnologie</a:t>
            </a:r>
            <a:r>
              <a:rPr lang="nl-NL" sz="2000" b="0" i="0" dirty="0">
                <a:solidFill>
                  <a:srgbClr val="2A363F"/>
                </a:solidFill>
                <a:effectLst/>
                <a:latin typeface="Calibri" panose="020F0502020204030204" pitchFamily="34" charset="0"/>
                <a:cs typeface="Calibri" panose="020F0502020204030204" pitchFamily="34" charset="0"/>
              </a:rPr>
              <a:t> </a:t>
            </a:r>
            <a:r>
              <a:rPr lang="nl-NL" sz="2000" b="0" i="0" dirty="0">
                <a:solidFill>
                  <a:srgbClr val="0070C0"/>
                </a:solidFill>
                <a:effectLst/>
                <a:latin typeface="Calibri" panose="020F0502020204030204" pitchFamily="34" charset="0"/>
                <a:cs typeface="Calibri" panose="020F0502020204030204" pitchFamily="34" charset="0"/>
              </a:rPr>
              <a:t>vir kommunikasie</a:t>
            </a:r>
            <a:r>
              <a:rPr lang="nl-NL" sz="2000" b="0" i="0" dirty="0">
                <a:solidFill>
                  <a:srgbClr val="2A363F"/>
                </a:solidFill>
                <a:effectLst/>
                <a:latin typeface="Calibri" panose="020F0502020204030204" pitchFamily="34" charset="0"/>
                <a:cs typeface="Calibri" panose="020F0502020204030204" pitchFamily="34" charset="0"/>
              </a:rPr>
              <a:t>, uitbreiding van dienste en die ontspanningsbedryf</a:t>
            </a:r>
            <a:r>
              <a:rPr lang="nl-NL" sz="2000" b="0" i="0" dirty="0">
                <a:solidFill>
                  <a:srgbClr val="0070C0"/>
                </a:solidFill>
                <a:effectLst/>
                <a:latin typeface="Calibri" panose="020F0502020204030204" pitchFamily="34" charset="0"/>
                <a:cs typeface="Calibri" panose="020F0502020204030204" pitchFamily="34" charset="0"/>
              </a:rPr>
              <a:t>, globalisering</a:t>
            </a:r>
            <a:r>
              <a:rPr lang="nl-NL" sz="2000" b="0" i="0" dirty="0">
                <a:solidFill>
                  <a:srgbClr val="2A363F"/>
                </a:solidFill>
                <a:effectLst/>
                <a:latin typeface="Calibri" panose="020F0502020204030204" pitchFamily="34" charset="0"/>
                <a:cs typeface="Calibri" panose="020F0502020204030204" pitchFamily="34" charset="0"/>
              </a:rPr>
              <a:t>, 'vloei’.</a:t>
            </a: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lang="nl-NL" sz="2000" dirty="0">
              <a:solidFill>
                <a:srgbClr val="2A363F"/>
              </a:solidFill>
              <a:latin typeface="Calibri" panose="020F0502020204030204" pitchFamily="34" charset="0"/>
              <a:cs typeface="Calibri" panose="020F0502020204030204" pitchFamily="34" charset="0"/>
            </a:endParaRPr>
          </a:p>
          <a:p>
            <a:pPr defTabSz="914400">
              <a:lnSpc>
                <a:spcPct val="80000"/>
              </a:lnSpc>
              <a:spcBef>
                <a:spcPct val="20000"/>
              </a:spcBef>
              <a:buClrTx/>
              <a:buSzTx/>
              <a:defRPr/>
            </a:pPr>
            <a:r>
              <a:rPr lang="en-ZA" sz="2000" b="0" i="0" dirty="0" err="1">
                <a:solidFill>
                  <a:srgbClr val="2A363F"/>
                </a:solidFill>
                <a:effectLst/>
                <a:latin typeface="Calibri" panose="020F0502020204030204" pitchFamily="34" charset="0"/>
                <a:cs typeface="Calibri" panose="020F0502020204030204" pitchFamily="34" charset="0"/>
              </a:rPr>
              <a:t>Filosofies</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dikwels</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geassosieer</a:t>
            </a:r>
            <a:r>
              <a:rPr lang="en-ZA" sz="2000" b="0" i="0" dirty="0">
                <a:solidFill>
                  <a:srgbClr val="2A363F"/>
                </a:solidFill>
                <a:effectLst/>
                <a:latin typeface="Calibri" panose="020F0502020204030204" pitchFamily="34" charset="0"/>
                <a:cs typeface="Calibri" panose="020F0502020204030204" pitchFamily="34" charset="0"/>
              </a:rPr>
              <a:t> met post-</a:t>
            </a:r>
            <a:r>
              <a:rPr lang="en-ZA" sz="2000" b="0" i="0" dirty="0" err="1">
                <a:solidFill>
                  <a:srgbClr val="2A363F"/>
                </a:solidFill>
                <a:effectLst/>
                <a:latin typeface="Calibri" panose="020F0502020204030204" pitchFamily="34" charset="0"/>
                <a:cs typeface="Calibri" panose="020F0502020204030204" pitchFamily="34" charset="0"/>
              </a:rPr>
              <a:t>strukturalisme</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en</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dekonstruksie</a:t>
            </a:r>
            <a:r>
              <a:rPr lang="en-ZA" sz="2000" b="0" i="0" dirty="0">
                <a:solidFill>
                  <a:srgbClr val="2A363F"/>
                </a:solidFill>
                <a:effectLst/>
                <a:latin typeface="Calibri" panose="020F0502020204030204" pitchFamily="34" charset="0"/>
                <a:cs typeface="Calibri" panose="020F0502020204030204" pitchFamily="34" charset="0"/>
              </a:rPr>
              <a:t> - </a:t>
            </a:r>
            <a:r>
              <a:rPr lang="en-ZA" sz="2000" b="0" i="0" dirty="0" err="1">
                <a:solidFill>
                  <a:srgbClr val="2A363F"/>
                </a:solidFill>
                <a:effectLst/>
                <a:latin typeface="Calibri" panose="020F0502020204030204" pitchFamily="34" charset="0"/>
                <a:cs typeface="Calibri" panose="020F0502020204030204" pitchFamily="34" charset="0"/>
              </a:rPr>
              <a:t>betekenis</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en</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werklikheid</a:t>
            </a:r>
            <a:r>
              <a:rPr lang="en-ZA" sz="2000" b="0" i="0" dirty="0">
                <a:solidFill>
                  <a:srgbClr val="2A363F"/>
                </a:solidFill>
                <a:effectLst/>
                <a:latin typeface="Calibri" panose="020F0502020204030204" pitchFamily="34" charset="0"/>
                <a:cs typeface="Calibri" panose="020F0502020204030204" pitchFamily="34" charset="0"/>
              </a:rPr>
              <a:t> spruit </a:t>
            </a:r>
            <a:r>
              <a:rPr lang="en-ZA" sz="2000" b="0" i="0" dirty="0" err="1">
                <a:solidFill>
                  <a:srgbClr val="2A363F"/>
                </a:solidFill>
                <a:effectLst/>
                <a:latin typeface="Calibri" panose="020F0502020204030204" pitchFamily="34" charset="0"/>
                <a:cs typeface="Calibri" panose="020F0502020204030204" pitchFamily="34" charset="0"/>
              </a:rPr>
              <a:t>uit</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sosiale</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aksies</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en</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diskoers</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nie</a:t>
            </a:r>
            <a:r>
              <a:rPr lang="en-ZA" sz="2000" b="0" i="0" dirty="0">
                <a:solidFill>
                  <a:srgbClr val="2A363F"/>
                </a:solidFill>
                <a:effectLst/>
                <a:latin typeface="Calibri" panose="020F0502020204030204" pitchFamily="34" charset="0"/>
                <a:cs typeface="Calibri" panose="020F0502020204030204" pitchFamily="34" charset="0"/>
              </a:rPr>
              <a:t> van </a:t>
            </a:r>
            <a:r>
              <a:rPr lang="en-ZA" sz="2000" b="0" i="0" dirty="0" err="1">
                <a:solidFill>
                  <a:srgbClr val="2A363F"/>
                </a:solidFill>
                <a:effectLst/>
                <a:latin typeface="Calibri" panose="020F0502020204030204" pitchFamily="34" charset="0"/>
                <a:cs typeface="Calibri" panose="020F0502020204030204" pitchFamily="34" charset="0"/>
              </a:rPr>
              <a:t>formele</a:t>
            </a:r>
            <a:r>
              <a:rPr lang="en-ZA" sz="2000" b="0" i="0" dirty="0">
                <a:solidFill>
                  <a:srgbClr val="2A363F"/>
                </a:solidFill>
                <a:effectLst/>
                <a:latin typeface="Calibri" panose="020F0502020204030204" pitchFamily="34" charset="0"/>
                <a:cs typeface="Calibri" panose="020F0502020204030204" pitchFamily="34" charset="0"/>
              </a:rPr>
              <a:t> </a:t>
            </a:r>
            <a:r>
              <a:rPr lang="en-ZA" sz="2000" b="0" i="0" dirty="0" err="1">
                <a:solidFill>
                  <a:srgbClr val="2A363F"/>
                </a:solidFill>
                <a:effectLst/>
                <a:latin typeface="Calibri" panose="020F0502020204030204" pitchFamily="34" charset="0"/>
                <a:cs typeface="Calibri" panose="020F0502020204030204" pitchFamily="34" charset="0"/>
              </a:rPr>
              <a:t>eienskappe</a:t>
            </a:r>
            <a:r>
              <a:rPr lang="en-ZA" sz="2000" b="0" i="0" dirty="0">
                <a:solidFill>
                  <a:srgbClr val="2A363F"/>
                </a:solidFill>
                <a:effectLst/>
                <a:latin typeface="Calibri" panose="020F0502020204030204" pitchFamily="34" charset="0"/>
                <a:cs typeface="Calibri" panose="020F0502020204030204" pitchFamily="34" charset="0"/>
              </a:rPr>
              <a:t> van taal </a:t>
            </a:r>
            <a:r>
              <a:rPr lang="en-ZA" sz="2000" b="0" i="0" dirty="0" err="1">
                <a:solidFill>
                  <a:srgbClr val="2A363F"/>
                </a:solidFill>
                <a:effectLst/>
                <a:latin typeface="Calibri" panose="020F0502020204030204" pitchFamily="34" charset="0"/>
                <a:cs typeface="Calibri" panose="020F0502020204030204" pitchFamily="34" charset="0"/>
              </a:rPr>
              <a:t>nie</a:t>
            </a:r>
            <a:r>
              <a:rPr lang="en-ZA" sz="2000" b="0" i="0" dirty="0">
                <a:solidFill>
                  <a:srgbClr val="2A363F"/>
                </a:solidFill>
                <a:effectLst/>
                <a:latin typeface="Calibri" panose="020F0502020204030204" pitchFamily="34" charset="0"/>
                <a:cs typeface="Calibri" panose="020F0502020204030204" pitchFamily="34" charset="0"/>
              </a:rPr>
              <a:t>.</a:t>
            </a:r>
            <a:r>
              <a:rPr lang="nl-NL" sz="2000" b="0" i="0" dirty="0">
                <a:solidFill>
                  <a:srgbClr val="2A363F"/>
                </a:solidFill>
                <a:effectLst/>
                <a:latin typeface="Calibri" panose="020F0502020204030204" pitchFamily="34" charset="0"/>
                <a:cs typeface="Calibri" panose="020F0502020204030204" pitchFamily="34" charset="0"/>
              </a:rPr>
              <a:t> Met ander woorde, taal word plaaslik gebou (d.w.s. binne spesifieke sosio-kulturele kontekste).</a:t>
            </a: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endParaRPr kumimoji="0" lang="en-US" altLang="en-US" sz="2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defTabSz="914400">
              <a:lnSpc>
                <a:spcPct val="90000"/>
              </a:lnSpc>
              <a:spcBef>
                <a:spcPct val="20000"/>
              </a:spcBef>
              <a:buClrTx/>
              <a:buSzTx/>
              <a:defRPr/>
            </a:pPr>
            <a:r>
              <a:rPr lang="nl-NL" sz="2000" b="0" i="0" dirty="0">
                <a:solidFill>
                  <a:srgbClr val="2A363F"/>
                </a:solidFill>
                <a:effectLst/>
                <a:latin typeface="Calibri" panose="020F0502020204030204" pitchFamily="34" charset="0"/>
                <a:cs typeface="Calibri" panose="020F0502020204030204" pitchFamily="34" charset="0"/>
              </a:rPr>
              <a:t>Groter vryheid van taalkeuse </a:t>
            </a:r>
          </a:p>
          <a:p>
            <a:pPr marL="0" marR="0" lvl="0" indent="0" algn="l" defTabSz="914400" rtl="0" eaLnBrk="1" fontAlgn="auto" latinLnBrk="0" hangingPunct="1">
              <a:lnSpc>
                <a:spcPct val="90000"/>
              </a:lnSpc>
              <a:spcBef>
                <a:spcPct val="20000"/>
              </a:spcBef>
              <a:spcAft>
                <a:spcPts val="0"/>
              </a:spcAft>
              <a:buClrTx/>
              <a:buSzTx/>
              <a:buNone/>
              <a:defRPr/>
            </a:pPr>
            <a:endParaRPr lang="nl-NL" sz="2000" dirty="0">
              <a:solidFill>
                <a:srgbClr val="2A363F"/>
              </a:solidFill>
              <a:latin typeface="Calibri" panose="020F0502020204030204" pitchFamily="34" charset="0"/>
              <a:cs typeface="Calibri" panose="020F0502020204030204" pitchFamily="34" charset="0"/>
            </a:endParaRPr>
          </a:p>
          <a:p>
            <a:pPr defTabSz="914400">
              <a:lnSpc>
                <a:spcPct val="90000"/>
              </a:lnSpc>
              <a:spcBef>
                <a:spcPct val="20000"/>
              </a:spcBef>
              <a:buClrTx/>
              <a:buSzTx/>
              <a:defRPr/>
            </a:pPr>
            <a:r>
              <a:rPr lang="nl-NL" sz="2000" b="0" i="0" dirty="0">
                <a:solidFill>
                  <a:srgbClr val="2A363F"/>
                </a:solidFill>
                <a:effectLst/>
                <a:latin typeface="Calibri" panose="020F0502020204030204" pitchFamily="34" charset="0"/>
                <a:cs typeface="Calibri" panose="020F0502020204030204" pitchFamily="34" charset="0"/>
              </a:rPr>
              <a:t>Veranderende/vloeistof taalpraktyke</a:t>
            </a:r>
            <a:r>
              <a:rPr lang="en-US" altLang="en-US" sz="2000" noProof="0" dirty="0">
                <a:ln>
                  <a:noFill/>
                </a:ln>
                <a:solidFill>
                  <a:schemeClr val="tx1"/>
                </a:solidFill>
                <a:effectLst/>
                <a:uLnTx/>
                <a:uFillTx/>
                <a:latin typeface="Calibri" panose="020F0502020204030204" pitchFamily="34" charset="0"/>
                <a:cs typeface="Calibri" panose="020F0502020204030204" pitchFamily="34" charset="0"/>
                <a:sym typeface="+mn-ea"/>
              </a:rPr>
              <a:t>  </a:t>
            </a:r>
          </a:p>
          <a:p>
            <a:pPr marL="0" marR="0" lvl="0" indent="0" algn="l" defTabSz="914400" rtl="0" eaLnBrk="1" fontAlgn="auto" latinLnBrk="0" hangingPunct="1">
              <a:lnSpc>
                <a:spcPct val="90000"/>
              </a:lnSpc>
              <a:spcBef>
                <a:spcPct val="20000"/>
              </a:spcBef>
              <a:spcAft>
                <a:spcPts val="0"/>
              </a:spcAft>
              <a:buClrTx/>
              <a:buSzTx/>
              <a:buNone/>
              <a:defRPr/>
            </a:pPr>
            <a:r>
              <a:rPr lang="en-US" altLang="en-US" sz="2000" noProof="0" dirty="0">
                <a:ln>
                  <a:noFill/>
                </a:ln>
                <a:solidFill>
                  <a:schemeClr val="tx1"/>
                </a:solidFill>
                <a:effectLst/>
                <a:uLnTx/>
                <a:uFillTx/>
                <a:latin typeface="Calibri" panose="020F0502020204030204" pitchFamily="34" charset="0"/>
                <a:cs typeface="Calibri" panose="020F0502020204030204" pitchFamily="34" charset="0"/>
                <a:sym typeface="+mn-ea"/>
              </a:rPr>
              <a:t> </a:t>
            </a:r>
            <a:r>
              <a:rPr lang="en-US" altLang="en-US" sz="2000" noProof="0" dirty="0" err="1">
                <a:ln>
                  <a:noFill/>
                </a:ln>
                <a:solidFill>
                  <a:schemeClr val="tx1"/>
                </a:solidFill>
                <a:effectLst/>
                <a:uLnTx/>
                <a:uFillTx/>
                <a:latin typeface="Calibri" panose="020F0502020204030204" pitchFamily="34" charset="0"/>
                <a:cs typeface="Calibri" panose="020F0502020204030204" pitchFamily="34" charset="0"/>
                <a:sym typeface="+mn-ea"/>
              </a:rPr>
              <a:t>Byvoorbeeld</a:t>
            </a:r>
            <a:r>
              <a:rPr lang="en-US" altLang="en-US" sz="2000" noProof="0" dirty="0">
                <a:ln>
                  <a:noFill/>
                </a:ln>
                <a:solidFill>
                  <a:schemeClr val="tx1"/>
                </a:solidFill>
                <a:effectLst/>
                <a:uLnTx/>
                <a:uFillTx/>
                <a:latin typeface="Calibri" panose="020F0502020204030204" pitchFamily="34" charset="0"/>
                <a:cs typeface="Calibri" panose="020F0502020204030204" pitchFamily="34" charset="0"/>
                <a:sym typeface="+mn-ea"/>
              </a:rPr>
              <a:t>: “I h8 txt </a:t>
            </a:r>
            <a:r>
              <a:rPr lang="en-US" altLang="en-US" sz="2000" noProof="0" dirty="0" err="1">
                <a:ln>
                  <a:noFill/>
                </a:ln>
                <a:solidFill>
                  <a:schemeClr val="tx1"/>
                </a:solidFill>
                <a:effectLst/>
                <a:uLnTx/>
                <a:uFillTx/>
                <a:latin typeface="Calibri" panose="020F0502020204030204" pitchFamily="34" charset="0"/>
                <a:cs typeface="Calibri" panose="020F0502020204030204" pitchFamily="34" charset="0"/>
                <a:sym typeface="+mn-ea"/>
              </a:rPr>
              <a:t>msgs</a:t>
            </a:r>
            <a:r>
              <a:rPr lang="en-US" altLang="en-US" sz="2000" noProof="0" dirty="0">
                <a:ln>
                  <a:noFill/>
                </a:ln>
                <a:solidFill>
                  <a:schemeClr val="tx1"/>
                </a:solidFill>
                <a:effectLst/>
                <a:uLnTx/>
                <a:uFillTx/>
                <a:latin typeface="Calibri" panose="020F0502020204030204" pitchFamily="34" charset="0"/>
                <a:cs typeface="Calibri" panose="020F0502020204030204" pitchFamily="34" charset="0"/>
                <a:sym typeface="+mn-ea"/>
              </a:rPr>
              <a:t> </a:t>
            </a:r>
            <a:r>
              <a:rPr lang="en-US" altLang="en-US" sz="2000" noProof="0" dirty="0" err="1">
                <a:ln>
                  <a:noFill/>
                </a:ln>
                <a:solidFill>
                  <a:schemeClr val="tx1"/>
                </a:solidFill>
                <a:effectLst/>
                <a:uLnTx/>
                <a:uFillTx/>
                <a:latin typeface="Calibri" panose="020F0502020204030204" pitchFamily="34" charset="0"/>
                <a:cs typeface="Calibri" panose="020F0502020204030204" pitchFamily="34" charset="0"/>
                <a:sym typeface="+mn-ea"/>
              </a:rPr>
              <a:t>bt</a:t>
            </a:r>
            <a:r>
              <a:rPr lang="en-US" altLang="en-US" sz="2000" noProof="0" dirty="0">
                <a:ln>
                  <a:noFill/>
                </a:ln>
                <a:solidFill>
                  <a:schemeClr val="tx1"/>
                </a:solidFill>
                <a:effectLst/>
                <a:uLnTx/>
                <a:uFillTx/>
                <a:latin typeface="Calibri" panose="020F0502020204030204" pitchFamily="34" charset="0"/>
                <a:cs typeface="Calibri" panose="020F0502020204030204" pitchFamily="34" charset="0"/>
                <a:sym typeface="+mn-ea"/>
              </a:rPr>
              <a:t> hv a gr8 day”</a:t>
            </a:r>
          </a:p>
          <a:p>
            <a:pPr marL="0" marR="0" lvl="1" indent="0" algn="l" defTabSz="914400" rtl="0" eaLnBrk="1" fontAlgn="auto" latinLnBrk="0" hangingPunct="1">
              <a:lnSpc>
                <a:spcPct val="90000"/>
              </a:lnSpc>
              <a:spcBef>
                <a:spcPct val="20000"/>
              </a:spcBef>
              <a:spcAft>
                <a:spcPts val="0"/>
              </a:spcAft>
              <a:buClrTx/>
              <a:buSzTx/>
              <a:buFont typeface="Arial" panose="020B0604020202020204" pitchFamily="34" charset="0"/>
              <a:buNone/>
              <a:defRPr/>
            </a:pPr>
            <a:endParaRPr kumimoji="0" lang="en-US" altLang="en-US" sz="2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lvl="1" indent="-342900" defTabSz="914400">
              <a:lnSpc>
                <a:spcPct val="90000"/>
              </a:lnSpc>
              <a:spcBef>
                <a:spcPct val="20000"/>
              </a:spcBef>
              <a:buClrTx/>
              <a:buSzTx/>
              <a:defRPr/>
            </a:pPr>
            <a:r>
              <a:rPr lang="nl-NL" sz="2000" b="0" i="0" dirty="0">
                <a:solidFill>
                  <a:srgbClr val="2A363F"/>
                </a:solidFill>
                <a:effectLst/>
                <a:latin typeface="Calibri" panose="020F0502020204030204" pitchFamily="34" charset="0"/>
                <a:cs typeface="Calibri" panose="020F0502020204030204" pitchFamily="34" charset="0"/>
              </a:rPr>
              <a:t>Plaaslike konstruksies en gebruik van taal:</a:t>
            </a:r>
          </a:p>
          <a:p>
            <a:pPr marL="0" marR="0" lvl="1" indent="0" algn="l" defTabSz="914400" rtl="0" eaLnBrk="1" fontAlgn="auto" latinLnBrk="0" hangingPunct="1">
              <a:lnSpc>
                <a:spcPct val="90000"/>
              </a:lnSpc>
              <a:spcBef>
                <a:spcPct val="20000"/>
              </a:spcBef>
              <a:spcAft>
                <a:spcPts val="0"/>
              </a:spcAft>
              <a:buClrTx/>
              <a:buSzTx/>
              <a:buNone/>
              <a:defRPr/>
            </a:pPr>
            <a:r>
              <a:rPr lang="nl-NL" sz="2000" b="0" i="0" dirty="0">
                <a:solidFill>
                  <a:srgbClr val="2A363F"/>
                </a:solidFill>
                <a:effectLst/>
                <a:latin typeface="Calibri" panose="020F0502020204030204" pitchFamily="34" charset="0"/>
                <a:cs typeface="Calibri" panose="020F0502020204030204" pitchFamily="34" charset="0"/>
              </a:rPr>
              <a:t>       </a:t>
            </a:r>
            <a:r>
              <a:rPr lang="nl-NL" sz="2000" b="0" i="0" dirty="0">
                <a:solidFill>
                  <a:srgbClr val="0070C0"/>
                </a:solidFill>
                <a:effectLst/>
                <a:latin typeface="Calibri" panose="020F0502020204030204" pitchFamily="34" charset="0"/>
                <a:cs typeface="Calibri" panose="020F0502020204030204" pitchFamily="34" charset="0"/>
              </a:rPr>
              <a:t>bv</a:t>
            </a:r>
            <a:r>
              <a:rPr lang="nl-NL" sz="2000" b="0" i="0" dirty="0">
                <a:solidFill>
                  <a:srgbClr val="2A363F"/>
                </a:solidFill>
                <a:effectLst/>
                <a:latin typeface="Calibri" panose="020F0502020204030204" pitchFamily="34" charset="0"/>
                <a:cs typeface="Calibri" panose="020F0502020204030204" pitchFamily="34" charset="0"/>
              </a:rPr>
              <a:t>.      </a:t>
            </a:r>
            <a:r>
              <a:rPr lang="en-US" altLang="en-US" sz="2000" b="1" noProof="0" dirty="0">
                <a:ln>
                  <a:noFill/>
                </a:ln>
                <a:effectLst/>
                <a:uLnTx/>
                <a:uFillTx/>
                <a:latin typeface="Calibri" panose="020F0502020204030204" pitchFamily="34" charset="0"/>
                <a:cs typeface="Calibri" panose="020F0502020204030204" pitchFamily="34" charset="0"/>
                <a:sym typeface="+mn-ea"/>
              </a:rPr>
              <a:t>S</a:t>
            </a:r>
            <a:r>
              <a:rPr lang="en-US" altLang="en-US" sz="2000" noProof="0" dirty="0">
                <a:ln>
                  <a:noFill/>
                </a:ln>
                <a:effectLst/>
                <a:uLnTx/>
                <a:uFillTx/>
                <a:latin typeface="Calibri" panose="020F0502020204030204" pitchFamily="34" charset="0"/>
                <a:cs typeface="Calibri" panose="020F0502020204030204" pitchFamily="34" charset="0"/>
                <a:sym typeface="+mn-ea"/>
              </a:rPr>
              <a:t>: </a:t>
            </a:r>
            <a:r>
              <a:rPr lang="en-US" altLang="en-US" sz="2000" i="1" noProof="0" dirty="0">
                <a:ln>
                  <a:noFill/>
                </a:ln>
                <a:effectLst/>
                <a:uLnTx/>
                <a:uFillTx/>
                <a:latin typeface="Calibri" panose="020F0502020204030204" pitchFamily="34" charset="0"/>
                <a:cs typeface="Calibri" panose="020F0502020204030204" pitchFamily="34" charset="0"/>
                <a:sym typeface="+mn-ea"/>
              </a:rPr>
              <a:t>Ek </a:t>
            </a:r>
            <a:r>
              <a:rPr lang="en-US" altLang="en-US" sz="2000" i="1" noProof="0" dirty="0" err="1">
                <a:ln>
                  <a:noFill/>
                </a:ln>
                <a:effectLst/>
                <a:uLnTx/>
                <a:uFillTx/>
                <a:latin typeface="Calibri" panose="020F0502020204030204" pitchFamily="34" charset="0"/>
                <a:cs typeface="Calibri" panose="020F0502020204030204" pitchFamily="34" charset="0"/>
                <a:sym typeface="+mn-ea"/>
              </a:rPr>
              <a:t>sê</a:t>
            </a:r>
            <a:r>
              <a:rPr lang="en-US" altLang="en-US" sz="2000" noProof="0" dirty="0">
                <a:ln>
                  <a:noFill/>
                </a:ln>
                <a:effectLst/>
                <a:uLnTx/>
                <a:uFillTx/>
                <a:latin typeface="Calibri" panose="020F0502020204030204" pitchFamily="34" charset="0"/>
                <a:cs typeface="Calibri" panose="020F0502020204030204" pitchFamily="34" charset="0"/>
                <a:sym typeface="+mn-ea"/>
              </a:rPr>
              <a:t> </a:t>
            </a:r>
            <a:r>
              <a:rPr lang="en-US" altLang="en-US" sz="2000" noProof="0" dirty="0" err="1">
                <a:ln>
                  <a:noFill/>
                </a:ln>
                <a:effectLst/>
                <a:uLnTx/>
                <a:uFillTx/>
                <a:latin typeface="Calibri" panose="020F0502020204030204" pitchFamily="34" charset="0"/>
                <a:cs typeface="Calibri" panose="020F0502020204030204" pitchFamily="34" charset="0"/>
                <a:sym typeface="+mn-ea"/>
              </a:rPr>
              <a:t>bafobethu</a:t>
            </a:r>
            <a:r>
              <a:rPr lang="en-US" altLang="en-US" sz="2000" noProof="0" dirty="0">
                <a:ln>
                  <a:noFill/>
                </a:ln>
                <a:effectLst/>
                <a:uLnTx/>
                <a:uFillTx/>
                <a:latin typeface="Calibri" panose="020F0502020204030204" pitchFamily="34" charset="0"/>
                <a:cs typeface="Calibri" panose="020F0502020204030204" pitchFamily="34" charset="0"/>
                <a:sym typeface="+mn-ea"/>
              </a:rPr>
              <a:t>!.... </a:t>
            </a:r>
            <a:r>
              <a:rPr lang="en-US" altLang="en-US" sz="2000" noProof="0" dirty="0" err="1">
                <a:ln>
                  <a:noFill/>
                </a:ln>
                <a:effectLst/>
                <a:uLnTx/>
                <a:uFillTx/>
                <a:latin typeface="Calibri" panose="020F0502020204030204" pitchFamily="34" charset="0"/>
                <a:cs typeface="Calibri" panose="020F0502020204030204" pitchFamily="34" charset="0"/>
                <a:sym typeface="+mn-ea"/>
              </a:rPr>
              <a:t>molweni</a:t>
            </a:r>
            <a:r>
              <a:rPr lang="en-US" altLang="en-US" sz="2000" noProof="0" dirty="0">
                <a:ln>
                  <a:noFill/>
                </a:ln>
                <a:effectLst/>
                <a:uLnTx/>
                <a:uFillTx/>
                <a:latin typeface="Calibri" panose="020F0502020204030204" pitchFamily="34" charset="0"/>
                <a:cs typeface="Calibri" panose="020F0502020204030204" pitchFamily="34" charset="0"/>
                <a:sym typeface="+mn-ea"/>
              </a:rPr>
              <a:t> </a:t>
            </a:r>
            <a:r>
              <a:rPr lang="en-US" altLang="en-US" sz="2000" noProof="0" dirty="0" err="1">
                <a:ln>
                  <a:noFill/>
                </a:ln>
                <a:effectLst/>
                <a:uLnTx/>
                <a:uFillTx/>
                <a:latin typeface="Calibri" panose="020F0502020204030204" pitchFamily="34" charset="0"/>
                <a:cs typeface="Calibri" panose="020F0502020204030204" pitchFamily="34" charset="0"/>
                <a:sym typeface="+mn-ea"/>
              </a:rPr>
              <a:t>ni</a:t>
            </a:r>
            <a:r>
              <a:rPr lang="en-US" altLang="en-US" sz="2000" noProof="0" dirty="0">
                <a:ln>
                  <a:noFill/>
                </a:ln>
                <a:effectLst/>
                <a:uLnTx/>
                <a:uFillTx/>
                <a:latin typeface="Calibri" panose="020F0502020204030204" pitchFamily="34" charset="0"/>
                <a:cs typeface="Calibri" panose="020F0502020204030204" pitchFamily="34" charset="0"/>
                <a:sym typeface="+mn-ea"/>
              </a:rPr>
              <a:t> </a:t>
            </a:r>
            <a:r>
              <a:rPr lang="en-US" altLang="en-US" sz="2000" i="1" noProof="0" dirty="0">
                <a:ln>
                  <a:noFill/>
                </a:ln>
                <a:effectLst/>
                <a:uLnTx/>
                <a:uFillTx/>
                <a:latin typeface="Calibri" panose="020F0502020204030204" pitchFamily="34" charset="0"/>
                <a:cs typeface="Calibri" panose="020F0502020204030204" pitchFamily="34" charset="0"/>
                <a:sym typeface="+mn-ea"/>
              </a:rPr>
              <a:t>alright</a:t>
            </a:r>
            <a:r>
              <a:rPr lang="en-US" altLang="en-US" sz="2000" noProof="0" dirty="0">
                <a:ln>
                  <a:noFill/>
                </a:ln>
                <a:effectLst/>
                <a:uLnTx/>
                <a:uFillTx/>
                <a:latin typeface="Calibri" panose="020F0502020204030204" pitchFamily="34" charset="0"/>
                <a:cs typeface="Calibri" panose="020F0502020204030204" pitchFamily="34" charset="0"/>
                <a:sym typeface="+mn-ea"/>
              </a:rPr>
              <a:t>?</a:t>
            </a:r>
            <a:endParaRPr kumimoji="0" lang="en-US" altLang="en-US" sz="2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914400" marR="0" lvl="2" indent="0" algn="l" defTabSz="914400" rtl="0" eaLnBrk="1" fontAlgn="base" latinLnBrk="0" hangingPunct="1">
              <a:lnSpc>
                <a:spcPct val="100000"/>
              </a:lnSpc>
              <a:spcBef>
                <a:spcPct val="20000"/>
              </a:spcBef>
              <a:spcAft>
                <a:spcPct val="0"/>
              </a:spcAft>
              <a:buClrTx/>
              <a:buSzTx/>
              <a:buNone/>
              <a:defRPr/>
            </a:pPr>
            <a:r>
              <a:rPr lang="en-US" altLang="en-US" sz="2000" b="1" noProof="0" dirty="0">
                <a:ln>
                  <a:noFill/>
                </a:ln>
                <a:effectLst/>
                <a:uLnTx/>
                <a:uFillTx/>
                <a:latin typeface="Calibri" panose="020F0502020204030204" pitchFamily="34" charset="0"/>
                <a:cs typeface="Calibri" panose="020F0502020204030204" pitchFamily="34" charset="0"/>
                <a:sym typeface="+mn-ea"/>
              </a:rPr>
              <a:t>  Girls</a:t>
            </a:r>
            <a:r>
              <a:rPr lang="en-US" altLang="en-US" sz="2000" noProof="0" dirty="0">
                <a:ln>
                  <a:noFill/>
                </a:ln>
                <a:effectLst/>
                <a:uLnTx/>
                <a:uFillTx/>
                <a:latin typeface="Calibri" panose="020F0502020204030204" pitchFamily="34" charset="0"/>
                <a:cs typeface="Calibri" panose="020F0502020204030204" pitchFamily="34" charset="0"/>
                <a:sym typeface="+mn-ea"/>
              </a:rPr>
              <a:t>: Si </a:t>
            </a:r>
            <a:r>
              <a:rPr lang="en-US" altLang="en-US" sz="2000" i="1" noProof="0" dirty="0">
                <a:ln>
                  <a:noFill/>
                </a:ln>
                <a:effectLst/>
                <a:uLnTx/>
                <a:uFillTx/>
                <a:latin typeface="Calibri" panose="020F0502020204030204" pitchFamily="34" charset="0"/>
                <a:cs typeface="Calibri" panose="020F0502020204030204" pitchFamily="34" charset="0"/>
                <a:sym typeface="+mn-ea"/>
              </a:rPr>
              <a:t>alright</a:t>
            </a:r>
            <a:r>
              <a:rPr lang="en-US" altLang="en-US" sz="2000" noProof="0" dirty="0">
                <a:ln>
                  <a:noFill/>
                </a:ln>
                <a:effectLst/>
                <a:uLnTx/>
                <a:uFillTx/>
                <a:latin typeface="Calibri" panose="020F0502020204030204" pitchFamily="34" charset="0"/>
                <a:cs typeface="Calibri" panose="020F0502020204030204" pitchFamily="34" charset="0"/>
                <a:sym typeface="+mn-ea"/>
              </a:rPr>
              <a:t> </a:t>
            </a:r>
            <a:r>
              <a:rPr lang="en-US" altLang="en-US" sz="2000" noProof="0" dirty="0" err="1">
                <a:ln>
                  <a:noFill/>
                </a:ln>
                <a:effectLst/>
                <a:uLnTx/>
                <a:uFillTx/>
                <a:latin typeface="Calibri" panose="020F0502020204030204" pitchFamily="34" charset="0"/>
                <a:cs typeface="Calibri" panose="020F0502020204030204" pitchFamily="34" charset="0"/>
                <a:sym typeface="+mn-ea"/>
              </a:rPr>
              <a:t>unjani</a:t>
            </a:r>
            <a:r>
              <a:rPr lang="en-US" altLang="en-US" sz="2000" noProof="0" dirty="0">
                <a:ln>
                  <a:noFill/>
                </a:ln>
                <a:effectLst/>
                <a:uLnTx/>
                <a:uFillTx/>
                <a:latin typeface="Calibri" panose="020F0502020204030204" pitchFamily="34" charset="0"/>
                <a:cs typeface="Calibri" panose="020F0502020204030204" pitchFamily="34" charset="0"/>
                <a:sym typeface="+mn-ea"/>
              </a:rPr>
              <a:t> </a:t>
            </a:r>
            <a:r>
              <a:rPr lang="en-US" altLang="en-US" sz="2000" noProof="0" dirty="0" err="1">
                <a:ln>
                  <a:noFill/>
                </a:ln>
                <a:effectLst/>
                <a:uLnTx/>
                <a:uFillTx/>
                <a:latin typeface="Calibri" panose="020F0502020204030204" pitchFamily="34" charset="0"/>
                <a:cs typeface="Calibri" panose="020F0502020204030204" pitchFamily="34" charset="0"/>
                <a:sym typeface="+mn-ea"/>
              </a:rPr>
              <a:t>wena</a:t>
            </a:r>
            <a:r>
              <a:rPr lang="en-US" altLang="en-US" sz="2000" noProof="0" dirty="0">
                <a:ln>
                  <a:noFill/>
                </a:ln>
                <a:effectLst/>
                <a:uLnTx/>
                <a:uFillTx/>
                <a:latin typeface="Calibri" panose="020F0502020204030204" pitchFamily="34" charset="0"/>
                <a:cs typeface="Calibri" panose="020F0502020204030204" pitchFamily="34" charset="0"/>
                <a:sym typeface="+mn-ea"/>
              </a:rPr>
              <a:t>?</a:t>
            </a:r>
            <a:endParaRPr kumimoji="0" lang="en-US" altLang="en-US" sz="2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sym typeface="+mn-ea"/>
            </a:endParaRPr>
          </a:p>
          <a:p>
            <a:endParaRPr lang="en-ZA"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5436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8"/>
            <a:ext cx="9585702" cy="1105003"/>
          </a:xfrm>
        </p:spPr>
        <p:txBody>
          <a:bodyPr>
            <a:noAutofit/>
          </a:bodyPr>
          <a:lstStyle/>
          <a:p>
            <a:r>
              <a:rPr lang="en-ZA" b="0" i="0" dirty="0">
                <a:solidFill>
                  <a:srgbClr val="00B0F0"/>
                </a:solidFill>
                <a:effectLst/>
                <a:latin typeface="ui-sans-serif"/>
              </a:rPr>
              <a:t>Pre-</a:t>
            </a:r>
            <a:r>
              <a:rPr lang="en-ZA" b="0" i="0" dirty="0" err="1">
                <a:solidFill>
                  <a:srgbClr val="00B0F0"/>
                </a:solidFill>
                <a:effectLst/>
                <a:latin typeface="ui-sans-serif"/>
              </a:rPr>
              <a:t>kolonialisme</a:t>
            </a:r>
            <a:r>
              <a:rPr lang="en-ZA" b="0" i="0" dirty="0">
                <a:solidFill>
                  <a:srgbClr val="00B0F0"/>
                </a:solidFill>
                <a:effectLst/>
                <a:latin typeface="ui-sans-serif"/>
              </a:rPr>
              <a:t>, </a:t>
            </a:r>
            <a:r>
              <a:rPr lang="en-ZA" b="0" i="0" dirty="0" err="1">
                <a:solidFill>
                  <a:srgbClr val="00B0F0"/>
                </a:solidFill>
                <a:effectLst/>
                <a:latin typeface="ui-sans-serif"/>
              </a:rPr>
              <a:t>kolonialisme</a:t>
            </a:r>
            <a:r>
              <a:rPr lang="en-ZA" b="0" i="0" dirty="0">
                <a:solidFill>
                  <a:srgbClr val="00B0F0"/>
                </a:solidFill>
                <a:effectLst/>
                <a:latin typeface="ui-sans-serif"/>
              </a:rPr>
              <a:t>, </a:t>
            </a:r>
            <a:r>
              <a:rPr lang="en-ZA" b="0" i="0" dirty="0" err="1">
                <a:solidFill>
                  <a:srgbClr val="00B0F0"/>
                </a:solidFill>
                <a:effectLst/>
                <a:latin typeface="ui-sans-serif"/>
              </a:rPr>
              <a:t>postkolonialisme</a:t>
            </a:r>
            <a:r>
              <a:rPr lang="en-ZA" b="0" i="0" dirty="0">
                <a:solidFill>
                  <a:srgbClr val="00B0F0"/>
                </a:solidFill>
                <a:effectLst/>
                <a:latin typeface="ui-sans-serif"/>
              </a:rPr>
              <a:t> </a:t>
            </a:r>
            <a:r>
              <a:rPr lang="en-ZA" b="0" i="0" dirty="0" err="1">
                <a:solidFill>
                  <a:srgbClr val="00B0F0"/>
                </a:solidFill>
                <a:effectLst/>
                <a:latin typeface="ui-sans-serif"/>
              </a:rPr>
              <a:t>en</a:t>
            </a:r>
            <a:r>
              <a:rPr lang="en-ZA" b="0" i="0" dirty="0">
                <a:solidFill>
                  <a:srgbClr val="00B0F0"/>
                </a:solidFill>
                <a:effectLst/>
                <a:latin typeface="ui-sans-serif"/>
              </a:rPr>
              <a:t> neo-</a:t>
            </a:r>
            <a:r>
              <a:rPr lang="en-ZA" b="0" i="0" dirty="0" err="1">
                <a:solidFill>
                  <a:srgbClr val="00B0F0"/>
                </a:solidFill>
                <a:effectLst/>
                <a:latin typeface="ui-sans-serif"/>
              </a:rPr>
              <a:t>kolonialisme</a:t>
            </a:r>
            <a:endParaRPr lang="en-ZA" dirty="0">
              <a:solidFill>
                <a:srgbClr val="00B0F0"/>
              </a:solidFill>
            </a:endParaRPr>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457200" y="1477038"/>
            <a:ext cx="9364717" cy="5224724"/>
          </a:xfrm>
        </p:spPr>
        <p:txBody>
          <a:bodyPr>
            <a:noAutofit/>
          </a:bodyPr>
          <a:lstStyle/>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defRPr/>
            </a:pPr>
            <a:r>
              <a:rPr lang="nl-NL" sz="2200" b="1" i="1" dirty="0">
                <a:solidFill>
                  <a:schemeClr val="tx1"/>
                </a:solidFill>
                <a:effectLst/>
                <a:latin typeface="Calibri" panose="020F0502020204030204" pitchFamily="34" charset="0"/>
                <a:cs typeface="Calibri" panose="020F0502020204030204" pitchFamily="34" charset="0"/>
              </a:rPr>
              <a:t>Pre-kolonialisme:</a:t>
            </a:r>
          </a:p>
          <a:p>
            <a:pPr defTabSz="914400" fontAlgn="base">
              <a:lnSpc>
                <a:spcPct val="80000"/>
              </a:lnSpc>
              <a:spcBef>
                <a:spcPct val="20000"/>
              </a:spcBef>
              <a:spcAft>
                <a:spcPct val="0"/>
              </a:spcAft>
              <a:buClrTx/>
              <a:buSzTx/>
              <a:defRPr/>
            </a:pPr>
            <a:r>
              <a:rPr lang="nl-NL" sz="2200" b="0" i="0" dirty="0">
                <a:solidFill>
                  <a:schemeClr val="tx1"/>
                </a:solidFill>
                <a:effectLst/>
                <a:latin typeface="Calibri" panose="020F0502020204030204" pitchFamily="34" charset="0"/>
                <a:cs typeface="Calibri" panose="020F0502020204030204" pitchFamily="34" charset="0"/>
              </a:rPr>
              <a:t>toe groot dele van die wêreld hul eie sake bedryf het sonder die invloed van Europese koloniale magte;</a:t>
            </a:r>
          </a:p>
          <a:p>
            <a:pPr defTabSz="914400" fontAlgn="base">
              <a:lnSpc>
                <a:spcPct val="80000"/>
              </a:lnSpc>
              <a:spcBef>
                <a:spcPct val="20000"/>
              </a:spcBef>
              <a:spcAft>
                <a:spcPct val="0"/>
              </a:spcAft>
              <a:buClrTx/>
              <a:buSzTx/>
              <a:defRPr/>
            </a:pPr>
            <a:r>
              <a:rPr lang="nl-NL" sz="2200" b="0" i="0" dirty="0">
                <a:solidFill>
                  <a:schemeClr val="tx1"/>
                </a:solidFill>
                <a:effectLst/>
                <a:latin typeface="Calibri" panose="020F0502020204030204" pitchFamily="34" charset="0"/>
                <a:cs typeface="Calibri" panose="020F0502020204030204" pitchFamily="34" charset="0"/>
              </a:rPr>
              <a:t>gebruik hul eie tale in die verskillende domeine </a:t>
            </a:r>
            <a:r>
              <a:rPr lang="nl-NL" sz="2200" b="0" i="0" dirty="0">
                <a:solidFill>
                  <a:srgbClr val="2A363F"/>
                </a:solidFill>
                <a:effectLst/>
                <a:latin typeface="Calibri" panose="020F0502020204030204" pitchFamily="34" charset="0"/>
                <a:cs typeface="Calibri" panose="020F0502020204030204" pitchFamily="34" charset="0"/>
              </a:rPr>
              <a:t>(ekonomies, polities en sosiaal).</a:t>
            </a:r>
          </a:p>
          <a:p>
            <a:pPr defTabSz="914400" fontAlgn="base">
              <a:lnSpc>
                <a:spcPct val="80000"/>
              </a:lnSpc>
              <a:spcBef>
                <a:spcPct val="20000"/>
              </a:spcBef>
              <a:spcAft>
                <a:spcPct val="0"/>
              </a:spcAft>
              <a:buClrTx/>
              <a:buSzTx/>
              <a:defRPr/>
            </a:pPr>
            <a:r>
              <a:rPr lang="nl-NL" sz="2200" dirty="0">
                <a:solidFill>
                  <a:srgbClr val="0070C0"/>
                </a:solidFill>
                <a:latin typeface="Calibri" panose="020F0502020204030204" pitchFamily="34" charset="0"/>
                <a:cs typeface="Calibri" panose="020F0502020204030204" pitchFamily="34" charset="0"/>
              </a:rPr>
              <a:t>t</a:t>
            </a:r>
            <a:r>
              <a:rPr lang="nl-NL" sz="2200" b="0" i="0" dirty="0">
                <a:solidFill>
                  <a:srgbClr val="0070C0"/>
                </a:solidFill>
                <a:effectLst/>
                <a:latin typeface="Calibri" panose="020F0502020204030204" pitchFamily="34" charset="0"/>
                <a:cs typeface="Calibri" panose="020F0502020204030204" pitchFamily="34" charset="0"/>
              </a:rPr>
              <a:t>aalpraktyke</a:t>
            </a:r>
            <a:r>
              <a:rPr lang="nl-NL" sz="2200" b="0" i="0" dirty="0">
                <a:solidFill>
                  <a:srgbClr val="2A363F"/>
                </a:solidFill>
                <a:effectLst/>
                <a:latin typeface="Calibri" panose="020F0502020204030204" pitchFamily="34" charset="0"/>
                <a:cs typeface="Calibri" panose="020F0502020204030204" pitchFamily="34" charset="0"/>
              </a:rPr>
              <a:t> is gekenmerk deur aansienlike </a:t>
            </a:r>
            <a:r>
              <a:rPr lang="nl-NL" sz="2200" b="0" i="0" dirty="0">
                <a:solidFill>
                  <a:srgbClr val="0070C0"/>
                </a:solidFill>
                <a:effectLst/>
                <a:latin typeface="Calibri" panose="020F0502020204030204" pitchFamily="34" charset="0"/>
                <a:cs typeface="Calibri" panose="020F0502020204030204" pitchFamily="34" charset="0"/>
              </a:rPr>
              <a:t>variasie, vloeibaarheid en hibriditeit.</a:t>
            </a:r>
          </a:p>
          <a:p>
            <a:pPr defTabSz="914400" fontAlgn="base">
              <a:lnSpc>
                <a:spcPct val="80000"/>
              </a:lnSpc>
              <a:spcBef>
                <a:spcPct val="20000"/>
              </a:spcBef>
              <a:spcAft>
                <a:spcPct val="0"/>
              </a:spcAft>
              <a:buClrTx/>
              <a:buSzTx/>
              <a:defRPr/>
            </a:pPr>
            <a:endParaRPr lang="nl-NL" sz="2200" dirty="0">
              <a:solidFill>
                <a:srgbClr val="0070C0"/>
              </a:solidFill>
              <a:latin typeface="Calibri" panose="020F0502020204030204" pitchFamily="34" charset="0"/>
              <a:cs typeface="Calibri" panose="020F0502020204030204" pitchFamily="34" charset="0"/>
            </a:endParaRPr>
          </a:p>
          <a:p>
            <a:pPr defTabSz="914400" fontAlgn="base">
              <a:lnSpc>
                <a:spcPct val="80000"/>
              </a:lnSpc>
              <a:spcBef>
                <a:spcPct val="20000"/>
              </a:spcBef>
              <a:spcAft>
                <a:spcPct val="0"/>
              </a:spcAft>
              <a:buClrTx/>
              <a:buSzTx/>
              <a:buFont typeface="Arial" panose="020B0604020202020204" pitchFamily="34" charset="0"/>
              <a:buChar char="•"/>
              <a:defRPr/>
            </a:pPr>
            <a:r>
              <a:rPr lang="en-ZA" sz="2200" b="1" i="1" dirty="0" err="1">
                <a:solidFill>
                  <a:schemeClr val="tx1"/>
                </a:solidFill>
                <a:effectLst/>
                <a:latin typeface="Calibri" panose="020F0502020204030204" pitchFamily="34" charset="0"/>
                <a:cs typeface="Calibri" panose="020F0502020204030204" pitchFamily="34" charset="0"/>
              </a:rPr>
              <a:t>Kolonialisme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gekoppel</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aan</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moderniteit</a:t>
            </a:r>
            <a:r>
              <a:rPr lang="en-ZA" sz="2200" b="0" i="0" dirty="0">
                <a:solidFill>
                  <a:schemeClr val="tx1"/>
                </a:solidFill>
                <a:effectLst/>
                <a:latin typeface="Calibri" panose="020F0502020204030204" pitchFamily="34" charset="0"/>
                <a:cs typeface="Calibri" panose="020F0502020204030204" pitchFamily="34" charset="0"/>
              </a:rPr>
              <a:t>):</a:t>
            </a:r>
          </a:p>
          <a:p>
            <a:pPr defTabSz="914400" fontAlgn="base">
              <a:lnSpc>
                <a:spcPct val="80000"/>
              </a:lnSpc>
              <a:spcBef>
                <a:spcPct val="20000"/>
              </a:spcBef>
              <a:spcAft>
                <a:spcPct val="0"/>
              </a:spcAft>
              <a:buClrTx/>
              <a:buSzTx/>
              <a:defRPr/>
            </a:pPr>
            <a:r>
              <a:rPr lang="en-ZA" sz="2200" b="0" i="0" dirty="0">
                <a:solidFill>
                  <a:schemeClr val="tx1"/>
                </a:solidFill>
                <a:effectLst/>
                <a:latin typeface="Calibri" panose="020F0502020204030204" pitchFamily="34" charset="0"/>
                <a:cs typeface="Calibri" panose="020F0502020204030204" pitchFamily="34" charset="0"/>
              </a:rPr>
              <a:t> Toe </a:t>
            </a:r>
            <a:r>
              <a:rPr lang="en-ZA" sz="2200" b="0" i="0" dirty="0" err="1">
                <a:solidFill>
                  <a:schemeClr val="tx1"/>
                </a:solidFill>
                <a:effectLst/>
                <a:latin typeface="Calibri" panose="020F0502020204030204" pitchFamily="34" charset="0"/>
                <a:cs typeface="Calibri" panose="020F0502020204030204" pitchFamily="34" charset="0"/>
              </a:rPr>
              <a:t>lande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deur</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Europese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lande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gekoloniseer</a:t>
            </a:r>
            <a:r>
              <a:rPr lang="en-ZA" sz="2200" b="0" i="0" dirty="0">
                <a:solidFill>
                  <a:schemeClr val="tx1"/>
                </a:solidFill>
                <a:effectLst/>
                <a:latin typeface="Calibri" panose="020F0502020204030204" pitchFamily="34" charset="0"/>
                <a:cs typeface="Calibri" panose="020F0502020204030204" pitchFamily="34" charset="0"/>
              </a:rPr>
              <a:t> is (</a:t>
            </a:r>
            <a:r>
              <a:rPr lang="en-ZA" sz="2200" b="0" i="0" dirty="0" err="1">
                <a:solidFill>
                  <a:schemeClr val="tx1"/>
                </a:solidFill>
                <a:effectLst/>
                <a:latin typeface="Calibri" panose="020F0502020204030204" pitchFamily="34" charset="0"/>
                <a:cs typeface="Calibri" panose="020F0502020204030204" pitchFamily="34" charset="0"/>
              </a:rPr>
              <a:t>Brittanje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Spanje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Frankryk</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Italië</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België</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Duitsland</a:t>
            </a:r>
            <a:r>
              <a:rPr lang="en-ZA" sz="2200" b="0" i="0" dirty="0">
                <a:solidFill>
                  <a:schemeClr val="tx1"/>
                </a:solidFill>
                <a:effectLst/>
                <a:latin typeface="Calibri" panose="020F0502020204030204" pitchFamily="34" charset="0"/>
                <a:cs typeface="Calibri" panose="020F0502020204030204" pitchFamily="34" charset="0"/>
              </a:rPr>
              <a:t>, Portugal).</a:t>
            </a:r>
          </a:p>
          <a:p>
            <a:pPr defTabSz="914400" fontAlgn="base">
              <a:lnSpc>
                <a:spcPct val="80000"/>
              </a:lnSpc>
              <a:spcBef>
                <a:spcPct val="20000"/>
              </a:spcBef>
              <a:spcAft>
                <a:spcPct val="0"/>
              </a:spcAft>
              <a:buClrTx/>
              <a:buSzTx/>
              <a:defRPr/>
            </a:pPr>
            <a:r>
              <a:rPr lang="nl-NL" sz="2200" b="0" i="0" dirty="0">
                <a:solidFill>
                  <a:srgbClr val="0070C0"/>
                </a:solidFill>
                <a:effectLst/>
                <a:latin typeface="Calibri" panose="020F0502020204030204" pitchFamily="34" charset="0"/>
                <a:cs typeface="Calibri" panose="020F0502020204030204" pitchFamily="34" charset="0"/>
              </a:rPr>
              <a:t>Idee van </a:t>
            </a:r>
            <a:r>
              <a:rPr lang="nl-NL" sz="2200" b="0" i="0" dirty="0">
                <a:solidFill>
                  <a:srgbClr val="2A363F"/>
                </a:solidFill>
                <a:effectLst/>
                <a:latin typeface="Calibri" panose="020F0502020204030204" pitchFamily="34" charset="0"/>
                <a:cs typeface="Calibri" panose="020F0502020204030204" pitchFamily="34" charset="0"/>
              </a:rPr>
              <a:t>'nasiestaat' </a:t>
            </a:r>
            <a:r>
              <a:rPr lang="nl-NL" sz="2200" b="0" i="0" dirty="0">
                <a:solidFill>
                  <a:srgbClr val="0070C0"/>
                </a:solidFill>
                <a:effectLst/>
                <a:latin typeface="Calibri" panose="020F0502020204030204" pitchFamily="34" charset="0"/>
                <a:cs typeface="Calibri" panose="020F0502020204030204" pitchFamily="34" charset="0"/>
              </a:rPr>
              <a:t>(een nasie, een taal</a:t>
            </a:r>
            <a:r>
              <a:rPr lang="nl-NL" sz="2200" b="0" i="0" dirty="0">
                <a:solidFill>
                  <a:srgbClr val="2A363F"/>
                </a:solidFill>
                <a:effectLst/>
                <a:latin typeface="Calibri" panose="020F0502020204030204" pitchFamily="34" charset="0"/>
                <a:cs typeface="Calibri" panose="020F0502020204030204" pitchFamily="34" charset="0"/>
              </a:rPr>
              <a:t>) </a:t>
            </a:r>
            <a:r>
              <a:rPr lang="nl-NL" sz="2200" b="0" i="0" dirty="0">
                <a:solidFill>
                  <a:schemeClr val="tx1"/>
                </a:solidFill>
                <a:effectLst/>
                <a:latin typeface="Calibri" panose="020F0502020204030204" pitchFamily="34" charset="0"/>
                <a:cs typeface="Calibri" panose="020F0502020204030204" pitchFamily="34" charset="0"/>
              </a:rPr>
              <a:t>wat op hoogs meertalige lande opgelê word.</a:t>
            </a:r>
          </a:p>
          <a:p>
            <a:pPr defTabSz="914400" fontAlgn="base">
              <a:lnSpc>
                <a:spcPct val="80000"/>
              </a:lnSpc>
              <a:spcBef>
                <a:spcPct val="20000"/>
              </a:spcBef>
              <a:spcAft>
                <a:spcPct val="0"/>
              </a:spcAft>
              <a:buClrTx/>
              <a:buSzTx/>
              <a:defRPr/>
            </a:pPr>
            <a:r>
              <a:rPr lang="nl-NL" sz="2200" b="0" i="0" dirty="0">
                <a:solidFill>
                  <a:srgbClr val="0070C0"/>
                </a:solidFill>
                <a:effectLst/>
                <a:latin typeface="Calibri" panose="020F0502020204030204" pitchFamily="34" charset="0"/>
                <a:cs typeface="Calibri" panose="020F0502020204030204" pitchFamily="34" charset="0"/>
              </a:rPr>
              <a:t>Meertaligheid </a:t>
            </a:r>
            <a:r>
              <a:rPr lang="nl-NL" sz="2200" b="0" i="0" dirty="0">
                <a:solidFill>
                  <a:srgbClr val="2A363F"/>
                </a:solidFill>
                <a:effectLst/>
                <a:latin typeface="Calibri" panose="020F0502020204030204" pitchFamily="34" charset="0"/>
                <a:cs typeface="Calibri" panose="020F0502020204030204" pitchFamily="34" charset="0"/>
              </a:rPr>
              <a:t>word </a:t>
            </a:r>
            <a:r>
              <a:rPr lang="nl-NL" sz="2200" b="0" i="0" dirty="0">
                <a:solidFill>
                  <a:srgbClr val="0070C0"/>
                </a:solidFill>
                <a:effectLst/>
                <a:latin typeface="Calibri" panose="020F0502020204030204" pitchFamily="34" charset="0"/>
                <a:cs typeface="Calibri" panose="020F0502020204030204" pitchFamily="34" charset="0"/>
              </a:rPr>
              <a:t>as 'n probleem </a:t>
            </a:r>
            <a:r>
              <a:rPr lang="nl-NL" sz="2200" b="0" i="0" dirty="0">
                <a:solidFill>
                  <a:schemeClr val="tx1"/>
                </a:solidFill>
                <a:effectLst/>
                <a:latin typeface="Calibri" panose="020F0502020204030204" pitchFamily="34" charset="0"/>
                <a:cs typeface="Calibri" panose="020F0502020204030204" pitchFamily="34" charset="0"/>
              </a:rPr>
              <a:t>beskou.</a:t>
            </a:r>
            <a:endParaRPr kumimoji="0" lang="en-US" altLang="en-US" sz="2200" b="1" i="1"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266700" indent="-266700" defTabSz="914400" fontAlgn="base">
              <a:lnSpc>
                <a:spcPct val="80000"/>
              </a:lnSpc>
              <a:spcBef>
                <a:spcPct val="20000"/>
              </a:spcBef>
              <a:spcAft>
                <a:spcPct val="0"/>
              </a:spcAft>
              <a:buClrTx/>
              <a:buSzTx/>
              <a:defRPr/>
            </a:pPr>
            <a:r>
              <a:rPr lang="nl-NL" altLang="en-US" sz="2200" noProof="0" dirty="0">
                <a:ln>
                  <a:noFill/>
                </a:ln>
                <a:solidFill>
                  <a:schemeClr val="tx1"/>
                </a:solidFill>
                <a:effectLst/>
                <a:uLnTx/>
                <a:uFillTx/>
                <a:latin typeface="Calibri" panose="020F0502020204030204" pitchFamily="34" charset="0"/>
                <a:cs typeface="Calibri" panose="020F0502020204030204" pitchFamily="34" charset="0"/>
                <a:sym typeface="+mn-ea"/>
              </a:rPr>
              <a:t>Koloniale tale wat gebruik word as die enigste / dominante medium in formele domeine (admin, onderwys, ens.)</a:t>
            </a:r>
            <a:endParaRPr lang="en-US"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44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8"/>
            <a:ext cx="9585702" cy="727165"/>
          </a:xfrm>
        </p:spPr>
        <p:txBody>
          <a:bodyPr>
            <a:noAutofit/>
          </a:bodyPr>
          <a:lstStyle/>
          <a:p>
            <a:r>
              <a:rPr lang="en-ZA" sz="3200" dirty="0" err="1"/>
              <a:t>Kolonialisme</a:t>
            </a:r>
            <a:r>
              <a:rPr lang="en-ZA" sz="3200" dirty="0"/>
              <a:t> (</a:t>
            </a:r>
            <a:r>
              <a:rPr lang="en-ZA" sz="3200" dirty="0" err="1"/>
              <a:t>vervolg</a:t>
            </a:r>
            <a:r>
              <a:rPr lang="en-ZA" sz="3200" dirty="0"/>
              <a:t>)</a:t>
            </a:r>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192276" y="519820"/>
            <a:ext cx="10115550" cy="4541129"/>
          </a:xfrm>
        </p:spPr>
        <p:txBody>
          <a:bodyPr>
            <a:noAutofit/>
          </a:bodyPr>
          <a:lstStyle/>
          <a:p>
            <a:pPr eaLnBrk="1" hangingPunct="1">
              <a:lnSpc>
                <a:spcPct val="150000"/>
              </a:lnSpc>
            </a:pPr>
            <a:endParaRPr lang="en-US" altLang="en-US" sz="2200" dirty="0">
              <a:solidFill>
                <a:schemeClr val="tx1"/>
              </a:solidFill>
            </a:endParaRPr>
          </a:p>
          <a:p>
            <a:pPr eaLnBrk="1" hangingPunct="1">
              <a:lnSpc>
                <a:spcPct val="150000"/>
              </a:lnSpc>
            </a:pPr>
            <a:r>
              <a:rPr lang="en-US" altLang="en-US" sz="2200" dirty="0" err="1">
                <a:solidFill>
                  <a:schemeClr val="tx1"/>
                </a:solidFill>
              </a:rPr>
              <a:t>Taalkundiges</a:t>
            </a:r>
            <a:r>
              <a:rPr lang="en-US" altLang="en-US" sz="2200" dirty="0">
                <a:solidFill>
                  <a:schemeClr val="tx1"/>
                </a:solidFill>
              </a:rPr>
              <a:t>, </a:t>
            </a:r>
            <a:r>
              <a:rPr lang="en-US" altLang="en-US" sz="2200" dirty="0" err="1">
                <a:solidFill>
                  <a:schemeClr val="tx1"/>
                </a:solidFill>
              </a:rPr>
              <a:t>sendelinge</a:t>
            </a:r>
            <a:r>
              <a:rPr lang="en-US" altLang="en-US" sz="2200" dirty="0">
                <a:solidFill>
                  <a:schemeClr val="tx1"/>
                </a:solidFill>
              </a:rPr>
              <a:t>, </a:t>
            </a:r>
            <a:r>
              <a:rPr lang="en-US" altLang="en-US" sz="2200" dirty="0" err="1">
                <a:solidFill>
                  <a:schemeClr val="tx1"/>
                </a:solidFill>
              </a:rPr>
              <a:t>antropoloë</a:t>
            </a:r>
            <a:r>
              <a:rPr lang="en-US" altLang="en-US" sz="2200" dirty="0">
                <a:solidFill>
                  <a:schemeClr val="tx1"/>
                </a:solidFill>
              </a:rPr>
              <a:t>, ens. </a:t>
            </a:r>
            <a:r>
              <a:rPr lang="en-US" altLang="en-US" sz="2200" dirty="0" err="1">
                <a:solidFill>
                  <a:schemeClr val="tx1"/>
                </a:solidFill>
              </a:rPr>
              <a:t>en</a:t>
            </a:r>
            <a:r>
              <a:rPr lang="en-US" altLang="en-US" sz="2200" dirty="0">
                <a:solidFill>
                  <a:schemeClr val="tx1"/>
                </a:solidFill>
              </a:rPr>
              <a:t> </a:t>
            </a:r>
            <a:r>
              <a:rPr lang="en-US" altLang="en-US" sz="2200" dirty="0" err="1">
                <a:solidFill>
                  <a:schemeClr val="tx1"/>
                </a:solidFill>
              </a:rPr>
              <a:t>ander</a:t>
            </a:r>
            <a:r>
              <a:rPr lang="en-US" altLang="en-US" sz="2200" dirty="0">
                <a:solidFill>
                  <a:schemeClr val="tx1"/>
                </a:solidFill>
              </a:rPr>
              <a:t> </a:t>
            </a:r>
            <a:r>
              <a:rPr lang="en-US" altLang="en-US" sz="2200" dirty="0" err="1">
                <a:solidFill>
                  <a:schemeClr val="tx1"/>
                </a:solidFill>
              </a:rPr>
              <a:t>agentskappe</a:t>
            </a:r>
            <a:r>
              <a:rPr lang="en-US" altLang="en-US" sz="2200" dirty="0">
                <a:solidFill>
                  <a:schemeClr val="tx1"/>
                </a:solidFill>
              </a:rPr>
              <a:t> het begin om </a:t>
            </a:r>
            <a:r>
              <a:rPr lang="en-US" altLang="en-US" sz="2200" dirty="0" err="1">
                <a:solidFill>
                  <a:schemeClr val="tx1"/>
                </a:solidFill>
              </a:rPr>
              <a:t>verskillende</a:t>
            </a:r>
            <a:r>
              <a:rPr lang="en-US" altLang="en-US" sz="2200" dirty="0">
                <a:solidFill>
                  <a:schemeClr val="tx1"/>
                </a:solidFill>
              </a:rPr>
              <a:t> </a:t>
            </a:r>
            <a:r>
              <a:rPr lang="en-US" altLang="en-US" sz="2200" dirty="0" err="1">
                <a:solidFill>
                  <a:schemeClr val="tx1"/>
                </a:solidFill>
              </a:rPr>
              <a:t>dialekte</a:t>
            </a:r>
            <a:r>
              <a:rPr lang="en-US" altLang="en-US" sz="2200" dirty="0">
                <a:solidFill>
                  <a:schemeClr val="tx1"/>
                </a:solidFill>
              </a:rPr>
              <a:t> </a:t>
            </a:r>
            <a:r>
              <a:rPr lang="en-US" altLang="en-US" sz="2200" dirty="0" err="1">
                <a:solidFill>
                  <a:schemeClr val="tx1"/>
                </a:solidFill>
              </a:rPr>
              <a:t>te</a:t>
            </a:r>
            <a:r>
              <a:rPr lang="en-US" altLang="en-US" sz="2200" dirty="0">
                <a:solidFill>
                  <a:schemeClr val="tx1"/>
                </a:solidFill>
              </a:rPr>
              <a:t> </a:t>
            </a:r>
            <a:r>
              <a:rPr lang="en-US" altLang="en-US" sz="2200" dirty="0" err="1">
                <a:solidFill>
                  <a:srgbClr val="0070C0"/>
                </a:solidFill>
              </a:rPr>
              <a:t>kodifiseer</a:t>
            </a:r>
            <a:r>
              <a:rPr lang="en-US" altLang="en-US" sz="2200" dirty="0"/>
              <a:t>, </a:t>
            </a:r>
            <a:r>
              <a:rPr lang="en-US" altLang="en-US" sz="2200" dirty="0" err="1"/>
              <a:t>te</a:t>
            </a:r>
            <a:r>
              <a:rPr lang="en-US" altLang="en-US" sz="2200" dirty="0"/>
              <a:t> </a:t>
            </a:r>
            <a:r>
              <a:rPr lang="en-US" altLang="en-US" sz="2200" dirty="0" err="1">
                <a:solidFill>
                  <a:srgbClr val="0070C0"/>
                </a:solidFill>
              </a:rPr>
              <a:t>klassifisee</a:t>
            </a:r>
            <a:r>
              <a:rPr lang="en-US" altLang="en-US" sz="2200" dirty="0" err="1"/>
              <a:t>r</a:t>
            </a:r>
            <a:r>
              <a:rPr lang="en-US" altLang="en-US" sz="2200" dirty="0"/>
              <a:t> </a:t>
            </a:r>
            <a:r>
              <a:rPr lang="en-US" altLang="en-US" sz="2200" dirty="0" err="1"/>
              <a:t>en</a:t>
            </a:r>
            <a:r>
              <a:rPr lang="en-US" altLang="en-US" sz="2200" dirty="0"/>
              <a:t> </a:t>
            </a:r>
            <a:r>
              <a:rPr lang="en-US" altLang="en-US" sz="2200" dirty="0" err="1"/>
              <a:t>te</a:t>
            </a:r>
            <a:r>
              <a:rPr lang="en-US" altLang="en-US" sz="2200" dirty="0"/>
              <a:t> </a:t>
            </a:r>
            <a:r>
              <a:rPr lang="en-US" altLang="en-US" sz="2200" dirty="0" err="1">
                <a:solidFill>
                  <a:srgbClr val="FF0000"/>
                </a:solidFill>
              </a:rPr>
              <a:t>kategoriseer</a:t>
            </a:r>
            <a:r>
              <a:rPr lang="en-US" altLang="en-US" sz="2200" dirty="0">
                <a:solidFill>
                  <a:schemeClr val="tx1"/>
                </a:solidFill>
              </a:rPr>
              <a:t>, wat </a:t>
            </a:r>
            <a:r>
              <a:rPr lang="en-US" altLang="en-US" sz="2200" dirty="0" err="1">
                <a:solidFill>
                  <a:schemeClr val="tx1"/>
                </a:solidFill>
              </a:rPr>
              <a:t>gelei</a:t>
            </a:r>
            <a:r>
              <a:rPr lang="en-US" altLang="en-US" sz="2200" dirty="0">
                <a:solidFill>
                  <a:schemeClr val="tx1"/>
                </a:solidFill>
              </a:rPr>
              <a:t> het tot die </a:t>
            </a:r>
            <a:r>
              <a:rPr lang="en-US" altLang="en-US" sz="2200" dirty="0" err="1">
                <a:solidFill>
                  <a:schemeClr val="tx1"/>
                </a:solidFill>
              </a:rPr>
              <a:t>opkoms</a:t>
            </a:r>
            <a:r>
              <a:rPr lang="en-US" altLang="en-US" sz="2200" dirty="0">
                <a:solidFill>
                  <a:schemeClr val="tx1"/>
                </a:solidFill>
              </a:rPr>
              <a:t> van tale </a:t>
            </a:r>
            <a:r>
              <a:rPr lang="en-US" altLang="en-US" sz="2200" dirty="0" err="1">
                <a:solidFill>
                  <a:schemeClr val="tx1"/>
                </a:solidFill>
              </a:rPr>
              <a:t>en</a:t>
            </a:r>
            <a:r>
              <a:rPr lang="en-US" altLang="en-US" sz="2200" dirty="0">
                <a:solidFill>
                  <a:schemeClr val="tx1"/>
                </a:solidFill>
              </a:rPr>
              <a:t> </a:t>
            </a:r>
            <a:r>
              <a:rPr lang="en-US" altLang="en-US" sz="2200" dirty="0" err="1">
                <a:solidFill>
                  <a:schemeClr val="tx1"/>
                </a:solidFill>
              </a:rPr>
              <a:t>hul</a:t>
            </a:r>
            <a:r>
              <a:rPr lang="en-US" altLang="en-US" sz="2200" dirty="0">
                <a:solidFill>
                  <a:schemeClr val="tx1"/>
                </a:solidFill>
              </a:rPr>
              <a:t> </a:t>
            </a:r>
            <a:r>
              <a:rPr lang="en-US" altLang="en-US" sz="2200" dirty="0" err="1">
                <a:solidFill>
                  <a:schemeClr val="tx1"/>
                </a:solidFill>
              </a:rPr>
              <a:t>gestandaardiseerde</a:t>
            </a:r>
            <a:r>
              <a:rPr lang="en-US" altLang="en-US" sz="2200" dirty="0">
                <a:solidFill>
                  <a:schemeClr val="tx1"/>
                </a:solidFill>
              </a:rPr>
              <a:t> </a:t>
            </a:r>
            <a:r>
              <a:rPr lang="en-US" altLang="en-US" sz="2200" dirty="0" err="1">
                <a:solidFill>
                  <a:schemeClr val="tx1"/>
                </a:solidFill>
              </a:rPr>
              <a:t>vorms</a:t>
            </a:r>
            <a:r>
              <a:rPr lang="en-US" altLang="en-US" sz="2200" dirty="0">
                <a:solidFill>
                  <a:schemeClr val="tx1"/>
                </a:solidFill>
              </a:rPr>
              <a:t> (Makoni and Pennycook 2007).</a:t>
            </a:r>
          </a:p>
          <a:p>
            <a:pPr marL="0" indent="0" eaLnBrk="1" hangingPunct="1">
              <a:lnSpc>
                <a:spcPct val="150000"/>
              </a:lnSpc>
              <a:buNone/>
            </a:pPr>
            <a:r>
              <a:rPr lang="en-US" altLang="en-US" sz="2200" dirty="0">
                <a:solidFill>
                  <a:srgbClr val="FF0000"/>
                </a:solidFill>
              </a:rPr>
              <a:t>      </a:t>
            </a:r>
            <a:r>
              <a:rPr lang="en-US" altLang="en-US" sz="2200" dirty="0" err="1">
                <a:solidFill>
                  <a:srgbClr val="FF0000"/>
                </a:solidFill>
              </a:rPr>
              <a:t>Voorbeeld</a:t>
            </a:r>
            <a:r>
              <a:rPr lang="en-US" altLang="en-US" sz="2200" dirty="0">
                <a:solidFill>
                  <a:srgbClr val="FF0000"/>
                </a:solidFill>
              </a:rPr>
              <a:t>: </a:t>
            </a:r>
            <a:r>
              <a:rPr lang="en-US" altLang="en-US" sz="2200" dirty="0">
                <a:solidFill>
                  <a:schemeClr val="tx1"/>
                </a:solidFill>
              </a:rPr>
              <a:t>Setswana, Sesotho </a:t>
            </a:r>
            <a:r>
              <a:rPr lang="en-US" altLang="en-US" sz="2200" dirty="0" err="1">
                <a:solidFill>
                  <a:schemeClr val="tx1"/>
                </a:solidFill>
              </a:rPr>
              <a:t>sa</a:t>
            </a:r>
            <a:r>
              <a:rPr lang="en-US" altLang="en-US" sz="2200" dirty="0">
                <a:solidFill>
                  <a:schemeClr val="tx1"/>
                </a:solidFill>
              </a:rPr>
              <a:t> Leboa, Sesotho - </a:t>
            </a:r>
            <a:r>
              <a:rPr lang="en-US" altLang="en-US" sz="2200" dirty="0" err="1">
                <a:solidFill>
                  <a:schemeClr val="tx1"/>
                </a:solidFill>
              </a:rPr>
              <a:t>soos</a:t>
            </a:r>
            <a:r>
              <a:rPr lang="en-US" altLang="en-US" sz="2200" dirty="0">
                <a:solidFill>
                  <a:schemeClr val="tx1"/>
                </a:solidFill>
              </a:rPr>
              <a:t> </a:t>
            </a:r>
            <a:r>
              <a:rPr lang="en-US" altLang="en-US" sz="2200" dirty="0" err="1">
                <a:solidFill>
                  <a:schemeClr val="tx1"/>
                </a:solidFill>
              </a:rPr>
              <a:t>beskryf</a:t>
            </a:r>
            <a:r>
              <a:rPr lang="en-US" altLang="en-US" sz="2200" dirty="0">
                <a:solidFill>
                  <a:schemeClr val="tx1"/>
                </a:solidFill>
              </a:rPr>
              <a:t> in </a:t>
            </a:r>
            <a:r>
              <a:rPr lang="en-US" altLang="en-US" sz="2200" dirty="0" err="1">
                <a:solidFill>
                  <a:schemeClr val="tx1"/>
                </a:solidFill>
              </a:rPr>
              <a:t>Lesing</a:t>
            </a:r>
            <a:r>
              <a:rPr lang="en-US" altLang="en-US" sz="2200" dirty="0">
                <a:solidFill>
                  <a:schemeClr val="tx1"/>
                </a:solidFill>
              </a:rPr>
              <a:t> 2 </a:t>
            </a:r>
            <a:endParaRPr kumimoji="0" lang="en-US" altLang="en-US" sz="2200" b="1" i="1" u="none" strike="noStrike" kern="1200" cap="none" spc="0" normalizeH="0" baseline="0" noProof="0" dirty="0">
              <a:ln>
                <a:noFill/>
              </a:ln>
              <a:solidFill>
                <a:schemeClr val="tx1"/>
              </a:solidFill>
              <a:effectLst/>
              <a:uLnTx/>
              <a:uFillTx/>
              <a:latin typeface="+mn-lt"/>
              <a:ea typeface="+mn-ea"/>
              <a:cs typeface="+mn-cs"/>
            </a:endParaRPr>
          </a:p>
          <a:p>
            <a:pPr eaLnBrk="1" hangingPunct="1">
              <a:lnSpc>
                <a:spcPct val="150000"/>
              </a:lnSpc>
            </a:pPr>
            <a:r>
              <a:rPr lang="en-US" altLang="en-US" sz="2200" dirty="0"/>
              <a:t>‘</a:t>
            </a:r>
            <a:r>
              <a:rPr lang="nl-NL" altLang="en-US" sz="2200" dirty="0">
                <a:solidFill>
                  <a:srgbClr val="0000FF"/>
                </a:solidFill>
              </a:rPr>
              <a:t>Uitgevindte </a:t>
            </a:r>
            <a:r>
              <a:rPr lang="nl-NL" altLang="en-US" sz="2200" dirty="0">
                <a:solidFill>
                  <a:schemeClr val="tx1"/>
                </a:solidFill>
              </a:rPr>
              <a:t>tale se - gestandaardiseerde vorms bly 'n probleem regoor Afrika vir sprekers van dialekte wat verskil van die een wat gekies is vir standaardisering.</a:t>
            </a:r>
          </a:p>
          <a:p>
            <a:pPr marL="457200" indent="-457200" eaLnBrk="1" hangingPunct="1">
              <a:lnSpc>
                <a:spcPct val="150000"/>
              </a:lnSpc>
              <a:buNone/>
            </a:pPr>
            <a:r>
              <a:rPr lang="nl-NL" altLang="en-US" sz="2200" dirty="0">
                <a:solidFill>
                  <a:schemeClr val="tx1"/>
                </a:solidFill>
              </a:rPr>
              <a:t>      </a:t>
            </a:r>
            <a:r>
              <a:rPr lang="nl-NL" altLang="en-US" sz="2200" dirty="0">
                <a:solidFill>
                  <a:srgbClr val="FF0000"/>
                </a:solidFill>
              </a:rPr>
              <a:t>Voorbeeld: </a:t>
            </a:r>
            <a:r>
              <a:rPr lang="nl-NL" altLang="en-US" sz="2200" dirty="0">
                <a:solidFill>
                  <a:schemeClr val="tx1"/>
                </a:solidFill>
              </a:rPr>
              <a:t>sommige woorde het dieselfde uitgespreek in die twee/meer variëteite, maar anders gespel.</a:t>
            </a:r>
          </a:p>
          <a:p>
            <a:pPr marL="286385" indent="-286385" eaLnBrk="1" fontAlgn="auto" hangingPunct="1">
              <a:lnSpc>
                <a:spcPct val="150000"/>
              </a:lnSpc>
              <a:spcAft>
                <a:spcPts val="0"/>
              </a:spcAft>
              <a:buFont typeface="+mj-lt"/>
              <a:buAutoNum type="arabicPeriod"/>
              <a:defRPr/>
            </a:pPr>
            <a:endParaRPr lang="en-US" sz="2200" dirty="0"/>
          </a:p>
        </p:txBody>
      </p:sp>
    </p:spTree>
    <p:extLst>
      <p:ext uri="{BB962C8B-B14F-4D97-AF65-F5344CB8AC3E}">
        <p14:creationId xmlns:p14="http://schemas.microsoft.com/office/powerpoint/2010/main" val="35799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0D53-7A07-4CF5-A936-7D3CA8B36EDD}"/>
              </a:ext>
            </a:extLst>
          </p:cNvPr>
          <p:cNvSpPr>
            <a:spLocks noGrp="1"/>
          </p:cNvSpPr>
          <p:nvPr>
            <p:ph type="title"/>
          </p:nvPr>
        </p:nvSpPr>
        <p:spPr>
          <a:xfrm>
            <a:off x="457200" y="156238"/>
            <a:ext cx="9585702" cy="727165"/>
          </a:xfrm>
        </p:spPr>
        <p:txBody>
          <a:bodyPr>
            <a:noAutofit/>
          </a:bodyPr>
          <a:lstStyle/>
          <a:p>
            <a:r>
              <a:rPr lang="en-ZA" sz="3200" dirty="0" err="1"/>
              <a:t>Kolonialisme</a:t>
            </a:r>
            <a:r>
              <a:rPr lang="en-ZA" sz="3200" dirty="0"/>
              <a:t> (</a:t>
            </a:r>
            <a:r>
              <a:rPr lang="en-ZA" sz="3200" dirty="0" err="1"/>
              <a:t>vervolg</a:t>
            </a:r>
            <a:r>
              <a:rPr lang="en-ZA" sz="3200" dirty="0"/>
              <a:t>)</a:t>
            </a:r>
          </a:p>
        </p:txBody>
      </p:sp>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285750" y="519820"/>
            <a:ext cx="9757152" cy="5224724"/>
          </a:xfrm>
        </p:spPr>
        <p:txBody>
          <a:bodyPr>
            <a:noAutofit/>
          </a:bodyPr>
          <a:lstStyle/>
          <a:p>
            <a:pPr eaLnBrk="1" hangingPunct="1">
              <a:lnSpc>
                <a:spcPct val="80000"/>
              </a:lnSpc>
            </a:pPr>
            <a:endParaRPr lang="en-US" altLang="en-US" sz="2200" dirty="0">
              <a:latin typeface="Calibri" panose="020F0502020204030204" pitchFamily="34" charset="0"/>
              <a:cs typeface="Calibri" panose="020F0502020204030204" pitchFamily="34" charset="0"/>
            </a:endParaRPr>
          </a:p>
          <a:p>
            <a:pPr eaLnBrk="1" hangingPunct="1">
              <a:lnSpc>
                <a:spcPct val="80000"/>
              </a:lnSpc>
            </a:pPr>
            <a:endParaRPr lang="en-US" altLang="en-US" sz="2200" dirty="0">
              <a:latin typeface="Calibri" panose="020F0502020204030204" pitchFamily="34" charset="0"/>
              <a:cs typeface="Calibri" panose="020F0502020204030204" pitchFamily="34" charset="0"/>
            </a:endParaRPr>
          </a:p>
          <a:p>
            <a:pPr eaLnBrk="1" hangingPunct="1">
              <a:lnSpc>
                <a:spcPct val="80000"/>
              </a:lnSpc>
            </a:pPr>
            <a:r>
              <a:rPr lang="nl-NL" sz="2200" b="0" i="0" dirty="0">
                <a:solidFill>
                  <a:srgbClr val="2A363F"/>
                </a:solidFill>
                <a:effectLst/>
                <a:latin typeface="Calibri" panose="020F0502020204030204" pitchFamily="34" charset="0"/>
                <a:cs typeface="Calibri" panose="020F0502020204030204" pitchFamily="34" charset="0"/>
              </a:rPr>
              <a:t>Antia and Dyers (2019) voer aan dat aksies oor Afrikataal gedurende die koloniale era daartoe gelei het dat die voorheen gekoloniseerde voortgegaan het om:</a:t>
            </a:r>
          </a:p>
          <a:p>
            <a:pPr eaLnBrk="1" hangingPunct="1">
              <a:lnSpc>
                <a:spcPct val="80000"/>
              </a:lnSpc>
            </a:pPr>
            <a:endParaRPr lang="en-US" altLang="en-US" sz="2200" dirty="0">
              <a:latin typeface="Calibri" panose="020F0502020204030204" pitchFamily="34" charset="0"/>
              <a:cs typeface="Calibri" panose="020F0502020204030204" pitchFamily="34" charset="0"/>
            </a:endParaRPr>
          </a:p>
          <a:p>
            <a:pPr algn="l"/>
            <a:r>
              <a:rPr lang="nl-NL" sz="2200" b="0" i="0" dirty="0">
                <a:solidFill>
                  <a:srgbClr val="2A363F"/>
                </a:solidFill>
                <a:effectLst/>
                <a:latin typeface="Calibri" panose="020F0502020204030204" pitchFamily="34" charset="0"/>
                <a:cs typeface="Calibri" panose="020F0502020204030204" pitchFamily="34" charset="0"/>
              </a:rPr>
              <a:t>die toereikendheid van hul tale as wettige kommunikasiemiddel te bevraagteken;</a:t>
            </a:r>
          </a:p>
          <a:p>
            <a:pPr algn="l"/>
            <a:r>
              <a:rPr lang="nl-NL" sz="2200" b="0" i="0" dirty="0">
                <a:solidFill>
                  <a:srgbClr val="2A363F"/>
                </a:solidFill>
                <a:effectLst/>
                <a:latin typeface="Calibri" panose="020F0502020204030204" pitchFamily="34" charset="0"/>
                <a:cs typeface="Calibri" panose="020F0502020204030204" pitchFamily="34" charset="0"/>
              </a:rPr>
              <a:t>Onbevoeg te wees in die uitgevindde variëteite van wat tot dusver die taal van hul voorvaders (voorouers) was;</a:t>
            </a:r>
          </a:p>
          <a:p>
            <a:pPr algn="l"/>
            <a:r>
              <a:rPr lang="nl-NL" sz="2200" b="0" i="0" dirty="0">
                <a:solidFill>
                  <a:srgbClr val="2A363F"/>
                </a:solidFill>
                <a:effectLst/>
                <a:latin typeface="Calibri" panose="020F0502020204030204" pitchFamily="34" charset="0"/>
                <a:cs typeface="Calibri" panose="020F0502020204030204" pitchFamily="34" charset="0"/>
              </a:rPr>
              <a:t>baie min kans te he om in die opgelegde Europese taal te funksioneer, aangesien dit 'nooit in die werklike lewe so gepraat of geskryf word soos in die lewe van sy Europese oorsprong nie en kan nie weerspieël of nageboots word nie’  (wa Thiong'o 1987: 16); </a:t>
            </a:r>
          </a:p>
          <a:p>
            <a:pPr algn="l"/>
            <a:r>
              <a:rPr lang="nl-NL" sz="2200" b="0" i="0" dirty="0">
                <a:solidFill>
                  <a:srgbClr val="2A363F"/>
                </a:solidFill>
                <a:effectLst/>
                <a:latin typeface="Calibri" panose="020F0502020204030204" pitchFamily="34" charset="0"/>
                <a:cs typeface="Calibri" panose="020F0502020204030204" pitchFamily="34" charset="0"/>
              </a:rPr>
              <a:t>'n hoër taalversperring (struikelblok)  te ervaar in terme van toegang tot kennis</a:t>
            </a:r>
          </a:p>
          <a:p>
            <a:pPr marL="420370" indent="0" eaLnBrk="1" hangingPunct="1">
              <a:lnSpc>
                <a:spcPct val="80000"/>
              </a:lnSpc>
              <a:buNone/>
            </a:pPr>
            <a:endParaRPr lang="en-US" altLang="en-US" sz="2200" dirty="0">
              <a:latin typeface="Calibri" panose="020F0502020204030204" pitchFamily="34" charset="0"/>
              <a:cs typeface="Calibri" panose="020F0502020204030204" pitchFamily="34" charset="0"/>
            </a:endParaRPr>
          </a:p>
          <a:p>
            <a:pPr eaLnBrk="1" hangingPunct="1"/>
            <a:endParaRPr lang="en-ZA" alt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43955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B6BB34-622E-4633-A35B-D51CCAC7503F}"/>
              </a:ext>
            </a:extLst>
          </p:cNvPr>
          <p:cNvSpPr>
            <a:spLocks noGrp="1"/>
          </p:cNvSpPr>
          <p:nvPr>
            <p:ph idx="1"/>
          </p:nvPr>
        </p:nvSpPr>
        <p:spPr>
          <a:xfrm>
            <a:off x="426204" y="449450"/>
            <a:ext cx="9337729" cy="5224724"/>
          </a:xfrm>
        </p:spPr>
        <p:txBody>
          <a:bodyPr>
            <a:noAutofit/>
          </a:bodyPr>
          <a:lstStyle/>
          <a:p>
            <a:pPr marL="472440" marR="0" lvl="0" indent="-456565" algn="l" defTabSz="914400" rtl="0" eaLnBrk="1" fontAlgn="base" latinLnBrk="0" hangingPunct="1">
              <a:spcBef>
                <a:spcPct val="20000"/>
              </a:spcBef>
              <a:spcAft>
                <a:spcPct val="0"/>
              </a:spcAft>
              <a:buClrTx/>
              <a:buSzTx/>
              <a:buFont typeface="Arial" panose="020B0604020202020204" pitchFamily="34" charset="0"/>
              <a:buChar char="•"/>
              <a:defRPr/>
            </a:pPr>
            <a:endParaRPr kumimoji="0" lang="en-US" altLang="en-US" sz="2200" b="1" i="1"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32105" marR="0" lvl="0" indent="-315595" algn="l" defTabSz="914400" rtl="0" eaLnBrk="1" fontAlgn="base" latinLnBrk="0" hangingPunct="1">
              <a:spcBef>
                <a:spcPct val="20000"/>
              </a:spcBef>
              <a:spcAft>
                <a:spcPct val="0"/>
              </a:spcAft>
              <a:buClrTx/>
              <a:buSzTx/>
              <a:buFont typeface="Arial" panose="020B0604020202020204" pitchFamily="34" charset="0"/>
              <a:buChar char="•"/>
              <a:defRPr/>
            </a:pPr>
            <a:r>
              <a:rPr lang="en-ZA" sz="2200" b="1" i="1" dirty="0" err="1">
                <a:solidFill>
                  <a:schemeClr val="tx1"/>
                </a:solidFill>
                <a:effectLst/>
                <a:latin typeface="Calibri" panose="020F0502020204030204" pitchFamily="34" charset="0"/>
                <a:cs typeface="Calibri" panose="020F0502020204030204" pitchFamily="34" charset="0"/>
              </a:rPr>
              <a:t>Postkolonialisme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gekoppel</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aan</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postmoderniteit</a:t>
            </a:r>
            <a:r>
              <a:rPr lang="en-ZA" sz="2200" b="0" i="0" dirty="0">
                <a:solidFill>
                  <a:schemeClr val="tx1"/>
                </a:solidFill>
                <a:effectLst/>
                <a:latin typeface="Calibri" panose="020F0502020204030204" pitchFamily="34" charset="0"/>
                <a:cs typeface="Calibri" panose="020F0502020204030204" pitchFamily="34" charset="0"/>
              </a:rPr>
              <a:t>).</a:t>
            </a:r>
          </a:p>
          <a:p>
            <a:pPr marL="359410" defTabSz="914400" fontAlgn="base">
              <a:spcBef>
                <a:spcPct val="20000"/>
              </a:spcBef>
              <a:spcAft>
                <a:spcPct val="0"/>
              </a:spcAft>
              <a:buClrTx/>
              <a:buSzTx/>
              <a:defRPr/>
            </a:pPr>
            <a:r>
              <a:rPr lang="en-ZA" sz="2200" b="0" i="0" dirty="0">
                <a:solidFill>
                  <a:schemeClr val="tx1"/>
                </a:solidFill>
                <a:effectLst/>
                <a:latin typeface="Calibri" panose="020F0502020204030204" pitchFamily="34" charset="0"/>
                <a:cs typeface="Calibri" panose="020F0502020204030204" pitchFamily="34" charset="0"/>
              </a:rPr>
              <a:t> die era </a:t>
            </a:r>
            <a:r>
              <a:rPr lang="en-ZA" sz="2200" b="0" i="0" dirty="0" err="1">
                <a:solidFill>
                  <a:schemeClr val="tx1"/>
                </a:solidFill>
                <a:effectLst/>
                <a:latin typeface="Calibri" panose="020F0502020204030204" pitchFamily="34" charset="0"/>
                <a:cs typeface="Calibri" panose="020F0502020204030204" pitchFamily="34" charset="0"/>
              </a:rPr>
              <a:t>nadat</a:t>
            </a:r>
            <a:r>
              <a:rPr lang="en-ZA" sz="2200" b="0" i="0" dirty="0">
                <a:solidFill>
                  <a:schemeClr val="tx1"/>
                </a:solidFill>
                <a:effectLst/>
                <a:latin typeface="Calibri" panose="020F0502020204030204" pitchFamily="34" charset="0"/>
                <a:cs typeface="Calibri" panose="020F0502020204030204" pitchFamily="34" charset="0"/>
              </a:rPr>
              <a:t> die </a:t>
            </a:r>
            <a:r>
              <a:rPr lang="en-ZA" sz="2200" b="0" i="0" dirty="0" err="1">
                <a:solidFill>
                  <a:schemeClr val="tx1"/>
                </a:solidFill>
                <a:effectLst/>
                <a:latin typeface="Calibri" panose="020F0502020204030204" pitchFamily="34" charset="0"/>
                <a:cs typeface="Calibri" panose="020F0502020204030204" pitchFamily="34" charset="0"/>
              </a:rPr>
              <a:t>gekoloniseerde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lande</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hul</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onafhanklikheid</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verkry</a:t>
            </a:r>
            <a:r>
              <a:rPr lang="en-ZA" sz="2200" b="0" i="0" dirty="0">
                <a:solidFill>
                  <a:schemeClr val="tx1"/>
                </a:solidFill>
                <a:effectLst/>
                <a:latin typeface="Calibri" panose="020F0502020204030204" pitchFamily="34" charset="0"/>
                <a:cs typeface="Calibri" panose="020F0502020204030204" pitchFamily="34" charset="0"/>
              </a:rPr>
              <a:t> het</a:t>
            </a:r>
          </a:p>
          <a:p>
            <a:pPr marL="359410" defTabSz="914400" fontAlgn="base">
              <a:spcBef>
                <a:spcPct val="20000"/>
              </a:spcBef>
              <a:spcAft>
                <a:spcPct val="0"/>
              </a:spcAft>
              <a:buClrTx/>
              <a:buSzTx/>
              <a:defRPr/>
            </a:pPr>
            <a:r>
              <a:rPr lang="en-ZA" sz="2200" b="0" i="0" dirty="0">
                <a:solidFill>
                  <a:schemeClr val="tx1"/>
                </a:solidFill>
                <a:effectLst/>
                <a:latin typeface="Calibri" panose="020F0502020204030204" pitchFamily="34" charset="0"/>
                <a:cs typeface="Calibri" panose="020F0502020204030204" pitchFamily="34" charset="0"/>
              </a:rPr>
              <a:t> Oud-</a:t>
            </a:r>
            <a:r>
              <a:rPr lang="en-ZA" sz="2200" b="0" i="0" dirty="0" err="1">
                <a:solidFill>
                  <a:schemeClr val="tx1"/>
                </a:solidFill>
                <a:effectLst/>
                <a:latin typeface="Calibri" panose="020F0502020204030204" pitchFamily="34" charset="0"/>
                <a:cs typeface="Calibri" panose="020F0502020204030204" pitchFamily="34" charset="0"/>
              </a:rPr>
              <a:t>koloniale</a:t>
            </a:r>
            <a:r>
              <a:rPr lang="en-ZA" sz="2200" b="0" i="0" dirty="0">
                <a:solidFill>
                  <a:schemeClr val="tx1"/>
                </a:solidFill>
                <a:effectLst/>
                <a:latin typeface="Calibri" panose="020F0502020204030204" pitchFamily="34" charset="0"/>
                <a:cs typeface="Calibri" panose="020F0502020204030204" pitchFamily="34" charset="0"/>
              </a:rPr>
              <a:t> tale (</a:t>
            </a:r>
            <a:r>
              <a:rPr lang="en-ZA" sz="2200" b="0" i="0" dirty="0" err="1">
                <a:solidFill>
                  <a:schemeClr val="tx1"/>
                </a:solidFill>
                <a:effectLst/>
                <a:latin typeface="Calibri" panose="020F0502020204030204" pitchFamily="34" charset="0"/>
                <a:cs typeface="Calibri" panose="020F0502020204030204" pitchFamily="34" charset="0"/>
              </a:rPr>
              <a:t>bv</a:t>
            </a:r>
            <a:r>
              <a:rPr lang="en-ZA" sz="2200" b="0" i="0" dirty="0">
                <a:solidFill>
                  <a:schemeClr val="tx1"/>
                </a:solidFill>
                <a:effectLst/>
                <a:latin typeface="Calibri" panose="020F0502020204030204" pitchFamily="34" charset="0"/>
                <a:cs typeface="Calibri" panose="020F0502020204030204" pitchFamily="34" charset="0"/>
              </a:rPr>
              <a:t>. Engels, Frans, </a:t>
            </a:r>
            <a:r>
              <a:rPr lang="en-ZA" sz="2200" b="0" i="0" dirty="0" err="1">
                <a:solidFill>
                  <a:schemeClr val="tx1"/>
                </a:solidFill>
                <a:effectLst/>
                <a:latin typeface="Calibri" panose="020F0502020204030204" pitchFamily="34" charset="0"/>
                <a:cs typeface="Calibri" panose="020F0502020204030204" pitchFamily="34" charset="0"/>
              </a:rPr>
              <a:t>Portugees</a:t>
            </a:r>
            <a:r>
              <a:rPr lang="en-ZA" sz="2200" b="0" i="0" dirty="0">
                <a:solidFill>
                  <a:schemeClr val="tx1"/>
                </a:solidFill>
                <a:effectLst/>
                <a:latin typeface="Calibri" panose="020F0502020204030204" pitchFamily="34" charset="0"/>
                <a:cs typeface="Calibri" panose="020F0502020204030204" pitchFamily="34" charset="0"/>
              </a:rPr>
              <a:t>) </a:t>
            </a:r>
            <a:r>
              <a:rPr lang="en-ZA" sz="2200" b="0" i="0" dirty="0" err="1">
                <a:solidFill>
                  <a:schemeClr val="tx1"/>
                </a:solidFill>
                <a:effectLst/>
                <a:latin typeface="Calibri" panose="020F0502020204030204" pitchFamily="34" charset="0"/>
                <a:cs typeface="Calibri" panose="020F0502020204030204" pitchFamily="34" charset="0"/>
              </a:rPr>
              <a:t>gekies</a:t>
            </a:r>
            <a:r>
              <a:rPr lang="en-ZA" sz="2200" b="0" i="0" dirty="0">
                <a:solidFill>
                  <a:schemeClr val="tx1"/>
                </a:solidFill>
                <a:effectLst/>
                <a:latin typeface="Calibri" panose="020F0502020204030204" pitchFamily="34" charset="0"/>
                <a:cs typeface="Calibri" panose="020F0502020204030204" pitchFamily="34" charset="0"/>
              </a:rPr>
              <a:t> as </a:t>
            </a:r>
            <a:r>
              <a:rPr lang="en-ZA" sz="2200" b="0" i="0" dirty="0" err="1">
                <a:solidFill>
                  <a:schemeClr val="tx1"/>
                </a:solidFill>
                <a:effectLst/>
                <a:latin typeface="Calibri" panose="020F0502020204030204" pitchFamily="34" charset="0"/>
                <a:cs typeface="Calibri" panose="020F0502020204030204" pitchFamily="34" charset="0"/>
              </a:rPr>
              <a:t>amptelike</a:t>
            </a:r>
            <a:r>
              <a:rPr lang="en-ZA" sz="2200" b="0" i="0" dirty="0">
                <a:solidFill>
                  <a:schemeClr val="tx1"/>
                </a:solidFill>
                <a:effectLst/>
                <a:latin typeface="Calibri" panose="020F0502020204030204" pitchFamily="34" charset="0"/>
                <a:cs typeface="Calibri" panose="020F0502020204030204" pitchFamily="34" charset="0"/>
              </a:rPr>
              <a:t> tale (wat </a:t>
            </a:r>
            <a:r>
              <a:rPr lang="en-ZA" sz="2200" b="0" i="0" dirty="0" err="1">
                <a:solidFill>
                  <a:schemeClr val="tx1"/>
                </a:solidFill>
                <a:effectLst/>
                <a:latin typeface="Calibri" panose="020F0502020204030204" pitchFamily="34" charset="0"/>
                <a:cs typeface="Calibri" panose="020F0502020204030204" pitchFamily="34" charset="0"/>
              </a:rPr>
              <a:t>daartoe</a:t>
            </a:r>
            <a:r>
              <a:rPr lang="en-ZA" sz="2200" b="0" i="0" dirty="0">
                <a:solidFill>
                  <a:schemeClr val="tx1"/>
                </a:solidFill>
                <a:effectLst/>
                <a:latin typeface="Calibri" panose="020F0502020204030204" pitchFamily="34" charset="0"/>
                <a:cs typeface="Calibri" panose="020F0502020204030204" pitchFamily="34" charset="0"/>
              </a:rPr>
              <a:t> lei </a:t>
            </a:r>
            <a:r>
              <a:rPr lang="en-ZA" sz="2200" b="0" i="0" dirty="0" err="1">
                <a:solidFill>
                  <a:schemeClr val="tx1"/>
                </a:solidFill>
                <a:effectLst/>
                <a:latin typeface="Calibri" panose="020F0502020204030204" pitchFamily="34" charset="0"/>
                <a:cs typeface="Calibri" panose="020F0502020204030204" pitchFamily="34" charset="0"/>
              </a:rPr>
              <a:t>dat</a:t>
            </a:r>
            <a:r>
              <a:rPr lang="en-ZA" sz="2200" b="0" i="0" dirty="0">
                <a:solidFill>
                  <a:schemeClr val="tx1"/>
                </a:solidFill>
                <a:effectLst/>
                <a:latin typeface="Calibri" panose="020F0502020204030204" pitchFamily="34" charset="0"/>
                <a:cs typeface="Calibri" panose="020F0502020204030204" pitchFamily="34" charset="0"/>
              </a:rPr>
              <a:t> die </a:t>
            </a:r>
            <a:r>
              <a:rPr lang="en-ZA" sz="2200" b="0" i="0" dirty="0" err="1">
                <a:solidFill>
                  <a:schemeClr val="tx1"/>
                </a:solidFill>
                <a:effectLst/>
                <a:latin typeface="Calibri" panose="020F0502020204030204" pitchFamily="34" charset="0"/>
                <a:cs typeface="Calibri" panose="020F0502020204030204" pitchFamily="34" charset="0"/>
              </a:rPr>
              <a:t>lande</a:t>
            </a:r>
            <a:r>
              <a:rPr lang="en-ZA" sz="2200" b="0" i="0" dirty="0">
                <a:solidFill>
                  <a:schemeClr val="tx1"/>
                </a:solidFill>
                <a:effectLst/>
                <a:latin typeface="Calibri" panose="020F0502020204030204" pitchFamily="34" charset="0"/>
                <a:cs typeface="Calibri" panose="020F0502020204030204" pitchFamily="34" charset="0"/>
              </a:rPr>
              <a:t> as Anglophone, Francophone, Lusophone, ens.) </a:t>
            </a:r>
            <a:r>
              <a:rPr lang="en-ZA" sz="2200" b="0" i="0" dirty="0" err="1">
                <a:solidFill>
                  <a:schemeClr val="tx1"/>
                </a:solidFill>
                <a:effectLst/>
                <a:latin typeface="Calibri" panose="020F0502020204030204" pitchFamily="34" charset="0"/>
                <a:cs typeface="Calibri" panose="020F0502020204030204" pitchFamily="34" charset="0"/>
              </a:rPr>
              <a:t>geklassifiseer</a:t>
            </a:r>
            <a:r>
              <a:rPr lang="en-ZA" sz="2200" b="0" i="0" dirty="0">
                <a:solidFill>
                  <a:schemeClr val="tx1"/>
                </a:solidFill>
                <a:effectLst/>
                <a:latin typeface="Calibri" panose="020F0502020204030204" pitchFamily="34" charset="0"/>
                <a:cs typeface="Calibri" panose="020F0502020204030204" pitchFamily="34" charset="0"/>
              </a:rPr>
              <a:t> word.</a:t>
            </a:r>
            <a:endParaRPr kumimoji="0" lang="en-US" altLang="en-US" sz="2200" b="1" i="1"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290195" marR="0" lvl="0" indent="-290195" algn="l" defTabSz="914400" rtl="0" eaLnBrk="1" fontAlgn="base" latinLnBrk="0" hangingPunct="1">
              <a:spcBef>
                <a:spcPct val="20000"/>
              </a:spcBef>
              <a:spcAft>
                <a:spcPct val="0"/>
              </a:spcAft>
              <a:buClrTx/>
              <a:buSzTx/>
              <a:buFont typeface="Arial" panose="020B0604020202020204" pitchFamily="34" charset="0"/>
              <a:buChar char="•"/>
              <a:defRPr/>
            </a:pPr>
            <a:endParaRPr kumimoji="0" lang="en-US" altLang="en-US" sz="2200" b="1" i="1"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290195" indent="-290195" defTabSz="914400" fontAlgn="base">
              <a:spcBef>
                <a:spcPct val="20000"/>
              </a:spcBef>
              <a:spcAft>
                <a:spcPct val="0"/>
              </a:spcAft>
              <a:buClrTx/>
              <a:buSzTx/>
              <a:buFont typeface="Arial" panose="020B0604020202020204" pitchFamily="34" charset="0"/>
              <a:buChar char="•"/>
              <a:defRPr/>
            </a:pPr>
            <a:r>
              <a:rPr kumimoji="0" lang="en-US" altLang="en-US" sz="2200" b="1" i="1"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Neo-</a:t>
            </a:r>
            <a:r>
              <a:rPr kumimoji="0" lang="en-US" altLang="en-US" sz="2200" b="1" i="1" u="none" strike="noStrike" kern="1200" cap="none" spc="0" normalizeH="0" baseline="0" noProof="0" dirty="0" err="1">
                <a:ln>
                  <a:noFill/>
                </a:ln>
                <a:solidFill>
                  <a:schemeClr val="tx1"/>
                </a:solidFill>
                <a:effectLst/>
                <a:uLnTx/>
                <a:uFillTx/>
                <a:latin typeface="Calibri" panose="020F0502020204030204" pitchFamily="34" charset="0"/>
                <a:cs typeface="Calibri" panose="020F0502020204030204" pitchFamily="34" charset="0"/>
              </a:rPr>
              <a:t>kolonialisme</a:t>
            </a:r>
            <a:r>
              <a:rPr kumimoji="0" lang="en-US" altLang="en-US" sz="2200" b="1" i="1"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t>
            </a:r>
          </a:p>
          <a:p>
            <a:pPr defTabSz="914400" fontAlgn="base">
              <a:spcBef>
                <a:spcPct val="20000"/>
              </a:spcBef>
              <a:spcAft>
                <a:spcPct val="0"/>
              </a:spcAft>
              <a:buClrTx/>
              <a:buSzTx/>
              <a:defRPr/>
            </a:pPr>
            <a:r>
              <a:rPr lang="nl-NL" sz="2200" b="0" i="0" dirty="0">
                <a:solidFill>
                  <a:schemeClr val="tx1"/>
                </a:solidFill>
                <a:effectLst/>
                <a:latin typeface="Calibri" panose="020F0502020204030204" pitchFamily="34" charset="0"/>
                <a:cs typeface="Calibri" panose="020F0502020204030204" pitchFamily="34" charset="0"/>
              </a:rPr>
              <a:t> verwys dikwels na pogings deur vorige koloniale magte om in te meng in die sake van hul voormalige kolonies.</a:t>
            </a:r>
            <a:endParaRPr kumimoji="0" lang="en-US" altLang="en-US" sz="2200" b="1" i="1"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290195" marR="0" lvl="0" indent="-290195" algn="l" defTabSz="914400" rtl="0" eaLnBrk="1" fontAlgn="base" latinLnBrk="0" hangingPunct="1">
              <a:spcBef>
                <a:spcPct val="20000"/>
              </a:spcBef>
              <a:spcAft>
                <a:spcPct val="0"/>
              </a:spcAft>
              <a:buClrTx/>
              <a:buSzTx/>
              <a:buFont typeface="Arial" panose="020B0604020202020204" pitchFamily="34" charset="0"/>
              <a:buChar char="•"/>
              <a:defRPr/>
            </a:pPr>
            <a:r>
              <a:rPr lang="nl-NL" sz="2200" b="0" i="0" dirty="0">
                <a:solidFill>
                  <a:srgbClr val="FF0000"/>
                </a:solidFill>
                <a:effectLst/>
                <a:latin typeface="Calibri" panose="020F0502020204030204" pitchFamily="34" charset="0"/>
                <a:cs typeface="Calibri" panose="020F0502020204030204" pitchFamily="34" charset="0"/>
              </a:rPr>
              <a:t>Voorbeeld: </a:t>
            </a:r>
            <a:r>
              <a:rPr lang="nl-NL" sz="2200" b="0" i="0" dirty="0">
                <a:solidFill>
                  <a:schemeClr val="tx1"/>
                </a:solidFill>
                <a:effectLst/>
                <a:latin typeface="Calibri" panose="020F0502020204030204" pitchFamily="34" charset="0"/>
                <a:cs typeface="Calibri" panose="020F0502020204030204" pitchFamily="34" charset="0"/>
              </a:rPr>
              <a:t>in terme van watter taalbeleid die voormalige kolonies in die onderwys moet aanneem (bv. "Slegs Engels") Oud-koloniale tale word steeds in belangrike of hoëfunksiedomeine gebruik byvoorbeeld, administrasie, onderwys, wet, ens.</a:t>
            </a:r>
            <a:endParaRPr kumimoji="0" lang="en-US" altLang="en-ZA" sz="22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0" marR="0" lvl="0" indent="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1089660" marR="0" lvl="0" indent="-108966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1089660" marR="0" lvl="0" indent="-108966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1089660" marR="0" lvl="0" indent="-108966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a:p>
            <a:pPr marL="1089660" marR="0" lvl="0" indent="-1089660" algn="l" defTabSz="914400" rtl="0" eaLnBrk="1" fontAlgn="base" latinLnBrk="0" hangingPunct="1">
              <a:spcBef>
                <a:spcPct val="20000"/>
              </a:spcBef>
              <a:spcAft>
                <a:spcPct val="0"/>
              </a:spcAft>
              <a:buClrTx/>
              <a:buSzTx/>
              <a:buFont typeface="Arial" panose="020B0604020202020204" pitchFamily="34" charset="0"/>
              <a:buNone/>
              <a:defRPr/>
            </a:pPr>
            <a:endParaRPr kumimoji="0" lang="en-US" altLang="en-ZA" sz="22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6" name="Rounded Rectangular Callout 3">
            <a:extLst>
              <a:ext uri="{FF2B5EF4-FFF2-40B4-BE49-F238E27FC236}">
                <a16:creationId xmlns:a16="http://schemas.microsoft.com/office/drawing/2014/main" id="{DED03206-155B-4570-B04D-0B907ACAD51A}"/>
              </a:ext>
            </a:extLst>
          </p:cNvPr>
          <p:cNvSpPr/>
          <p:nvPr/>
        </p:nvSpPr>
        <p:spPr>
          <a:xfrm>
            <a:off x="888441" y="5674174"/>
            <a:ext cx="9495424" cy="1028065"/>
          </a:xfrm>
          <a:prstGeom prst="wedgeRoundRectCallout">
            <a:avLst>
              <a:gd name="adj1" fmla="val 49850"/>
              <a:gd name="adj2" fmla="val -31509"/>
              <a:gd name="adj3" fmla="val 16667"/>
            </a:avLst>
          </a:prstGeom>
          <a:solidFill>
            <a:srgbClr val="F7FD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9660" lvl="0" indent="-1089660" defTabSz="914400" fontAlgn="base">
              <a:lnSpc>
                <a:spcPct val="80000"/>
              </a:lnSpc>
              <a:spcBef>
                <a:spcPct val="20000"/>
              </a:spcBef>
              <a:spcAft>
                <a:spcPct val="0"/>
              </a:spcAft>
              <a:defRPr/>
            </a:pPr>
            <a:r>
              <a:rPr lang="en-US" sz="1700" b="1" dirty="0" err="1">
                <a:solidFill>
                  <a:srgbClr val="FF0000"/>
                </a:solidFill>
                <a:latin typeface="Calibri" panose="020F0502020204030204" pitchFamily="34" charset="0"/>
                <a:sym typeface="+mn-ea"/>
              </a:rPr>
              <a:t>Vraag</a:t>
            </a:r>
            <a:r>
              <a:rPr lang="en-US" sz="1700" b="1" dirty="0">
                <a:solidFill>
                  <a:srgbClr val="FF0000"/>
                </a:solidFill>
                <a:latin typeface="Calibri" panose="020F0502020204030204" pitchFamily="34" charset="0"/>
                <a:sym typeface="+mn-ea"/>
              </a:rPr>
              <a:t>:          </a:t>
            </a:r>
            <a:r>
              <a:rPr lang="en-ZA" dirty="0" err="1">
                <a:solidFill>
                  <a:schemeClr val="tx1"/>
                </a:solidFill>
              </a:rPr>
              <a:t>Waarom</a:t>
            </a:r>
            <a:r>
              <a:rPr lang="en-ZA" dirty="0">
                <a:solidFill>
                  <a:schemeClr val="tx1"/>
                </a:solidFill>
              </a:rPr>
              <a:t> dink </a:t>
            </a:r>
            <a:r>
              <a:rPr lang="en-ZA" dirty="0" err="1">
                <a:solidFill>
                  <a:schemeClr val="tx1"/>
                </a:solidFill>
              </a:rPr>
              <a:t>jy</a:t>
            </a:r>
            <a:r>
              <a:rPr lang="en-ZA" dirty="0">
                <a:solidFill>
                  <a:schemeClr val="tx1"/>
                </a:solidFill>
              </a:rPr>
              <a:t> </a:t>
            </a:r>
            <a:r>
              <a:rPr lang="en-ZA" dirty="0" err="1">
                <a:solidFill>
                  <a:schemeClr val="tx1"/>
                </a:solidFill>
              </a:rPr>
              <a:t>wil</a:t>
            </a:r>
            <a:r>
              <a:rPr lang="en-ZA" dirty="0">
                <a:solidFill>
                  <a:schemeClr val="tx1"/>
                </a:solidFill>
              </a:rPr>
              <a:t> oud-</a:t>
            </a:r>
            <a:r>
              <a:rPr lang="en-ZA" dirty="0" err="1">
                <a:solidFill>
                  <a:schemeClr val="tx1"/>
                </a:solidFill>
              </a:rPr>
              <a:t>koloniale</a:t>
            </a:r>
            <a:r>
              <a:rPr lang="en-ZA" dirty="0">
                <a:solidFill>
                  <a:schemeClr val="tx1"/>
                </a:solidFill>
              </a:rPr>
              <a:t> </a:t>
            </a:r>
            <a:r>
              <a:rPr lang="en-ZA" dirty="0" err="1">
                <a:solidFill>
                  <a:schemeClr val="tx1"/>
                </a:solidFill>
              </a:rPr>
              <a:t>lande</a:t>
            </a:r>
            <a:r>
              <a:rPr lang="en-ZA" dirty="0">
                <a:solidFill>
                  <a:schemeClr val="tx1"/>
                </a:solidFill>
              </a:rPr>
              <a:t> </a:t>
            </a:r>
            <a:r>
              <a:rPr lang="en-ZA" dirty="0" err="1">
                <a:solidFill>
                  <a:schemeClr val="tx1"/>
                </a:solidFill>
              </a:rPr>
              <a:t>hê</a:t>
            </a:r>
            <a:r>
              <a:rPr lang="en-ZA" dirty="0">
                <a:solidFill>
                  <a:schemeClr val="tx1"/>
                </a:solidFill>
              </a:rPr>
              <a:t> </a:t>
            </a:r>
            <a:r>
              <a:rPr lang="en-ZA" dirty="0" err="1">
                <a:solidFill>
                  <a:schemeClr val="tx1"/>
                </a:solidFill>
              </a:rPr>
              <a:t>dat</a:t>
            </a:r>
            <a:r>
              <a:rPr lang="en-ZA" dirty="0">
                <a:solidFill>
                  <a:schemeClr val="tx1"/>
                </a:solidFill>
              </a:rPr>
              <a:t> </a:t>
            </a:r>
            <a:r>
              <a:rPr lang="en-ZA" dirty="0" err="1">
                <a:solidFill>
                  <a:schemeClr val="tx1"/>
                </a:solidFill>
              </a:rPr>
              <a:t>hul</a:t>
            </a:r>
            <a:r>
              <a:rPr lang="en-ZA" dirty="0">
                <a:solidFill>
                  <a:schemeClr val="tx1"/>
                </a:solidFill>
              </a:rPr>
              <a:t> </a:t>
            </a:r>
            <a:r>
              <a:rPr lang="en-ZA" dirty="0" err="1">
                <a:solidFill>
                  <a:schemeClr val="tx1"/>
                </a:solidFill>
              </a:rPr>
              <a:t>voormalige</a:t>
            </a:r>
            <a:r>
              <a:rPr lang="en-ZA" dirty="0">
                <a:solidFill>
                  <a:schemeClr val="tx1"/>
                </a:solidFill>
              </a:rPr>
              <a:t> </a:t>
            </a:r>
            <a:r>
              <a:rPr lang="en-ZA" dirty="0" err="1">
                <a:solidFill>
                  <a:schemeClr val="tx1"/>
                </a:solidFill>
              </a:rPr>
              <a:t>kolonies</a:t>
            </a:r>
            <a:r>
              <a:rPr lang="en-ZA" dirty="0">
                <a:solidFill>
                  <a:schemeClr val="tx1"/>
                </a:solidFill>
              </a:rPr>
              <a:t> die </a:t>
            </a:r>
            <a:r>
              <a:rPr lang="en-ZA" dirty="0" err="1">
                <a:solidFill>
                  <a:schemeClr val="tx1"/>
                </a:solidFill>
              </a:rPr>
              <a:t>voormalige</a:t>
            </a:r>
            <a:r>
              <a:rPr lang="en-ZA" dirty="0">
                <a:solidFill>
                  <a:schemeClr val="tx1"/>
                </a:solidFill>
              </a:rPr>
              <a:t> </a:t>
            </a:r>
            <a:r>
              <a:rPr lang="en-ZA" dirty="0" err="1">
                <a:solidFill>
                  <a:schemeClr val="tx1"/>
                </a:solidFill>
              </a:rPr>
              <a:t>koloniale</a:t>
            </a:r>
            <a:r>
              <a:rPr lang="en-ZA" dirty="0">
                <a:solidFill>
                  <a:schemeClr val="tx1"/>
                </a:solidFill>
              </a:rPr>
              <a:t> taal (</a:t>
            </a:r>
            <a:r>
              <a:rPr lang="en-ZA" dirty="0" err="1">
                <a:solidFill>
                  <a:schemeClr val="tx1"/>
                </a:solidFill>
              </a:rPr>
              <a:t>bv</a:t>
            </a:r>
            <a:r>
              <a:rPr lang="en-ZA" dirty="0">
                <a:solidFill>
                  <a:schemeClr val="tx1"/>
                </a:solidFill>
              </a:rPr>
              <a:t>. Engels of Frans) </a:t>
            </a:r>
            <a:r>
              <a:rPr lang="en-ZA" dirty="0" err="1">
                <a:solidFill>
                  <a:schemeClr val="tx1"/>
                </a:solidFill>
              </a:rPr>
              <a:t>eerder</a:t>
            </a:r>
            <a:r>
              <a:rPr lang="en-ZA" dirty="0">
                <a:solidFill>
                  <a:schemeClr val="tx1"/>
                </a:solidFill>
              </a:rPr>
              <a:t> as 'n </a:t>
            </a:r>
            <a:r>
              <a:rPr lang="en-ZA" dirty="0" err="1">
                <a:solidFill>
                  <a:schemeClr val="tx1"/>
                </a:solidFill>
              </a:rPr>
              <a:t>plaaslike</a:t>
            </a:r>
            <a:r>
              <a:rPr lang="en-ZA" dirty="0">
                <a:solidFill>
                  <a:schemeClr val="tx1"/>
                </a:solidFill>
              </a:rPr>
              <a:t> taal(e) as </a:t>
            </a:r>
            <a:r>
              <a:rPr lang="en-ZA" dirty="0" err="1">
                <a:solidFill>
                  <a:schemeClr val="tx1"/>
                </a:solidFill>
              </a:rPr>
              <a:t>onderrigmedium</a:t>
            </a:r>
            <a:r>
              <a:rPr lang="en-ZA" dirty="0">
                <a:solidFill>
                  <a:schemeClr val="tx1"/>
                </a:solidFill>
              </a:rPr>
              <a:t> </a:t>
            </a:r>
            <a:r>
              <a:rPr lang="en-ZA" dirty="0" err="1">
                <a:solidFill>
                  <a:schemeClr val="tx1"/>
                </a:solidFill>
              </a:rPr>
              <a:t>moet</a:t>
            </a:r>
            <a:r>
              <a:rPr lang="en-ZA" dirty="0">
                <a:solidFill>
                  <a:schemeClr val="tx1"/>
                </a:solidFill>
              </a:rPr>
              <a:t> </a:t>
            </a:r>
            <a:r>
              <a:rPr lang="en-ZA" dirty="0" err="1">
                <a:solidFill>
                  <a:schemeClr val="tx1"/>
                </a:solidFill>
              </a:rPr>
              <a:t>aanneem</a:t>
            </a:r>
            <a:r>
              <a:rPr lang="en-ZA" dirty="0">
                <a:solidFill>
                  <a:schemeClr val="tx1"/>
                </a:solidFill>
              </a:rPr>
              <a:t>?</a:t>
            </a:r>
            <a:endParaRPr kumimoji="0" lang="en-US" sz="1700" b="0" i="0" u="none" strike="noStrike" kern="1200" cap="none" spc="0" normalizeH="0" baseline="0" noProof="0" dirty="0">
              <a:solidFill>
                <a:schemeClr val="tx1"/>
              </a:solidFill>
              <a:latin typeface="Calibri" panose="020F0502020204030204" pitchFamily="34" charset="0"/>
              <a:sym typeface="+mn-ea"/>
            </a:endParaRPr>
          </a:p>
        </p:txBody>
      </p:sp>
    </p:spTree>
    <p:extLst>
      <p:ext uri="{BB962C8B-B14F-4D97-AF65-F5344CB8AC3E}">
        <p14:creationId xmlns:p14="http://schemas.microsoft.com/office/powerpoint/2010/main" val="4815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6" grpId="1" animBg="1"/>
    </p:bldLst>
  </p:timing>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2246</TotalTime>
  <Words>1094</Words>
  <Application>Microsoft Office PowerPoint</Application>
  <PresentationFormat>Widescreen</PresentationFormat>
  <Paragraphs>111</Paragraphs>
  <Slides>12</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Agency FB</vt:lpstr>
      <vt:lpstr>Arial</vt:lpstr>
      <vt:lpstr>Calibri</vt:lpstr>
      <vt:lpstr>Cambria</vt:lpstr>
      <vt:lpstr>Trebuchet MS</vt:lpstr>
      <vt:lpstr>ui-sans-serif</vt:lpstr>
      <vt:lpstr>Wingdings 3</vt:lpstr>
      <vt:lpstr>Facet</vt:lpstr>
      <vt:lpstr>LCS 311   Meertaligheid in die Samelewing en Opvoeding </vt:lpstr>
      <vt:lpstr>Herhaling: Lesing 2</vt:lpstr>
      <vt:lpstr>Lesing 3: Doelwitte </vt:lpstr>
      <vt:lpstr>Moderniteit</vt:lpstr>
      <vt:lpstr>Laat/ Na- moderniteit</vt:lpstr>
      <vt:lpstr>Pre-kolonialisme, kolonialisme, postkolonialisme en neo-kolonialisme</vt:lpstr>
      <vt:lpstr>Kolonialisme (vervolg)</vt:lpstr>
      <vt:lpstr>Kolonialisme (vervolg)</vt:lpstr>
      <vt:lpstr>PowerPoint Presentation</vt:lpstr>
      <vt:lpstr>Opsomming</vt:lpstr>
      <vt:lpstr>Herinneringe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LCS 311  Multilingualism</dc:title>
  <dc:creator>Geraldine Guene Lindole Hartman</dc:creator>
  <cp:lastModifiedBy>Geraldine Guene Lindole Hartman</cp:lastModifiedBy>
  <cp:revision>8</cp:revision>
  <dcterms:created xsi:type="dcterms:W3CDTF">2022-01-25T09:17:40Z</dcterms:created>
  <dcterms:modified xsi:type="dcterms:W3CDTF">2022-03-06T07:40:16Z</dcterms:modified>
</cp:coreProperties>
</file>