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8" r:id="rId2"/>
    <p:sldId id="266" r:id="rId3"/>
    <p:sldId id="257" r:id="rId4"/>
    <p:sldId id="258" r:id="rId5"/>
    <p:sldId id="259" r:id="rId6"/>
    <p:sldId id="260" r:id="rId7"/>
    <p:sldId id="261" r:id="rId8"/>
    <p:sldId id="267" r:id="rId9"/>
    <p:sldId id="269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387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E690E-0D47-435C-8F23-7623D1F2A717}" type="datetimeFigureOut">
              <a:rPr lang="en-ZA" smtClean="0"/>
              <a:t>2023/09/29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C4E1BB-3955-4338-91E6-F50C37F596D9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09210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2608E85-9424-4385-990C-0718383B1F91}" type="slidenum">
              <a:rPr lang="en-US" smtClean="0"/>
              <a:pPr eaLnBrk="1" hangingPunct="1"/>
              <a:t>5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8AB9-D96B-4EA9-9755-D67CC8FD7201}" type="datetimeFigureOut">
              <a:rPr lang="en-ZA" smtClean="0"/>
              <a:t>2023/09/29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8A78-93E7-4A7B-801E-3A09417903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9053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8AB9-D96B-4EA9-9755-D67CC8FD7201}" type="datetimeFigureOut">
              <a:rPr lang="en-ZA" smtClean="0"/>
              <a:t>2023/09/29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8A78-93E7-4A7B-801E-3A09417903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52977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8AB9-D96B-4EA9-9755-D67CC8FD7201}" type="datetimeFigureOut">
              <a:rPr lang="en-ZA" smtClean="0"/>
              <a:t>2023/09/29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8A78-93E7-4A7B-801E-3A09417903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82088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8AB9-D96B-4EA9-9755-D67CC8FD7201}" type="datetimeFigureOut">
              <a:rPr lang="en-ZA" smtClean="0"/>
              <a:t>2023/09/29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8A78-93E7-4A7B-801E-3A09417903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18172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8AB9-D96B-4EA9-9755-D67CC8FD7201}" type="datetimeFigureOut">
              <a:rPr lang="en-ZA" smtClean="0"/>
              <a:t>2023/09/29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8A78-93E7-4A7B-801E-3A09417903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4358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8AB9-D96B-4EA9-9755-D67CC8FD7201}" type="datetimeFigureOut">
              <a:rPr lang="en-ZA" smtClean="0"/>
              <a:t>2023/09/29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8A78-93E7-4A7B-801E-3A09417903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10182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8AB9-D96B-4EA9-9755-D67CC8FD7201}" type="datetimeFigureOut">
              <a:rPr lang="en-ZA" smtClean="0"/>
              <a:t>2023/09/29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8A78-93E7-4A7B-801E-3A09417903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43218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8AB9-D96B-4EA9-9755-D67CC8FD7201}" type="datetimeFigureOut">
              <a:rPr lang="en-ZA" smtClean="0"/>
              <a:t>2023/09/29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8A78-93E7-4A7B-801E-3A09417903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50295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8AB9-D96B-4EA9-9755-D67CC8FD7201}" type="datetimeFigureOut">
              <a:rPr lang="en-ZA" smtClean="0"/>
              <a:t>2023/09/29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8A78-93E7-4A7B-801E-3A09417903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25664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8AB9-D96B-4EA9-9755-D67CC8FD7201}" type="datetimeFigureOut">
              <a:rPr lang="en-ZA" smtClean="0"/>
              <a:t>2023/09/29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8A78-93E7-4A7B-801E-3A09417903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58779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8AB9-D96B-4EA9-9755-D67CC8FD7201}" type="datetimeFigureOut">
              <a:rPr lang="en-ZA" smtClean="0"/>
              <a:t>2023/09/29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8A78-93E7-4A7B-801E-3A09417903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70049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F8AB9-D96B-4EA9-9755-D67CC8FD7201}" type="datetimeFigureOut">
              <a:rPr lang="en-ZA" smtClean="0"/>
              <a:t>2023/09/29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D8A78-93E7-4A7B-801E-3A094179032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15054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q5vABdO3Lc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/>
              <a:t>LCS 311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 err="1"/>
              <a:t>Lesing</a:t>
            </a:r>
            <a:r>
              <a:rPr lang="en-ZA" dirty="0"/>
              <a:t>:</a:t>
            </a:r>
          </a:p>
          <a:p>
            <a:r>
              <a:rPr lang="en-ZA" dirty="0" err="1"/>
              <a:t>Veeltaligheid</a:t>
            </a:r>
            <a:r>
              <a:rPr lang="en-ZA" dirty="0"/>
              <a:t> </a:t>
            </a:r>
            <a:r>
              <a:rPr lang="en-ZA" dirty="0" err="1"/>
              <a:t>en</a:t>
            </a:r>
            <a:r>
              <a:rPr lang="en-ZA" dirty="0"/>
              <a:t> Democracy (</a:t>
            </a:r>
            <a:r>
              <a:rPr lang="en-ZA" dirty="0" err="1"/>
              <a:t>Informele</a:t>
            </a:r>
            <a:r>
              <a:rPr lang="en-ZA" dirty="0"/>
              <a:t> Afrikaans)</a:t>
            </a:r>
          </a:p>
        </p:txBody>
      </p:sp>
    </p:spTree>
    <p:extLst>
      <p:ext uri="{BB962C8B-B14F-4D97-AF65-F5344CB8AC3E}">
        <p14:creationId xmlns:p14="http://schemas.microsoft.com/office/powerpoint/2010/main" val="1952057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dirty="0" err="1"/>
              <a:t>Drie</a:t>
            </a:r>
            <a:r>
              <a:rPr lang="en-US" sz="3200" dirty="0"/>
              <a:t> van die Main Negative Effects van Monolingual policies in </a:t>
            </a:r>
            <a:r>
              <a:rPr lang="en-US" sz="3200" dirty="0" err="1"/>
              <a:t>Veeltalige</a:t>
            </a:r>
            <a:r>
              <a:rPr lang="en-US" sz="3200" dirty="0"/>
              <a:t> </a:t>
            </a:r>
            <a:r>
              <a:rPr lang="en-US" sz="3200" dirty="0" err="1"/>
              <a:t>Lande</a:t>
            </a:r>
            <a:endParaRPr lang="en-GB" sz="32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 sz="2800" b="1" dirty="0" err="1"/>
              <a:t>Uitsluiting</a:t>
            </a:r>
            <a:r>
              <a:rPr lang="en-US" sz="2800" b="1" dirty="0"/>
              <a:t> </a:t>
            </a:r>
            <a:r>
              <a:rPr lang="en-US" sz="2800" dirty="0"/>
              <a:t>van</a:t>
            </a:r>
          </a:p>
          <a:p>
            <a:pPr eaLnBrk="1" hangingPunct="1">
              <a:buFontTx/>
              <a:buChar char="-"/>
            </a:pPr>
            <a:r>
              <a:rPr lang="en-US" sz="2400" dirty="0"/>
              <a:t>a. </a:t>
            </a:r>
            <a:r>
              <a:rPr lang="en-US" sz="2400" dirty="0" err="1"/>
              <a:t>mense</a:t>
            </a:r>
            <a:r>
              <a:rPr lang="en-US" sz="2400" dirty="0"/>
              <a:t> </a:t>
            </a:r>
            <a:r>
              <a:rPr lang="en-US" sz="2400" dirty="0" err="1"/>
              <a:t>wat</a:t>
            </a:r>
            <a:r>
              <a:rPr lang="en-US" sz="2400" dirty="0"/>
              <a:t> </a:t>
            </a:r>
            <a:r>
              <a:rPr lang="en-US" sz="2400" dirty="0" err="1"/>
              <a:t>nie</a:t>
            </a:r>
            <a:r>
              <a:rPr lang="en-US" sz="2400" dirty="0"/>
              <a:t> </a:t>
            </a:r>
            <a:r>
              <a:rPr lang="en-US" sz="2400" dirty="0" err="1"/>
              <a:t>kan</a:t>
            </a:r>
            <a:r>
              <a:rPr lang="en-US" sz="2400" dirty="0"/>
              <a:t> lees of </a:t>
            </a:r>
            <a:r>
              <a:rPr lang="en-US" sz="2400" dirty="0" err="1"/>
              <a:t>skrywe</a:t>
            </a:r>
            <a:r>
              <a:rPr lang="en-US" sz="2400" dirty="0"/>
              <a:t> </a:t>
            </a:r>
            <a:r>
              <a:rPr lang="en-US" sz="2400" dirty="0" err="1"/>
              <a:t>nie</a:t>
            </a:r>
            <a:r>
              <a:rPr lang="en-US" sz="2400" dirty="0"/>
              <a:t>, </a:t>
            </a:r>
            <a:r>
              <a:rPr lang="en-US" sz="2400" dirty="0" err="1"/>
              <a:t>wat</a:t>
            </a:r>
            <a:r>
              <a:rPr lang="en-US" sz="2400" dirty="0"/>
              <a:t> </a:t>
            </a:r>
            <a:r>
              <a:rPr lang="en-US" sz="2400" dirty="0" err="1"/>
              <a:t>skaars</a:t>
            </a:r>
            <a:r>
              <a:rPr lang="en-US" sz="2400" dirty="0"/>
              <a:t> </a:t>
            </a:r>
            <a:r>
              <a:rPr lang="en-US" sz="2400" dirty="0" err="1"/>
              <a:t>skool</a:t>
            </a:r>
            <a:r>
              <a:rPr lang="en-US" sz="2400" dirty="0"/>
              <a:t> </a:t>
            </a:r>
            <a:r>
              <a:rPr lang="en-US" sz="2400" dirty="0" err="1"/>
              <a:t>gegaan</a:t>
            </a:r>
            <a:r>
              <a:rPr lang="en-US" sz="2400" dirty="0"/>
              <a:t> het (66.5% van sub-Sahara </a:t>
            </a:r>
            <a:r>
              <a:rPr lang="en-US" sz="2400" dirty="0" err="1"/>
              <a:t>Afrika</a:t>
            </a:r>
            <a:r>
              <a:rPr lang="en-US" sz="2400" dirty="0"/>
              <a:t> in 2005);</a:t>
            </a:r>
          </a:p>
          <a:p>
            <a:pPr eaLnBrk="1" hangingPunct="1">
              <a:buFontTx/>
              <a:buChar char="-"/>
            </a:pPr>
            <a:r>
              <a:rPr lang="en-US" sz="2400" dirty="0"/>
              <a:t>b. </a:t>
            </a:r>
            <a:r>
              <a:rPr lang="en-US" sz="2400" dirty="0" err="1"/>
              <a:t>mense</a:t>
            </a:r>
            <a:r>
              <a:rPr lang="en-US" sz="2400" dirty="0"/>
              <a:t> </a:t>
            </a:r>
            <a:r>
              <a:rPr lang="en-US" sz="2400" dirty="0" err="1"/>
              <a:t>wat</a:t>
            </a:r>
            <a:r>
              <a:rPr lang="en-US" sz="2400" dirty="0"/>
              <a:t> </a:t>
            </a:r>
            <a:r>
              <a:rPr lang="en-US" sz="2400" dirty="0" err="1"/>
              <a:t>kan</a:t>
            </a:r>
            <a:r>
              <a:rPr lang="en-US" sz="2400" dirty="0"/>
              <a:t> lees of </a:t>
            </a:r>
            <a:r>
              <a:rPr lang="en-US" sz="2400" dirty="0" err="1"/>
              <a:t>skrywe</a:t>
            </a:r>
            <a:r>
              <a:rPr lang="en-US" sz="2400" dirty="0"/>
              <a:t>, maar </a:t>
            </a:r>
            <a:r>
              <a:rPr lang="en-US" sz="2400" dirty="0" err="1"/>
              <a:t>nie</a:t>
            </a:r>
            <a:r>
              <a:rPr lang="en-US" sz="2400" dirty="0"/>
              <a:t> in die official </a:t>
            </a:r>
            <a:r>
              <a:rPr lang="en-US" sz="2400" dirty="0" err="1"/>
              <a:t>taal</a:t>
            </a:r>
            <a:r>
              <a:rPr lang="en-US" sz="2400" dirty="0"/>
              <a:t> </a:t>
            </a:r>
            <a:r>
              <a:rPr lang="en-US" sz="2400" dirty="0" err="1"/>
              <a:t>nie</a:t>
            </a:r>
            <a:r>
              <a:rPr lang="en-US" sz="2400" dirty="0"/>
              <a:t>; </a:t>
            </a:r>
          </a:p>
          <a:p>
            <a:pPr>
              <a:buFontTx/>
              <a:buChar char="-"/>
            </a:pPr>
            <a:r>
              <a:rPr lang="en-US" sz="2400" dirty="0"/>
              <a:t>c. </a:t>
            </a:r>
            <a:r>
              <a:rPr lang="en-US" sz="2400" dirty="0" err="1"/>
              <a:t>mense</a:t>
            </a:r>
            <a:r>
              <a:rPr lang="en-US" sz="2400" dirty="0"/>
              <a:t> </a:t>
            </a:r>
            <a:r>
              <a:rPr lang="en-US" sz="2400" dirty="0" err="1"/>
              <a:t>wat</a:t>
            </a:r>
            <a:r>
              <a:rPr lang="en-US" sz="2400" dirty="0"/>
              <a:t> </a:t>
            </a:r>
            <a:r>
              <a:rPr lang="en-US" sz="2400" dirty="0" err="1"/>
              <a:t>sukkel</a:t>
            </a:r>
            <a:r>
              <a:rPr lang="en-US" sz="2400" dirty="0"/>
              <a:t> om die official </a:t>
            </a:r>
            <a:r>
              <a:rPr lang="en-US" sz="2400" dirty="0" err="1"/>
              <a:t>taal</a:t>
            </a:r>
            <a:r>
              <a:rPr lang="en-US" sz="2400" dirty="0"/>
              <a:t> </a:t>
            </a:r>
            <a:r>
              <a:rPr lang="en-US" sz="2400" dirty="0" err="1"/>
              <a:t>reg</a:t>
            </a:r>
            <a:r>
              <a:rPr lang="en-US" sz="2400" dirty="0"/>
              <a:t>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gebruik</a:t>
            </a:r>
            <a:r>
              <a:rPr lang="en-US" sz="2400" dirty="0"/>
              <a:t>. </a:t>
            </a:r>
            <a:endParaRPr lang="en-US" sz="2400" b="1" dirty="0"/>
          </a:p>
          <a:p>
            <a:pPr marL="0" indent="0">
              <a:buNone/>
            </a:pPr>
            <a:r>
              <a:rPr lang="en-US" sz="2800" b="1" dirty="0" err="1"/>
              <a:t>Marginalisation</a:t>
            </a:r>
            <a:r>
              <a:rPr lang="en-US" sz="2800" b="1" dirty="0"/>
              <a:t> (</a:t>
            </a:r>
            <a:r>
              <a:rPr lang="en-US" sz="2800" b="1" dirty="0" err="1"/>
              <a:t>uitskuiwing</a:t>
            </a:r>
            <a:r>
              <a:rPr lang="en-US" sz="2800" b="1" dirty="0"/>
              <a:t> </a:t>
            </a:r>
            <a:r>
              <a:rPr lang="en-US" sz="2800" b="1" dirty="0" err="1"/>
              <a:t>na</a:t>
            </a:r>
            <a:r>
              <a:rPr lang="en-US" sz="2800" b="1" dirty="0"/>
              <a:t> die </a:t>
            </a:r>
            <a:r>
              <a:rPr lang="en-US" sz="2800" b="1" dirty="0" err="1"/>
              <a:t>buitewyke</a:t>
            </a:r>
            <a:r>
              <a:rPr lang="en-US" sz="2800" b="1" dirty="0"/>
              <a:t>) </a:t>
            </a:r>
            <a:r>
              <a:rPr lang="en-US" sz="2800" dirty="0"/>
              <a:t>van</a:t>
            </a:r>
          </a:p>
          <a:p>
            <a:pPr eaLnBrk="1" hangingPunct="1">
              <a:buFontTx/>
              <a:buChar char="-"/>
            </a:pPr>
            <a:r>
              <a:rPr lang="en-US" sz="2400" dirty="0"/>
              <a:t>disadvantaged </a:t>
            </a:r>
            <a:r>
              <a:rPr lang="en-US" sz="2400" dirty="0" err="1">
                <a:solidFill>
                  <a:srgbClr val="FF0000"/>
                </a:solidFill>
              </a:rPr>
              <a:t>groepe</a:t>
            </a:r>
            <a:r>
              <a:rPr lang="en-US" sz="2400" dirty="0"/>
              <a:t> (</a:t>
            </a:r>
            <a:r>
              <a:rPr lang="en-US" sz="2400" dirty="0" err="1"/>
              <a:t>uitsluiting</a:t>
            </a:r>
            <a:r>
              <a:rPr lang="en-US" sz="2400" dirty="0"/>
              <a:t>) of </a:t>
            </a:r>
          </a:p>
          <a:p>
            <a:pPr eaLnBrk="1" hangingPunct="1">
              <a:buFontTx/>
              <a:buChar char="-"/>
            </a:pPr>
            <a:r>
              <a:rPr lang="en-US" sz="2400" dirty="0">
                <a:solidFill>
                  <a:srgbClr val="FF0000"/>
                </a:solidFill>
              </a:rPr>
              <a:t>tale</a:t>
            </a:r>
            <a:r>
              <a:rPr lang="en-US" sz="2400" dirty="0"/>
              <a:t> (</a:t>
            </a:r>
            <a:r>
              <a:rPr lang="en-US" sz="2400" dirty="0" err="1"/>
              <a:t>ongelykheid</a:t>
            </a:r>
            <a:r>
              <a:rPr lang="en-US" sz="2400" dirty="0"/>
              <a:t> van tale), </a:t>
            </a:r>
            <a:r>
              <a:rPr lang="en-US" sz="2400" dirty="0" err="1"/>
              <a:t>wat</a:t>
            </a:r>
            <a:r>
              <a:rPr lang="en-US" sz="2400" dirty="0"/>
              <a:t> ‘n </a:t>
            </a:r>
            <a:r>
              <a:rPr lang="en-US" sz="2400" dirty="0" err="1"/>
              <a:t>klomp</a:t>
            </a:r>
            <a:r>
              <a:rPr lang="en-US" sz="2400" dirty="0"/>
              <a:t> </a:t>
            </a:r>
            <a:r>
              <a:rPr lang="en-US" sz="2400" dirty="0" err="1"/>
              <a:t>negatiewe</a:t>
            </a:r>
            <a:r>
              <a:rPr lang="en-US" sz="2400" dirty="0"/>
              <a:t> results het.</a:t>
            </a:r>
          </a:p>
          <a:p>
            <a:pPr eaLnBrk="1" hangingPunct="1"/>
            <a:r>
              <a:rPr lang="en-US" sz="2800" b="1" dirty="0"/>
              <a:t>Ignorance</a:t>
            </a:r>
            <a:r>
              <a:rPr lang="en-US" sz="2800" dirty="0"/>
              <a:t> – </a:t>
            </a:r>
            <a:r>
              <a:rPr lang="en-US" sz="2200" dirty="0" err="1"/>
              <a:t>meeste</a:t>
            </a:r>
            <a:r>
              <a:rPr lang="en-US" sz="2200" dirty="0"/>
              <a:t> </a:t>
            </a:r>
            <a:r>
              <a:rPr lang="en-US" sz="2200" dirty="0" err="1"/>
              <a:t>mense</a:t>
            </a:r>
            <a:r>
              <a:rPr lang="en-US" sz="2400" dirty="0"/>
              <a:t> </a:t>
            </a:r>
            <a:r>
              <a:rPr lang="en-US" sz="2400" dirty="0" err="1"/>
              <a:t>weet</a:t>
            </a:r>
            <a:r>
              <a:rPr lang="en-US" sz="2400" dirty="0"/>
              <a:t> </a:t>
            </a:r>
            <a:r>
              <a:rPr lang="en-US" sz="2400" dirty="0" err="1"/>
              <a:t>eenvoudig</a:t>
            </a:r>
            <a:r>
              <a:rPr lang="en-US" sz="2400" dirty="0"/>
              <a:t> </a:t>
            </a:r>
            <a:r>
              <a:rPr lang="en-US" sz="2400" dirty="0" err="1"/>
              <a:t>nie</a:t>
            </a:r>
            <a:r>
              <a:rPr lang="en-US" sz="2400" dirty="0"/>
              <a:t> </a:t>
            </a:r>
            <a:r>
              <a:rPr lang="en-US" sz="2400" dirty="0" err="1"/>
              <a:t>wat</a:t>
            </a:r>
            <a:r>
              <a:rPr lang="en-US" sz="2400" dirty="0"/>
              <a:t> </a:t>
            </a:r>
            <a:r>
              <a:rPr lang="en-US" sz="2400" dirty="0" err="1"/>
              <a:t>aangaan</a:t>
            </a:r>
            <a:r>
              <a:rPr lang="en-US" sz="2400" dirty="0"/>
              <a:t> </a:t>
            </a:r>
            <a:r>
              <a:rPr lang="en-US" sz="2400" dirty="0" err="1"/>
              <a:t>nie</a:t>
            </a:r>
            <a:r>
              <a:rPr lang="en-US" sz="2400" dirty="0"/>
              <a:t>.</a:t>
            </a:r>
          </a:p>
          <a:p>
            <a:pPr eaLnBrk="1" hangingPunct="1"/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084157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dirty="0" err="1"/>
              <a:t>Wat</a:t>
            </a:r>
            <a:r>
              <a:rPr lang="en-US" sz="4000" dirty="0"/>
              <a:t> </a:t>
            </a:r>
            <a:r>
              <a:rPr lang="en-US" sz="4000" dirty="0" err="1"/>
              <a:t>mense</a:t>
            </a:r>
            <a:r>
              <a:rPr lang="en-US" sz="4000" dirty="0"/>
              <a:t> </a:t>
            </a:r>
            <a:r>
              <a:rPr lang="en-US" sz="4000" dirty="0" err="1"/>
              <a:t>vandag</a:t>
            </a:r>
            <a:r>
              <a:rPr lang="en-US" sz="4000" dirty="0"/>
              <a:t> </a:t>
            </a:r>
            <a:r>
              <a:rPr lang="en-US" sz="4000" dirty="0" err="1"/>
              <a:t>wil</a:t>
            </a:r>
            <a:r>
              <a:rPr lang="en-US" sz="4000" dirty="0"/>
              <a:t> </a:t>
            </a:r>
            <a:r>
              <a:rPr lang="en-US" sz="4000" dirty="0" err="1"/>
              <a:t>hê</a:t>
            </a:r>
            <a:r>
              <a:rPr lang="en-US" sz="4000" dirty="0"/>
              <a:t> in in </a:t>
            </a:r>
            <a:r>
              <a:rPr lang="en-US" sz="4000" dirty="0" err="1"/>
              <a:t>Afrika</a:t>
            </a:r>
            <a:r>
              <a:rPr lang="en-US" sz="4000" dirty="0"/>
              <a:t> – </a:t>
            </a:r>
            <a:r>
              <a:rPr lang="en-US" sz="4000" dirty="0" err="1"/>
              <a:t>Veeltaligheid</a:t>
            </a:r>
            <a:r>
              <a:rPr lang="en-US" sz="4000" dirty="0"/>
              <a:t> in Democracy</a:t>
            </a:r>
            <a:endParaRPr lang="en-GB" sz="40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err="1"/>
              <a:t>Mense</a:t>
            </a:r>
            <a:r>
              <a:rPr lang="en-US" sz="2800" dirty="0"/>
              <a:t> </a:t>
            </a:r>
            <a:r>
              <a:rPr lang="en-US" sz="2800" dirty="0" err="1"/>
              <a:t>besef</a:t>
            </a:r>
            <a:r>
              <a:rPr lang="en-US" sz="2800" dirty="0"/>
              <a:t> </a:t>
            </a:r>
            <a:r>
              <a:rPr lang="en-US" sz="2800" dirty="0" err="1"/>
              <a:t>nou</a:t>
            </a:r>
            <a:r>
              <a:rPr lang="en-US" sz="2800" dirty="0"/>
              <a:t> al hoe </a:t>
            </a:r>
            <a:r>
              <a:rPr lang="en-US" sz="2800" dirty="0" err="1"/>
              <a:t>meer</a:t>
            </a:r>
            <a:r>
              <a:rPr lang="en-US" sz="2800" dirty="0"/>
              <a:t> </a:t>
            </a:r>
            <a:r>
              <a:rPr lang="en-US" sz="2800" dirty="0" err="1"/>
              <a:t>dat</a:t>
            </a:r>
            <a:r>
              <a:rPr lang="en-US" sz="2800" dirty="0"/>
              <a:t> democracy net </a:t>
            </a:r>
            <a:r>
              <a:rPr lang="en-US" sz="2800" dirty="0" err="1"/>
              <a:t>werk</a:t>
            </a:r>
            <a:r>
              <a:rPr lang="en-US" sz="2800" dirty="0"/>
              <a:t> as </a:t>
            </a:r>
            <a:r>
              <a:rPr lang="en-US" sz="2800" dirty="0" err="1"/>
              <a:t>daar</a:t>
            </a:r>
            <a:r>
              <a:rPr lang="en-US" sz="2800" dirty="0"/>
              <a:t> ‘n </a:t>
            </a:r>
            <a:r>
              <a:rPr lang="en-US" sz="2800" dirty="0" err="1"/>
              <a:t>veeltalige</a:t>
            </a:r>
            <a:r>
              <a:rPr lang="en-US" sz="2800" dirty="0"/>
              <a:t> policy is </a:t>
            </a:r>
            <a:r>
              <a:rPr lang="en-US" sz="2800" dirty="0" err="1"/>
              <a:t>wat</a:t>
            </a:r>
            <a:r>
              <a:rPr lang="en-US" sz="2800" dirty="0"/>
              <a:t> </a:t>
            </a:r>
            <a:r>
              <a:rPr lang="en-US" sz="2800" dirty="0" err="1"/>
              <a:t>heeltemal</a:t>
            </a:r>
            <a:r>
              <a:rPr lang="en-US" sz="2800" dirty="0"/>
              <a:t> integrated is in </a:t>
            </a:r>
            <a:r>
              <a:rPr lang="en-US" sz="2800" dirty="0" err="1"/>
              <a:t>sosio-ekonomiese</a:t>
            </a:r>
            <a:r>
              <a:rPr lang="en-US" sz="2800" dirty="0"/>
              <a:t> and </a:t>
            </a:r>
            <a:r>
              <a:rPr lang="en-US" sz="2800" dirty="0" err="1"/>
              <a:t>opvoedkundige</a:t>
            </a:r>
            <a:r>
              <a:rPr lang="en-US" sz="2800" dirty="0"/>
              <a:t> </a:t>
            </a:r>
            <a:r>
              <a:rPr lang="en-US" sz="2800" dirty="0" err="1"/>
              <a:t>beplanning</a:t>
            </a:r>
            <a:endParaRPr lang="en-US" sz="2800" dirty="0"/>
          </a:p>
          <a:p>
            <a:pPr eaLnBrk="1" hangingPunct="1">
              <a:lnSpc>
                <a:spcPct val="90000"/>
              </a:lnSpc>
            </a:pPr>
            <a:r>
              <a:rPr lang="en-US" sz="2800" dirty="0" err="1"/>
              <a:t>Sulke</a:t>
            </a:r>
            <a:r>
              <a:rPr lang="en-US" sz="2800" dirty="0"/>
              <a:t> policies </a:t>
            </a:r>
            <a:r>
              <a:rPr lang="en-US" sz="2800" dirty="0" err="1"/>
              <a:t>moet</a:t>
            </a:r>
            <a:r>
              <a:rPr lang="en-US" sz="2800" dirty="0"/>
              <a:t> </a:t>
            </a:r>
            <a:r>
              <a:rPr lang="en-US" sz="2800" dirty="0" err="1"/>
              <a:t>duidelik</a:t>
            </a:r>
            <a:r>
              <a:rPr lang="en-US" sz="2800" dirty="0"/>
              <a:t> action plans het </a:t>
            </a:r>
            <a:r>
              <a:rPr lang="en-US" sz="2800" dirty="0" err="1"/>
              <a:t>vir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7030A0"/>
                </a:solidFill>
              </a:rPr>
              <a:t>implementation</a:t>
            </a:r>
            <a:endParaRPr lang="en-US" sz="2800" dirty="0"/>
          </a:p>
          <a:p>
            <a:pPr eaLnBrk="1" hangingPunct="1">
              <a:lnSpc>
                <a:spcPct val="90000"/>
              </a:lnSpc>
            </a:pPr>
            <a:r>
              <a:rPr lang="en-US" sz="2800" dirty="0" err="1"/>
              <a:t>Dit</a:t>
            </a:r>
            <a:r>
              <a:rPr lang="en-US" sz="2800" dirty="0"/>
              <a:t> </a:t>
            </a:r>
            <a:r>
              <a:rPr lang="en-US" sz="2800" dirty="0" err="1"/>
              <a:t>moet</a:t>
            </a:r>
            <a:r>
              <a:rPr lang="en-US" sz="2800" dirty="0"/>
              <a:t> </a:t>
            </a:r>
            <a:r>
              <a:rPr lang="en-US" sz="2800" dirty="0" err="1"/>
              <a:t>sorg</a:t>
            </a:r>
            <a:r>
              <a:rPr lang="en-US" sz="2800" dirty="0"/>
              <a:t> </a:t>
            </a:r>
            <a:r>
              <a:rPr lang="en-US" sz="2800" dirty="0" err="1"/>
              <a:t>vir</a:t>
            </a:r>
            <a:r>
              <a:rPr lang="en-US" sz="2800" dirty="0"/>
              <a:t> die </a:t>
            </a:r>
            <a:r>
              <a:rPr lang="en-US" sz="2800" dirty="0" err="1"/>
              <a:t>volle</a:t>
            </a:r>
            <a:r>
              <a:rPr lang="en-US" sz="2800" dirty="0"/>
              <a:t> </a:t>
            </a:r>
            <a:r>
              <a:rPr lang="en-US" sz="2800" dirty="0" err="1"/>
              <a:t>deelname</a:t>
            </a:r>
            <a:r>
              <a:rPr lang="en-US" sz="2800" dirty="0"/>
              <a:t> van al die </a:t>
            </a:r>
            <a:r>
              <a:rPr lang="en-US" sz="2800" dirty="0" err="1"/>
              <a:t>mense</a:t>
            </a:r>
            <a:r>
              <a:rPr lang="en-US" sz="2800" dirty="0"/>
              <a:t> as </a:t>
            </a:r>
            <a:r>
              <a:rPr lang="en-US" sz="2800" dirty="0" err="1"/>
              <a:t>veeltalige</a:t>
            </a:r>
            <a:r>
              <a:rPr lang="en-US" sz="2800" dirty="0"/>
              <a:t> citizens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/>
              <a:t>Starting point: </a:t>
            </a:r>
            <a:r>
              <a:rPr lang="en-US" sz="2800" dirty="0" err="1"/>
              <a:t>veeltaligheid</a:t>
            </a:r>
            <a:r>
              <a:rPr lang="en-US" sz="2800" dirty="0"/>
              <a:t> </a:t>
            </a:r>
            <a:r>
              <a:rPr lang="en-US" sz="2800" u="sng" dirty="0"/>
              <a:t>in </a:t>
            </a:r>
            <a:r>
              <a:rPr lang="en-US" sz="2800" u="sng" dirty="0" err="1"/>
              <a:t>opvoeding</a:t>
            </a:r>
            <a:endParaRPr lang="en-GB" sz="2800" u="sng" dirty="0"/>
          </a:p>
        </p:txBody>
      </p:sp>
    </p:spTree>
    <p:extLst>
      <p:ext uri="{BB962C8B-B14F-4D97-AF65-F5344CB8AC3E}">
        <p14:creationId xmlns:p14="http://schemas.microsoft.com/office/powerpoint/2010/main" val="3745245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Vrae</a:t>
            </a:r>
            <a:r>
              <a:rPr lang="en-US" dirty="0"/>
              <a:t> </a:t>
            </a:r>
            <a:r>
              <a:rPr lang="en-US" dirty="0" err="1"/>
              <a:t>vir</a:t>
            </a:r>
            <a:r>
              <a:rPr lang="en-US" dirty="0"/>
              <a:t> </a:t>
            </a:r>
            <a:r>
              <a:rPr lang="en-US" dirty="0" err="1"/>
              <a:t>bespreking</a:t>
            </a:r>
            <a:endParaRPr lang="en-GB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609600" indent="-609600" eaLnBrk="1" hangingPunct="1">
              <a:lnSpc>
                <a:spcPct val="80000"/>
              </a:lnSpc>
            </a:pPr>
            <a:r>
              <a:rPr lang="en-US" sz="2800" dirty="0"/>
              <a:t>Dink </a:t>
            </a:r>
            <a:r>
              <a:rPr lang="en-US" sz="2800" dirty="0" err="1"/>
              <a:t>jy</a:t>
            </a:r>
            <a:r>
              <a:rPr lang="en-US" sz="2800" dirty="0"/>
              <a:t> </a:t>
            </a:r>
            <a:r>
              <a:rPr lang="en-US" sz="2800" dirty="0" err="1"/>
              <a:t>dat</a:t>
            </a:r>
            <a:r>
              <a:rPr lang="en-US" sz="2800" dirty="0"/>
              <a:t> </a:t>
            </a:r>
            <a:r>
              <a:rPr lang="en-US" sz="2800" dirty="0" err="1"/>
              <a:t>Afrikatale</a:t>
            </a:r>
            <a:r>
              <a:rPr lang="en-US" sz="2800" dirty="0"/>
              <a:t> inferior is </a:t>
            </a:r>
            <a:r>
              <a:rPr lang="en-US" sz="2800" dirty="0" err="1"/>
              <a:t>teenoor</a:t>
            </a:r>
            <a:r>
              <a:rPr lang="en-US" sz="2800" dirty="0"/>
              <a:t> Engels, </a:t>
            </a:r>
            <a:r>
              <a:rPr lang="en-US" sz="2800" dirty="0" err="1"/>
              <a:t>Frans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Portugees</a:t>
            </a:r>
            <a:r>
              <a:rPr lang="en-US" sz="2800" dirty="0"/>
              <a:t>? </a:t>
            </a:r>
            <a:r>
              <a:rPr lang="en-US" sz="2800" dirty="0" err="1"/>
              <a:t>Hoekom</a:t>
            </a:r>
            <a:r>
              <a:rPr lang="en-US" sz="2800" dirty="0"/>
              <a:t>? </a:t>
            </a:r>
            <a:r>
              <a:rPr lang="en-US" sz="2800" dirty="0" err="1"/>
              <a:t>Kan</a:t>
            </a:r>
            <a:r>
              <a:rPr lang="en-US" sz="2800" dirty="0"/>
              <a:t> </a:t>
            </a:r>
            <a:r>
              <a:rPr lang="en-US" sz="2800" dirty="0" err="1"/>
              <a:t>jy</a:t>
            </a:r>
            <a:r>
              <a:rPr lang="en-US" sz="2800" dirty="0"/>
              <a:t> </a:t>
            </a:r>
            <a:r>
              <a:rPr lang="en-US" sz="2800" dirty="0" err="1"/>
              <a:t>jou</a:t>
            </a:r>
            <a:r>
              <a:rPr lang="en-US" sz="2800" dirty="0"/>
              <a:t> </a:t>
            </a:r>
            <a:r>
              <a:rPr lang="en-US" sz="2800" dirty="0" err="1"/>
              <a:t>antwoord</a:t>
            </a:r>
            <a:r>
              <a:rPr lang="en-US" sz="2800" dirty="0"/>
              <a:t> justify </a:t>
            </a:r>
            <a:r>
              <a:rPr lang="en-US" sz="2800" dirty="0" err="1"/>
              <a:t>uit</a:t>
            </a:r>
            <a:r>
              <a:rPr lang="en-US" sz="2800" dirty="0"/>
              <a:t> ‘n linguistic viewpoint?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800" dirty="0" err="1"/>
              <a:t>Wat</a:t>
            </a:r>
            <a:r>
              <a:rPr lang="en-US" sz="2800" dirty="0"/>
              <a:t> is die results van ‘n </a:t>
            </a:r>
            <a:r>
              <a:rPr lang="en-US" sz="2800" dirty="0" err="1"/>
              <a:t>eentalige</a:t>
            </a:r>
            <a:r>
              <a:rPr lang="en-US" sz="2800" dirty="0"/>
              <a:t> policy in ‘n </a:t>
            </a:r>
            <a:r>
              <a:rPr lang="en-US" sz="2800" dirty="0" err="1"/>
              <a:t>veeltalige</a:t>
            </a:r>
            <a:r>
              <a:rPr lang="en-US" sz="2800" dirty="0"/>
              <a:t> land?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800" dirty="0"/>
              <a:t>Was </a:t>
            </a:r>
            <a:r>
              <a:rPr lang="en-US" sz="2800" dirty="0" err="1"/>
              <a:t>jou</a:t>
            </a:r>
            <a:r>
              <a:rPr lang="en-US" sz="2800" dirty="0"/>
              <a:t> </a:t>
            </a:r>
            <a:r>
              <a:rPr lang="en-US" sz="2800" dirty="0" err="1"/>
              <a:t>taal</a:t>
            </a:r>
            <a:r>
              <a:rPr lang="en-US" sz="2800" dirty="0"/>
              <a:t> human rights al </a:t>
            </a:r>
            <a:r>
              <a:rPr lang="en-US" sz="2800" dirty="0" err="1"/>
              <a:t>ooit</a:t>
            </a:r>
            <a:r>
              <a:rPr lang="en-US" sz="2800" dirty="0"/>
              <a:t> van </a:t>
            </a:r>
            <a:r>
              <a:rPr lang="en-US" sz="2800" dirty="0" err="1"/>
              <a:t>jou</a:t>
            </a:r>
            <a:r>
              <a:rPr lang="en-US" sz="2800" dirty="0"/>
              <a:t> </a:t>
            </a:r>
            <a:r>
              <a:rPr lang="en-US" sz="2800" dirty="0" err="1"/>
              <a:t>af</a:t>
            </a:r>
            <a:r>
              <a:rPr lang="en-US" sz="2800" dirty="0"/>
              <a:t> </a:t>
            </a:r>
            <a:r>
              <a:rPr lang="en-US" sz="2800" dirty="0" err="1"/>
              <a:t>weggeneem</a:t>
            </a:r>
            <a:r>
              <a:rPr lang="en-US" sz="2800" dirty="0"/>
              <a:t>? </a:t>
            </a:r>
            <a:r>
              <a:rPr lang="en-US" sz="2800" dirty="0" err="1"/>
              <a:t>Wat</a:t>
            </a:r>
            <a:r>
              <a:rPr lang="en-US" sz="2800" dirty="0"/>
              <a:t> het </a:t>
            </a:r>
            <a:r>
              <a:rPr lang="en-US" sz="2800" dirty="0" err="1"/>
              <a:t>jy</a:t>
            </a:r>
            <a:r>
              <a:rPr lang="en-US" sz="2800" dirty="0"/>
              <a:t> </a:t>
            </a:r>
            <a:r>
              <a:rPr lang="en-US" sz="2800" dirty="0" err="1"/>
              <a:t>daaromtrent</a:t>
            </a:r>
            <a:r>
              <a:rPr lang="en-US" sz="2800" dirty="0"/>
              <a:t> </a:t>
            </a:r>
            <a:r>
              <a:rPr lang="en-US" sz="2800" dirty="0" err="1"/>
              <a:t>gedoen</a:t>
            </a:r>
            <a:r>
              <a:rPr lang="en-US" sz="2800" dirty="0"/>
              <a:t>?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en-US" sz="2800" dirty="0" err="1"/>
              <a:t>Kan</a:t>
            </a:r>
            <a:r>
              <a:rPr lang="en-US" sz="2800" dirty="0"/>
              <a:t> democratic states </a:t>
            </a:r>
            <a:r>
              <a:rPr lang="en-US" sz="2800" dirty="0" err="1"/>
              <a:t>suksesvol</a:t>
            </a:r>
            <a:r>
              <a:rPr lang="en-US" sz="2800" dirty="0"/>
              <a:t> </a:t>
            </a:r>
            <a:r>
              <a:rPr lang="en-US" sz="2800" dirty="0" err="1"/>
              <a:t>wees</a:t>
            </a:r>
            <a:r>
              <a:rPr lang="en-US" sz="2800" dirty="0"/>
              <a:t> as </a:t>
            </a:r>
            <a:r>
              <a:rPr lang="en-US" sz="2800" dirty="0" err="1"/>
              <a:t>slegs</a:t>
            </a:r>
            <a:r>
              <a:rPr lang="en-US" sz="2800" dirty="0"/>
              <a:t> die </a:t>
            </a:r>
            <a:r>
              <a:rPr lang="en-US" sz="2800" dirty="0" err="1"/>
              <a:t>hoëkoppe</a:t>
            </a:r>
            <a:r>
              <a:rPr lang="en-US" sz="2800" dirty="0"/>
              <a:t>/elite die issues </a:t>
            </a:r>
            <a:r>
              <a:rPr lang="en-US" sz="2800" dirty="0" err="1"/>
              <a:t>en</a:t>
            </a:r>
            <a:r>
              <a:rPr lang="en-US" sz="2800" dirty="0"/>
              <a:t> workings van die democratic state </a:t>
            </a:r>
            <a:r>
              <a:rPr lang="en-US" sz="2800" dirty="0" err="1"/>
              <a:t>verstaan</a:t>
            </a:r>
            <a:r>
              <a:rPr lang="en-US" sz="2800" dirty="0"/>
              <a:t>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880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/>
              <a:t>Veeltaligheid</a:t>
            </a:r>
            <a:r>
              <a:rPr lang="en-ZA" dirty="0"/>
              <a:t> </a:t>
            </a:r>
            <a:r>
              <a:rPr lang="en-ZA" dirty="0" err="1"/>
              <a:t>en</a:t>
            </a:r>
            <a:r>
              <a:rPr lang="en-ZA" dirty="0"/>
              <a:t> </a:t>
            </a:r>
            <a:r>
              <a:rPr lang="en-ZA" dirty="0" err="1"/>
              <a:t>Demokrasie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Hierdie</a:t>
            </a:r>
            <a:r>
              <a:rPr lang="en-US" dirty="0"/>
              <a:t> </a:t>
            </a:r>
            <a:r>
              <a:rPr lang="en-US" dirty="0" err="1"/>
              <a:t>lesing</a:t>
            </a:r>
            <a:r>
              <a:rPr lang="en-US" dirty="0"/>
              <a:t> </a:t>
            </a:r>
            <a:r>
              <a:rPr lang="en-US" dirty="0" err="1"/>
              <a:t>antwoord</a:t>
            </a:r>
            <a:r>
              <a:rPr lang="en-US" dirty="0"/>
              <a:t> die </a:t>
            </a:r>
            <a:r>
              <a:rPr lang="en-US" dirty="0" err="1"/>
              <a:t>volgende</a:t>
            </a:r>
            <a:r>
              <a:rPr lang="en-US" dirty="0"/>
              <a:t> </a:t>
            </a:r>
            <a:r>
              <a:rPr lang="en-US" dirty="0" err="1"/>
              <a:t>vraag</a:t>
            </a:r>
            <a:r>
              <a:rPr lang="en-US" dirty="0"/>
              <a:t>:</a:t>
            </a:r>
          </a:p>
          <a:p>
            <a:r>
              <a:rPr lang="en-US" dirty="0" err="1"/>
              <a:t>Wat</a:t>
            </a:r>
            <a:r>
              <a:rPr lang="en-US" dirty="0"/>
              <a:t> is die challenges </a:t>
            </a:r>
            <a:r>
              <a:rPr lang="en-US" dirty="0" err="1"/>
              <a:t>en</a:t>
            </a:r>
            <a:r>
              <a:rPr lang="en-US" dirty="0"/>
              <a:t> possibilities </a:t>
            </a:r>
            <a:r>
              <a:rPr lang="en-US" dirty="0" err="1"/>
              <a:t>vir</a:t>
            </a:r>
            <a:r>
              <a:rPr lang="en-US" dirty="0"/>
              <a:t> </a:t>
            </a:r>
            <a:r>
              <a:rPr lang="en-US" dirty="0" err="1"/>
              <a:t>taalbeleid</a:t>
            </a:r>
            <a:r>
              <a:rPr lang="en-US" dirty="0"/>
              <a:t> in ‘n democracy?</a:t>
            </a:r>
          </a:p>
          <a:p>
            <a:r>
              <a:rPr lang="en-US" dirty="0" err="1"/>
              <a:t>Lesing</a:t>
            </a:r>
            <a:r>
              <a:rPr lang="en-US" dirty="0"/>
              <a:t> </a:t>
            </a:r>
            <a:r>
              <a:rPr lang="en-US" dirty="0" err="1"/>
              <a:t>gebruik</a:t>
            </a:r>
            <a:r>
              <a:rPr lang="en-US" dirty="0"/>
              <a:t> dele van </a:t>
            </a:r>
            <a:r>
              <a:rPr lang="en-US" dirty="0" err="1"/>
              <a:t>Bamgbose</a:t>
            </a:r>
            <a:r>
              <a:rPr lang="en-US" dirty="0"/>
              <a:t> (2005)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u="sng" dirty="0" err="1"/>
              <a:t>Inleiding</a:t>
            </a:r>
            <a:r>
              <a:rPr lang="en-US" u="sng" dirty="0"/>
              <a:t>:</a:t>
            </a:r>
          </a:p>
          <a:p>
            <a:r>
              <a:rPr lang="en-US" dirty="0" err="1"/>
              <a:t>Kyk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die </a:t>
            </a:r>
            <a:r>
              <a:rPr lang="en-US" dirty="0" err="1"/>
              <a:t>Youtube</a:t>
            </a:r>
            <a:r>
              <a:rPr lang="en-US" dirty="0"/>
              <a:t> </a:t>
            </a:r>
            <a:r>
              <a:rPr lang="en-US" dirty="0" err="1"/>
              <a:t>uittreksel</a:t>
            </a:r>
            <a:r>
              <a:rPr lang="en-US" dirty="0"/>
              <a:t> </a:t>
            </a:r>
            <a:r>
              <a:rPr lang="en-US" dirty="0" err="1"/>
              <a:t>oor</a:t>
            </a:r>
            <a:r>
              <a:rPr lang="en-US" dirty="0"/>
              <a:t> “European Democracy and the Language Question”</a:t>
            </a:r>
          </a:p>
          <a:p>
            <a:pPr lvl="1"/>
            <a:r>
              <a:rPr lang="en-US" dirty="0">
                <a:hlinkClick r:id="rId2"/>
              </a:rPr>
              <a:t>http://www.youtube.com/watch?v=q5vABdO3LcA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 err="1"/>
              <a:t>Veeltaligheid</a:t>
            </a:r>
            <a:r>
              <a:rPr lang="en-US" dirty="0"/>
              <a:t> in ‘n democracy? </a:t>
            </a:r>
          </a:p>
          <a:p>
            <a:pPr lvl="1"/>
            <a:r>
              <a:rPr lang="en-US" dirty="0"/>
              <a:t>Forget it!</a:t>
            </a:r>
          </a:p>
          <a:p>
            <a:pPr lvl="1"/>
            <a:r>
              <a:rPr lang="en-US" dirty="0"/>
              <a:t>Yes, we can!</a:t>
            </a:r>
          </a:p>
        </p:txBody>
      </p:sp>
    </p:spTree>
    <p:extLst>
      <p:ext uri="{BB962C8B-B14F-4D97-AF65-F5344CB8AC3E}">
        <p14:creationId xmlns:p14="http://schemas.microsoft.com/office/powerpoint/2010/main" val="3334016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/>
              <a:t>Belangrikheid</a:t>
            </a:r>
            <a:r>
              <a:rPr lang="en-US" dirty="0"/>
              <a:t> van </a:t>
            </a:r>
            <a:r>
              <a:rPr lang="en-US" dirty="0" err="1"/>
              <a:t>Veeltaligheid</a:t>
            </a:r>
            <a:r>
              <a:rPr lang="en-US" dirty="0"/>
              <a:t> in ‘n Democracy</a:t>
            </a:r>
          </a:p>
        </p:txBody>
      </p:sp>
      <p:sp>
        <p:nvSpPr>
          <p:cNvPr id="9219" name="TextBox 6"/>
          <p:cNvSpPr txBox="1">
            <a:spLocks noChangeArrowheads="1"/>
          </p:cNvSpPr>
          <p:nvPr/>
        </p:nvSpPr>
        <p:spPr bwMode="auto">
          <a:xfrm rot="-1924354">
            <a:off x="2119772" y="2354233"/>
            <a:ext cx="274228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000" dirty="0" err="1">
                <a:latin typeface="Calibri" pitchFamily="34" charset="0"/>
              </a:rPr>
              <a:t>Regering</a:t>
            </a:r>
            <a:r>
              <a:rPr lang="en-US" sz="2000" dirty="0">
                <a:latin typeface="Calibri" pitchFamily="34" charset="0"/>
              </a:rPr>
              <a:t>: </a:t>
            </a:r>
            <a:r>
              <a:rPr lang="en-US" sz="2000" b="1" dirty="0">
                <a:latin typeface="Calibri" pitchFamily="34" charset="0"/>
              </a:rPr>
              <a:t>van</a:t>
            </a:r>
            <a:r>
              <a:rPr lang="en-US" sz="2000" dirty="0">
                <a:latin typeface="Calibri" pitchFamily="34" charset="0"/>
              </a:rPr>
              <a:t> die </a:t>
            </a:r>
            <a:r>
              <a:rPr lang="en-US" sz="2000" u="sng" dirty="0" err="1">
                <a:latin typeface="Calibri" pitchFamily="34" charset="0"/>
              </a:rPr>
              <a:t>mense</a:t>
            </a:r>
            <a:endParaRPr lang="en-US" sz="2000" u="sng" dirty="0">
              <a:latin typeface="Calibri" pitchFamily="34" charset="0"/>
            </a:endParaRPr>
          </a:p>
        </p:txBody>
      </p:sp>
      <p:sp>
        <p:nvSpPr>
          <p:cNvPr id="9220" name="TextBox 7"/>
          <p:cNvSpPr txBox="1">
            <a:spLocks noChangeArrowheads="1"/>
          </p:cNvSpPr>
          <p:nvPr/>
        </p:nvSpPr>
        <p:spPr bwMode="auto">
          <a:xfrm rot="2655113">
            <a:off x="4397958" y="2438370"/>
            <a:ext cx="18165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000" b="1" dirty="0" err="1">
                <a:latin typeface="Calibri" pitchFamily="34" charset="0"/>
              </a:rPr>
              <a:t>deur</a:t>
            </a:r>
            <a:r>
              <a:rPr lang="en-US" sz="2000" dirty="0">
                <a:latin typeface="Calibri" pitchFamily="34" charset="0"/>
              </a:rPr>
              <a:t> die </a:t>
            </a:r>
            <a:r>
              <a:rPr lang="en-US" sz="2000" u="sng" dirty="0" err="1">
                <a:latin typeface="Calibri" pitchFamily="34" charset="0"/>
              </a:rPr>
              <a:t>mense</a:t>
            </a:r>
            <a:endParaRPr lang="en-US" sz="2000" u="sng" dirty="0">
              <a:latin typeface="Calibri" pitchFamily="34" charset="0"/>
            </a:endParaRPr>
          </a:p>
        </p:txBody>
      </p:sp>
      <p:sp>
        <p:nvSpPr>
          <p:cNvPr id="9221" name="TextBox 8"/>
          <p:cNvSpPr txBox="1">
            <a:spLocks noChangeArrowheads="1"/>
          </p:cNvSpPr>
          <p:nvPr/>
        </p:nvSpPr>
        <p:spPr bwMode="auto">
          <a:xfrm>
            <a:off x="3514725" y="3200400"/>
            <a:ext cx="15953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000" b="1" dirty="0" err="1">
                <a:latin typeface="Calibri" pitchFamily="34" charset="0"/>
              </a:rPr>
              <a:t>vir</a:t>
            </a:r>
            <a:r>
              <a:rPr lang="en-US" sz="2000" dirty="0">
                <a:latin typeface="Calibri" pitchFamily="34" charset="0"/>
              </a:rPr>
              <a:t> die </a:t>
            </a:r>
            <a:r>
              <a:rPr lang="en-US" sz="2000" u="sng" dirty="0" err="1">
                <a:latin typeface="Calibri" pitchFamily="34" charset="0"/>
              </a:rPr>
              <a:t>mense</a:t>
            </a:r>
            <a:endParaRPr lang="en-US" sz="2000" u="sng" dirty="0">
              <a:latin typeface="Calibri" pitchFamily="34" charset="0"/>
            </a:endParaRPr>
          </a:p>
        </p:txBody>
      </p:sp>
      <p:sp>
        <p:nvSpPr>
          <p:cNvPr id="9222" name="TextBox 9"/>
          <p:cNvSpPr txBox="1">
            <a:spLocks noChangeArrowheads="1"/>
          </p:cNvSpPr>
          <p:nvPr/>
        </p:nvSpPr>
        <p:spPr bwMode="auto">
          <a:xfrm>
            <a:off x="457200" y="4191000"/>
            <a:ext cx="569226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Mense</a:t>
            </a:r>
            <a:r>
              <a:rPr lang="en-US" sz="2000" dirty="0">
                <a:latin typeface="Calibri" pitchFamily="34" charset="0"/>
              </a:rPr>
              <a:t> is </a:t>
            </a:r>
            <a:r>
              <a:rPr lang="en-US" sz="2000" dirty="0" err="1">
                <a:latin typeface="Calibri" pitchFamily="34" charset="0"/>
              </a:rPr>
              <a:t>baie</a:t>
            </a:r>
            <a:r>
              <a:rPr lang="en-US" sz="2000" dirty="0">
                <a:latin typeface="Calibri" pitchFamily="34" charset="0"/>
              </a:rPr>
              <a:t> different: </a:t>
            </a:r>
            <a:r>
              <a:rPr lang="en-US" sz="2000" dirty="0" err="1">
                <a:latin typeface="Calibri" pitchFamily="34" charset="0"/>
              </a:rPr>
              <a:t>etnies</a:t>
            </a:r>
            <a:r>
              <a:rPr lang="en-US" sz="2000" dirty="0">
                <a:latin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</a:rPr>
              <a:t>taal</a:t>
            </a:r>
            <a:r>
              <a:rPr lang="en-US" sz="2000" dirty="0">
                <a:latin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</a:rPr>
              <a:t>geloof</a:t>
            </a:r>
            <a:r>
              <a:rPr lang="en-US" sz="2000" dirty="0">
                <a:latin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</a:rPr>
              <a:t>ens.</a:t>
            </a:r>
            <a:endParaRPr lang="en-US" sz="2000" dirty="0">
              <a:latin typeface="Calibri" pitchFamily="34" charset="0"/>
            </a:endParaRPr>
          </a:p>
          <a:p>
            <a:pPr eaLnBrk="1" hangingPunct="1"/>
            <a:r>
              <a:rPr lang="en-US" sz="2000" dirty="0" err="1">
                <a:latin typeface="Calibri" pitchFamily="34" charset="0"/>
              </a:rPr>
              <a:t>Dus</a:t>
            </a:r>
            <a:r>
              <a:rPr lang="en-US" sz="2000" dirty="0">
                <a:latin typeface="Calibri" pitchFamily="34" charset="0"/>
              </a:rPr>
              <a:t>, democracy </a:t>
            </a:r>
            <a:r>
              <a:rPr lang="en-US" sz="2000" dirty="0" err="1">
                <a:latin typeface="Calibri" pitchFamily="34" charset="0"/>
              </a:rPr>
              <a:t>beteken</a:t>
            </a:r>
            <a:r>
              <a:rPr lang="en-US" sz="2000" dirty="0">
                <a:latin typeface="Calibri" pitchFamily="34" charset="0"/>
              </a:rPr>
              <a:t> om </a:t>
            </a:r>
            <a:r>
              <a:rPr lang="en-US" sz="2000" dirty="0" err="1">
                <a:latin typeface="Calibri" pitchFamily="34" charset="0"/>
              </a:rPr>
              <a:t>aandag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te</a:t>
            </a:r>
            <a:r>
              <a:rPr lang="en-US" sz="2000" dirty="0">
                <a:latin typeface="Calibri" pitchFamily="34" charset="0"/>
              </a:rPr>
              <a:t> gee </a:t>
            </a:r>
            <a:r>
              <a:rPr lang="en-US" sz="2000" dirty="0" err="1">
                <a:latin typeface="Calibri" pitchFamily="34" charset="0"/>
              </a:rPr>
              <a:t>aan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sulke</a:t>
            </a:r>
            <a:endParaRPr lang="en-US" sz="2000" dirty="0">
              <a:latin typeface="Calibri" pitchFamily="34" charset="0"/>
            </a:endParaRPr>
          </a:p>
          <a:p>
            <a:pPr eaLnBrk="1" hangingPunct="1"/>
            <a:r>
              <a:rPr lang="en-US" sz="2000" dirty="0">
                <a:latin typeface="Calibri" pitchFamily="34" charset="0"/>
              </a:rPr>
              <a:t>differences, </a:t>
            </a:r>
            <a:r>
              <a:rPr lang="en-US" sz="2000" dirty="0" err="1">
                <a:latin typeface="Calibri" pitchFamily="34" charset="0"/>
              </a:rPr>
              <a:t>ook</a:t>
            </a:r>
            <a:r>
              <a:rPr lang="en-US" sz="2000" dirty="0">
                <a:latin typeface="Calibri" pitchFamily="34" charset="0"/>
              </a:rPr>
              <a:t> in </a:t>
            </a:r>
            <a:r>
              <a:rPr lang="en-US" sz="2000" dirty="0" err="1">
                <a:latin typeface="Calibri" pitchFamily="34" charset="0"/>
              </a:rPr>
              <a:t>taal</a:t>
            </a: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28600" y="914400"/>
            <a:ext cx="2743200" cy="190500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u="sng" dirty="0" err="1"/>
              <a:t>Deelname</a:t>
            </a:r>
            <a:r>
              <a:rPr lang="en-US" dirty="0"/>
              <a:t>: </a:t>
            </a:r>
            <a:r>
              <a:rPr lang="en-US" dirty="0" err="1"/>
              <a:t>mense</a:t>
            </a:r>
            <a:r>
              <a:rPr lang="en-US" dirty="0"/>
              <a:t> </a:t>
            </a:r>
            <a:r>
              <a:rPr lang="en-US" dirty="0" err="1"/>
              <a:t>maak</a:t>
            </a:r>
            <a:r>
              <a:rPr lang="en-US" dirty="0"/>
              <a:t> </a:t>
            </a:r>
            <a:r>
              <a:rPr lang="en-US" dirty="0" err="1"/>
              <a:t>besluite</a:t>
            </a:r>
            <a:r>
              <a:rPr lang="en-US" dirty="0"/>
              <a:t> </a:t>
            </a:r>
            <a:r>
              <a:rPr lang="en-US" dirty="0" err="1"/>
              <a:t>wat</a:t>
            </a:r>
            <a:r>
              <a:rPr lang="en-US" dirty="0"/>
              <a:t> </a:t>
            </a:r>
            <a:r>
              <a:rPr lang="en-US" dirty="0" err="1"/>
              <a:t>wys</a:t>
            </a:r>
            <a:r>
              <a:rPr lang="en-US" dirty="0"/>
              <a:t> </a:t>
            </a:r>
            <a:r>
              <a:rPr lang="en-US" dirty="0" err="1"/>
              <a:t>wat</a:t>
            </a:r>
            <a:r>
              <a:rPr lang="en-US" dirty="0"/>
              <a:t> </a:t>
            </a:r>
            <a:r>
              <a:rPr lang="en-US" dirty="0" err="1"/>
              <a:t>hulle</a:t>
            </a:r>
            <a:r>
              <a:rPr lang="en-US" dirty="0"/>
              <a:t> </a:t>
            </a:r>
            <a:r>
              <a:rPr lang="en-US" dirty="0" err="1"/>
              <a:t>wil</a:t>
            </a:r>
            <a:r>
              <a:rPr lang="en-US" dirty="0"/>
              <a:t> </a:t>
            </a:r>
            <a:r>
              <a:rPr lang="en-US" dirty="0" err="1"/>
              <a:t>hê</a:t>
            </a:r>
            <a:r>
              <a:rPr lang="en-US" dirty="0"/>
              <a:t>. </a:t>
            </a:r>
            <a:r>
              <a:rPr lang="en-US" dirty="0">
                <a:solidFill>
                  <a:srgbClr val="C00000"/>
                </a:solidFill>
              </a:rPr>
              <a:t>Is </a:t>
            </a:r>
            <a:r>
              <a:rPr lang="en-US" dirty="0" err="1">
                <a:solidFill>
                  <a:srgbClr val="C00000"/>
                </a:solidFill>
              </a:rPr>
              <a:t>deelname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moontlik</a:t>
            </a:r>
            <a:r>
              <a:rPr lang="en-US" dirty="0">
                <a:solidFill>
                  <a:srgbClr val="C00000"/>
                </a:solidFill>
              </a:rPr>
              <a:t> as </a:t>
            </a:r>
            <a:r>
              <a:rPr lang="en-US" dirty="0" err="1">
                <a:solidFill>
                  <a:srgbClr val="C00000"/>
                </a:solidFill>
              </a:rPr>
              <a:t>taal</a:t>
            </a:r>
            <a:r>
              <a:rPr lang="en-US" dirty="0">
                <a:solidFill>
                  <a:srgbClr val="C00000"/>
                </a:solidFill>
              </a:rPr>
              <a:t> ‘n problem is?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971800" y="1676400"/>
            <a:ext cx="2286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6172200" y="838200"/>
            <a:ext cx="2743200" cy="2446338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u="sng" dirty="0" err="1"/>
              <a:t>Verteenwoordiging</a:t>
            </a:r>
            <a:r>
              <a:rPr lang="en-US" dirty="0"/>
              <a:t>:  die </a:t>
            </a:r>
            <a:r>
              <a:rPr lang="en-US" dirty="0" err="1"/>
              <a:t>mense</a:t>
            </a:r>
            <a:r>
              <a:rPr lang="en-US" dirty="0"/>
              <a:t> in government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antwoord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die </a:t>
            </a:r>
            <a:r>
              <a:rPr lang="en-US" dirty="0" err="1"/>
              <a:t>die</a:t>
            </a:r>
            <a:r>
              <a:rPr lang="en-US" dirty="0"/>
              <a:t> </a:t>
            </a:r>
            <a:r>
              <a:rPr lang="en-US" dirty="0" err="1"/>
              <a:t>mense</a:t>
            </a:r>
            <a:r>
              <a:rPr lang="en-US" dirty="0"/>
              <a:t>.  Die </a:t>
            </a:r>
            <a:r>
              <a:rPr lang="en-US" dirty="0" err="1"/>
              <a:t>mense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hulle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check . </a:t>
            </a:r>
            <a:r>
              <a:rPr lang="en-US" dirty="0">
                <a:solidFill>
                  <a:srgbClr val="C00000"/>
                </a:solidFill>
              </a:rPr>
              <a:t>Is </a:t>
            </a:r>
            <a:r>
              <a:rPr lang="en-US" dirty="0" err="1">
                <a:solidFill>
                  <a:srgbClr val="C00000"/>
                </a:solidFill>
              </a:rPr>
              <a:t>dit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moontlik</a:t>
            </a:r>
            <a:r>
              <a:rPr lang="en-US" dirty="0">
                <a:solidFill>
                  <a:srgbClr val="C00000"/>
                </a:solidFill>
              </a:rPr>
              <a:t> as </a:t>
            </a:r>
            <a:r>
              <a:rPr lang="en-US" dirty="0" err="1">
                <a:solidFill>
                  <a:srgbClr val="C00000"/>
                </a:solidFill>
              </a:rPr>
              <a:t>taal</a:t>
            </a:r>
            <a:r>
              <a:rPr lang="en-US" dirty="0">
                <a:solidFill>
                  <a:srgbClr val="C00000"/>
                </a:solidFill>
              </a:rPr>
              <a:t> ‘n problem is?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5029200" y="1371600"/>
            <a:ext cx="11430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6248400" y="4076700"/>
            <a:ext cx="2743200" cy="2520950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u="sng" dirty="0"/>
              <a:t>Welfare</a:t>
            </a:r>
            <a:r>
              <a:rPr lang="en-US" dirty="0"/>
              <a:t>: </a:t>
            </a:r>
            <a:r>
              <a:rPr lang="en-US" dirty="0" err="1"/>
              <a:t>Regering</a:t>
            </a:r>
            <a:r>
              <a:rPr lang="en-US" dirty="0"/>
              <a:t> is </a:t>
            </a:r>
            <a:r>
              <a:rPr lang="en-US" dirty="0" err="1"/>
              <a:t>daar</a:t>
            </a:r>
            <a:r>
              <a:rPr lang="en-US" dirty="0"/>
              <a:t> </a:t>
            </a:r>
            <a:r>
              <a:rPr lang="en-US" dirty="0" err="1"/>
              <a:t>vir</a:t>
            </a:r>
            <a:r>
              <a:rPr lang="en-US" dirty="0"/>
              <a:t> die welfare van die </a:t>
            </a:r>
            <a:r>
              <a:rPr lang="en-US" dirty="0" err="1"/>
              <a:t>mense</a:t>
            </a:r>
            <a:r>
              <a:rPr lang="en-US" dirty="0"/>
              <a:t>,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sorg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hulle</a:t>
            </a:r>
            <a:r>
              <a:rPr lang="en-US" dirty="0"/>
              <a:t> </a:t>
            </a:r>
            <a:r>
              <a:rPr lang="en-US" dirty="0" err="1"/>
              <a:t>dienste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kanse</a:t>
            </a:r>
            <a:r>
              <a:rPr lang="en-US" dirty="0"/>
              <a:t> </a:t>
            </a:r>
            <a:r>
              <a:rPr lang="en-US" dirty="0" err="1"/>
              <a:t>kry</a:t>
            </a:r>
            <a:r>
              <a:rPr lang="en-US" dirty="0"/>
              <a:t>.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Kan</a:t>
            </a:r>
            <a:r>
              <a:rPr lang="en-US" dirty="0">
                <a:solidFill>
                  <a:srgbClr val="C00000"/>
                </a:solidFill>
              </a:rPr>
              <a:t> welfare ‘n problem </a:t>
            </a:r>
            <a:r>
              <a:rPr lang="en-US" dirty="0" err="1">
                <a:solidFill>
                  <a:srgbClr val="C00000"/>
                </a:solidFill>
              </a:rPr>
              <a:t>wees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omdat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mense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verskillende</a:t>
            </a:r>
            <a:r>
              <a:rPr lang="en-US" dirty="0">
                <a:solidFill>
                  <a:srgbClr val="C00000"/>
                </a:solidFill>
              </a:rPr>
              <a:t> tale </a:t>
            </a:r>
            <a:r>
              <a:rPr lang="en-US" dirty="0" err="1">
                <a:solidFill>
                  <a:srgbClr val="C00000"/>
                </a:solidFill>
              </a:rPr>
              <a:t>praat</a:t>
            </a:r>
            <a:r>
              <a:rPr lang="en-US" dirty="0">
                <a:solidFill>
                  <a:srgbClr val="C00000"/>
                </a:solidFill>
              </a:rPr>
              <a:t>?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3886200" y="3581400"/>
            <a:ext cx="26670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9" name="TextBox 12"/>
          <p:cNvSpPr txBox="1">
            <a:spLocks noChangeArrowheads="1"/>
          </p:cNvSpPr>
          <p:nvPr/>
        </p:nvSpPr>
        <p:spPr bwMode="auto">
          <a:xfrm>
            <a:off x="3944938" y="2708275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/>
              <a:t>Lincoln</a:t>
            </a:r>
          </a:p>
        </p:txBody>
      </p:sp>
    </p:spTree>
    <p:extLst>
      <p:ext uri="{BB962C8B-B14F-4D97-AF65-F5344CB8AC3E}">
        <p14:creationId xmlns:p14="http://schemas.microsoft.com/office/powerpoint/2010/main" val="39552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Wat</a:t>
            </a:r>
            <a:r>
              <a:rPr lang="en-US" dirty="0"/>
              <a:t> is democracy?</a:t>
            </a:r>
            <a:endParaRPr lang="en-GB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/>
              <a:t>Lincoln: Democracy is “</a:t>
            </a:r>
            <a:r>
              <a:rPr lang="en-US" sz="2800" dirty="0" err="1"/>
              <a:t>regering</a:t>
            </a:r>
            <a:r>
              <a:rPr lang="en-US" sz="2800" dirty="0"/>
              <a:t> </a:t>
            </a:r>
            <a:r>
              <a:rPr lang="en-US" sz="2800" b="1" dirty="0"/>
              <a:t>van</a:t>
            </a:r>
            <a:r>
              <a:rPr lang="en-US" sz="2800" dirty="0"/>
              <a:t> die </a:t>
            </a:r>
            <a:r>
              <a:rPr lang="en-US" sz="2800" dirty="0" err="1"/>
              <a:t>mense</a:t>
            </a:r>
            <a:r>
              <a:rPr lang="en-US" sz="2800" dirty="0"/>
              <a:t>, </a:t>
            </a:r>
            <a:r>
              <a:rPr lang="en-US" sz="2800" b="1" dirty="0" err="1"/>
              <a:t>vir</a:t>
            </a:r>
            <a:r>
              <a:rPr lang="en-US" sz="2800" dirty="0"/>
              <a:t> die </a:t>
            </a:r>
            <a:r>
              <a:rPr lang="en-US" sz="2800" dirty="0" err="1"/>
              <a:t>mense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b="1" dirty="0" err="1"/>
              <a:t>deur</a:t>
            </a:r>
            <a:r>
              <a:rPr lang="en-US" sz="2800" dirty="0"/>
              <a:t> die </a:t>
            </a:r>
            <a:r>
              <a:rPr lang="en-US" sz="2800" dirty="0" err="1"/>
              <a:t>mense</a:t>
            </a:r>
            <a:r>
              <a:rPr lang="en-US" sz="2800" dirty="0"/>
              <a:t>”.</a:t>
            </a:r>
          </a:p>
          <a:p>
            <a:pPr eaLnBrk="1" hangingPunct="1"/>
            <a:r>
              <a:rPr lang="en-US" sz="2800" dirty="0"/>
              <a:t>Ingredients van ‘n democracy/die </a:t>
            </a:r>
            <a:r>
              <a:rPr lang="en-US" sz="2800" dirty="0" err="1"/>
              <a:t>rol</a:t>
            </a:r>
            <a:r>
              <a:rPr lang="en-US" sz="2800" dirty="0"/>
              <a:t> van </a:t>
            </a:r>
            <a:r>
              <a:rPr lang="en-US" sz="2800" dirty="0" err="1"/>
              <a:t>mense</a:t>
            </a:r>
            <a:r>
              <a:rPr lang="en-US" sz="2800" dirty="0"/>
              <a:t> in ‘n democracy: </a:t>
            </a:r>
          </a:p>
          <a:p>
            <a:pPr eaLnBrk="1" hangingPunct="1">
              <a:buFontTx/>
              <a:buChar char="-"/>
            </a:pPr>
            <a:r>
              <a:rPr lang="en-US" sz="2800" dirty="0"/>
              <a:t>DEELNAME (</a:t>
            </a:r>
            <a:r>
              <a:rPr lang="en-US" sz="2800" dirty="0" err="1"/>
              <a:t>enigiets</a:t>
            </a:r>
            <a:r>
              <a:rPr lang="en-US" sz="2800" dirty="0"/>
              <a:t> </a:t>
            </a:r>
            <a:r>
              <a:rPr lang="en-US" sz="2800" dirty="0" err="1"/>
              <a:t>wat</a:t>
            </a:r>
            <a:r>
              <a:rPr lang="en-US" sz="2800" dirty="0"/>
              <a:t> die </a:t>
            </a:r>
            <a:r>
              <a:rPr lang="en-US" sz="2800" dirty="0" err="1"/>
              <a:t>regering</a:t>
            </a:r>
            <a:r>
              <a:rPr lang="en-US" sz="2800" dirty="0"/>
              <a:t> decide </a:t>
            </a:r>
            <a:r>
              <a:rPr lang="en-US" sz="2800" dirty="0" err="1"/>
              <a:t>wys</a:t>
            </a:r>
            <a:r>
              <a:rPr lang="en-US" sz="2800" dirty="0"/>
              <a:t> </a:t>
            </a:r>
            <a:r>
              <a:rPr lang="en-US" sz="2800" dirty="0" err="1"/>
              <a:t>wat</a:t>
            </a:r>
            <a:r>
              <a:rPr lang="en-US" sz="2800" dirty="0"/>
              <a:t> die </a:t>
            </a:r>
            <a:r>
              <a:rPr lang="en-US" sz="2800" dirty="0" err="1"/>
              <a:t>mense</a:t>
            </a:r>
            <a:r>
              <a:rPr lang="en-US" sz="2800" dirty="0"/>
              <a:t> </a:t>
            </a:r>
            <a:r>
              <a:rPr lang="en-US" sz="2800" dirty="0" err="1"/>
              <a:t>wil</a:t>
            </a:r>
            <a:r>
              <a:rPr lang="en-US" sz="2800" dirty="0"/>
              <a:t> </a:t>
            </a:r>
            <a:r>
              <a:rPr lang="en-US" sz="2800" dirty="0" err="1"/>
              <a:t>hê</a:t>
            </a:r>
            <a:r>
              <a:rPr lang="en-US" sz="2800" dirty="0"/>
              <a:t>);</a:t>
            </a:r>
          </a:p>
          <a:p>
            <a:pPr eaLnBrk="1" hangingPunct="1">
              <a:buFontTx/>
              <a:buChar char="-"/>
            </a:pPr>
            <a:r>
              <a:rPr lang="en-US" sz="2800" dirty="0"/>
              <a:t>VERTEENWOORDIGING (die </a:t>
            </a:r>
            <a:r>
              <a:rPr lang="en-US" sz="2800" dirty="0" err="1"/>
              <a:t>mense</a:t>
            </a:r>
            <a:r>
              <a:rPr lang="en-US" sz="2800" dirty="0"/>
              <a:t> het </a:t>
            </a:r>
            <a:r>
              <a:rPr lang="en-US" sz="2800" dirty="0" err="1"/>
              <a:t>besluit</a:t>
            </a:r>
            <a:r>
              <a:rPr lang="en-US" sz="2800" dirty="0"/>
              <a:t> </a:t>
            </a:r>
            <a:r>
              <a:rPr lang="en-US" sz="2800" dirty="0" err="1"/>
              <a:t>wie</a:t>
            </a:r>
            <a:r>
              <a:rPr lang="en-US" sz="2800" dirty="0"/>
              <a:t> </a:t>
            </a:r>
            <a:r>
              <a:rPr lang="en-US" sz="2800" dirty="0" err="1"/>
              <a:t>sal</a:t>
            </a:r>
            <a:r>
              <a:rPr lang="en-US" sz="2800" dirty="0"/>
              <a:t> </a:t>
            </a:r>
            <a:r>
              <a:rPr lang="en-US" sz="2800" dirty="0" err="1"/>
              <a:t>regeer</a:t>
            </a:r>
            <a:r>
              <a:rPr lang="en-US" sz="2800" dirty="0"/>
              <a:t>), </a:t>
            </a:r>
            <a:r>
              <a:rPr lang="en-US" sz="2800" dirty="0" err="1"/>
              <a:t>en</a:t>
            </a:r>
            <a:endParaRPr lang="en-US" sz="2800" dirty="0"/>
          </a:p>
          <a:p>
            <a:pPr eaLnBrk="1" hangingPunct="1">
              <a:buFontTx/>
              <a:buChar char="-"/>
            </a:pPr>
            <a:r>
              <a:rPr lang="en-US" sz="2800" dirty="0"/>
              <a:t>WELFARE (</a:t>
            </a:r>
            <a:r>
              <a:rPr lang="en-US" sz="2800" dirty="0" err="1"/>
              <a:t>regering</a:t>
            </a:r>
            <a:r>
              <a:rPr lang="en-US" sz="2800" dirty="0"/>
              <a:t> </a:t>
            </a:r>
            <a:r>
              <a:rPr lang="en-US" sz="2800" dirty="0" err="1"/>
              <a:t>moet</a:t>
            </a:r>
            <a:r>
              <a:rPr lang="en-US" sz="2800" dirty="0"/>
              <a:t> </a:t>
            </a:r>
            <a:r>
              <a:rPr lang="en-US" sz="2800" dirty="0" err="1"/>
              <a:t>mense</a:t>
            </a:r>
            <a:r>
              <a:rPr lang="en-US" sz="2800" dirty="0"/>
              <a:t> se welfare </a:t>
            </a:r>
            <a:r>
              <a:rPr lang="en-US" sz="2800" dirty="0" err="1"/>
              <a:t>verseker</a:t>
            </a:r>
            <a:r>
              <a:rPr lang="en-US" sz="2800" dirty="0"/>
              <a:t>).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175150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dirty="0" err="1"/>
              <a:t>Belangrike</a:t>
            </a:r>
            <a:r>
              <a:rPr lang="en-US" sz="4000" dirty="0"/>
              <a:t> Challenges in </a:t>
            </a:r>
            <a:r>
              <a:rPr lang="en-US" sz="4000" dirty="0" err="1"/>
              <a:t>Afrika</a:t>
            </a:r>
            <a:r>
              <a:rPr lang="en-US" sz="4000" dirty="0"/>
              <a:t> </a:t>
            </a:r>
            <a:r>
              <a:rPr lang="en-US" sz="4000" dirty="0" err="1"/>
              <a:t>na</a:t>
            </a:r>
            <a:r>
              <a:rPr lang="en-US" sz="4000" dirty="0"/>
              <a:t> Colonialism</a:t>
            </a:r>
            <a:endParaRPr lang="en-ZA" sz="40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/>
              <a:t>‘Elite closure’ (die </a:t>
            </a:r>
            <a:r>
              <a:rPr lang="en-US" sz="2800" dirty="0" err="1"/>
              <a:t>rykes</a:t>
            </a:r>
            <a:r>
              <a:rPr lang="en-US" sz="2800" dirty="0"/>
              <a:t>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magtiges</a:t>
            </a:r>
            <a:r>
              <a:rPr lang="en-US" sz="2800" dirty="0"/>
              <a:t> </a:t>
            </a:r>
            <a:r>
              <a:rPr lang="en-US" sz="2800" dirty="0" err="1"/>
              <a:t>maak</a:t>
            </a:r>
            <a:r>
              <a:rPr lang="en-US" sz="2800" dirty="0"/>
              <a:t> die </a:t>
            </a:r>
            <a:r>
              <a:rPr lang="en-US" sz="2800" dirty="0" err="1"/>
              <a:t>deure</a:t>
            </a:r>
            <a:r>
              <a:rPr lang="en-US" sz="2800" dirty="0"/>
              <a:t> toe) in </a:t>
            </a:r>
            <a:r>
              <a:rPr lang="en-US" sz="2800" dirty="0" err="1"/>
              <a:t>lande</a:t>
            </a:r>
            <a:r>
              <a:rPr lang="en-US" sz="2800" dirty="0"/>
              <a:t> </a:t>
            </a:r>
            <a:r>
              <a:rPr lang="en-US" sz="2800" dirty="0" err="1"/>
              <a:t>wat</a:t>
            </a:r>
            <a:r>
              <a:rPr lang="en-US" sz="2800" dirty="0"/>
              <a:t> </a:t>
            </a:r>
            <a:r>
              <a:rPr lang="en-US" sz="2800" dirty="0" err="1"/>
              <a:t>nou</a:t>
            </a:r>
            <a:r>
              <a:rPr lang="en-US" sz="2800" dirty="0"/>
              <a:t> independent is (Myers-</a:t>
            </a:r>
            <a:r>
              <a:rPr lang="en-US" sz="2800" dirty="0" err="1"/>
              <a:t>Scotton</a:t>
            </a:r>
            <a:r>
              <a:rPr lang="en-US" sz="2800" dirty="0"/>
              <a:t>, 1992) </a:t>
            </a:r>
            <a:r>
              <a:rPr lang="en-US" sz="2800" dirty="0" err="1"/>
              <a:t>en</a:t>
            </a:r>
            <a:r>
              <a:rPr lang="en-US" sz="2800" dirty="0"/>
              <a:t> die </a:t>
            </a:r>
            <a:r>
              <a:rPr lang="en-US" sz="2800" dirty="0" err="1"/>
              <a:t>ouens</a:t>
            </a:r>
            <a:r>
              <a:rPr lang="en-US" sz="2800" dirty="0"/>
              <a:t> </a:t>
            </a:r>
            <a:r>
              <a:rPr lang="en-US" sz="2800" dirty="0" err="1"/>
              <a:t>bo-aan</a:t>
            </a:r>
            <a:r>
              <a:rPr lang="en-US" sz="2800" dirty="0"/>
              <a:t> control </a:t>
            </a:r>
            <a:r>
              <a:rPr lang="en-US" sz="2800" dirty="0" err="1"/>
              <a:t>alles</a:t>
            </a:r>
            <a:r>
              <a:rPr lang="en-US" sz="2800" dirty="0"/>
              <a:t>, </a:t>
            </a:r>
            <a:r>
              <a:rPr lang="en-US" sz="2800" dirty="0" err="1"/>
              <a:t>gewoonlik</a:t>
            </a:r>
            <a:r>
              <a:rPr lang="en-US" sz="2800" dirty="0"/>
              <a:t> </a:t>
            </a:r>
            <a:r>
              <a:rPr lang="en-US" sz="2800" dirty="0" err="1"/>
              <a:t>deur</a:t>
            </a:r>
            <a:r>
              <a:rPr lang="en-US" sz="2800" dirty="0"/>
              <a:t> Engels, </a:t>
            </a:r>
            <a:r>
              <a:rPr lang="en-US" sz="2800" dirty="0" err="1"/>
              <a:t>Frans</a:t>
            </a:r>
            <a:r>
              <a:rPr lang="en-US" sz="2800" dirty="0"/>
              <a:t> of </a:t>
            </a:r>
            <a:r>
              <a:rPr lang="en-US" sz="2800" dirty="0" err="1"/>
              <a:t>Portugees</a:t>
            </a:r>
            <a:r>
              <a:rPr lang="en-US" sz="2800" dirty="0"/>
              <a:t>.</a:t>
            </a:r>
          </a:p>
          <a:p>
            <a:r>
              <a:rPr lang="en-US" sz="2800" dirty="0"/>
              <a:t>Sub-Sahara (</a:t>
            </a:r>
            <a:r>
              <a:rPr lang="en-US" sz="2800" dirty="0" err="1"/>
              <a:t>Afrika</a:t>
            </a:r>
            <a:r>
              <a:rPr lang="en-US" sz="2800" dirty="0"/>
              <a:t>) </a:t>
            </a:r>
            <a:r>
              <a:rPr lang="en-US" sz="2800" dirty="0" err="1"/>
              <a:t>lande</a:t>
            </a:r>
            <a:r>
              <a:rPr lang="en-US" sz="2800" dirty="0"/>
              <a:t> is </a:t>
            </a:r>
            <a:r>
              <a:rPr lang="en-US" sz="2800" dirty="0" err="1"/>
              <a:t>Anglofoon</a:t>
            </a:r>
            <a:r>
              <a:rPr lang="en-US" sz="2800" dirty="0"/>
              <a:t>, </a:t>
            </a:r>
            <a:r>
              <a:rPr lang="en-US" sz="2800" dirty="0" err="1"/>
              <a:t>Frankofoon</a:t>
            </a:r>
            <a:r>
              <a:rPr lang="en-US" sz="2800" dirty="0"/>
              <a:t> of </a:t>
            </a:r>
            <a:r>
              <a:rPr lang="en-US" sz="2800" dirty="0" err="1"/>
              <a:t>Lusofoon</a:t>
            </a:r>
            <a:r>
              <a:rPr lang="en-US" sz="2800" dirty="0"/>
              <a:t>.</a:t>
            </a:r>
          </a:p>
          <a:p>
            <a:pPr eaLnBrk="1" hangingPunct="1"/>
            <a:r>
              <a:rPr lang="en-US" sz="2800" dirty="0"/>
              <a:t>Die </a:t>
            </a:r>
            <a:r>
              <a:rPr lang="en-US" sz="2800" dirty="0" err="1"/>
              <a:t>mense</a:t>
            </a:r>
            <a:r>
              <a:rPr lang="en-US" sz="2800" dirty="0"/>
              <a:t> </a:t>
            </a:r>
            <a:r>
              <a:rPr lang="en-US" sz="2800" dirty="0" err="1"/>
              <a:t>wat</a:t>
            </a:r>
            <a:r>
              <a:rPr lang="en-US" sz="2800" dirty="0"/>
              <a:t> </a:t>
            </a:r>
            <a:r>
              <a:rPr lang="en-US" sz="2800" dirty="0" err="1"/>
              <a:t>nie</a:t>
            </a:r>
            <a:r>
              <a:rPr lang="en-US" sz="2800" dirty="0"/>
              <a:t> die </a:t>
            </a:r>
            <a:r>
              <a:rPr lang="en-US" sz="2800" dirty="0" err="1"/>
              <a:t>drie</a:t>
            </a:r>
            <a:r>
              <a:rPr lang="en-US" sz="2800" dirty="0"/>
              <a:t> tale </a:t>
            </a:r>
            <a:r>
              <a:rPr lang="en-US" sz="2800" dirty="0" err="1"/>
              <a:t>praat</a:t>
            </a:r>
            <a:r>
              <a:rPr lang="en-US" sz="2800" dirty="0"/>
              <a:t> </a:t>
            </a:r>
            <a:r>
              <a:rPr lang="en-US" sz="2800" dirty="0" err="1"/>
              <a:t>nie</a:t>
            </a:r>
            <a:r>
              <a:rPr lang="en-US" sz="2800" dirty="0"/>
              <a:t>, </a:t>
            </a:r>
            <a:r>
              <a:rPr lang="en-US" sz="2800" dirty="0" err="1"/>
              <a:t>bly</a:t>
            </a:r>
            <a:r>
              <a:rPr lang="en-US" sz="2800" dirty="0"/>
              <a:t> maar </a:t>
            </a:r>
            <a:r>
              <a:rPr lang="en-US" sz="2800" dirty="0" err="1"/>
              <a:t>buitekant</a:t>
            </a:r>
            <a:r>
              <a:rPr lang="en-US" sz="2800" dirty="0"/>
              <a:t> </a:t>
            </a:r>
            <a:r>
              <a:rPr lang="en-US" sz="2800" dirty="0" err="1"/>
              <a:t>hulle</a:t>
            </a:r>
            <a:r>
              <a:rPr lang="en-US" sz="2800" dirty="0"/>
              <a:t> land se sake, </a:t>
            </a:r>
            <a:r>
              <a:rPr lang="en-US" sz="2800" dirty="0" err="1"/>
              <a:t>en</a:t>
            </a:r>
            <a:r>
              <a:rPr lang="en-US" sz="2800" dirty="0"/>
              <a:t> </a:t>
            </a:r>
            <a:r>
              <a:rPr lang="en-US" sz="2800" dirty="0" err="1"/>
              <a:t>kan</a:t>
            </a:r>
            <a:r>
              <a:rPr lang="en-US" sz="2800" dirty="0"/>
              <a:t> </a:t>
            </a:r>
            <a:r>
              <a:rPr lang="en-US" sz="2800" dirty="0" err="1"/>
              <a:t>nie</a:t>
            </a:r>
            <a:r>
              <a:rPr lang="en-US" sz="2800" dirty="0"/>
              <a:t> </a:t>
            </a:r>
            <a:r>
              <a:rPr lang="en-US" sz="2800" dirty="0" err="1"/>
              <a:t>soos</a:t>
            </a:r>
            <a:r>
              <a:rPr lang="en-US" sz="2800" dirty="0"/>
              <a:t> </a:t>
            </a:r>
            <a:r>
              <a:rPr lang="en-US" sz="2800" dirty="0" err="1"/>
              <a:t>volle</a:t>
            </a:r>
            <a:r>
              <a:rPr lang="en-US" sz="2800" dirty="0"/>
              <a:t> citizens </a:t>
            </a:r>
            <a:r>
              <a:rPr lang="en-US" sz="2800" dirty="0" err="1"/>
              <a:t>lewe</a:t>
            </a:r>
            <a:r>
              <a:rPr lang="en-US" sz="2800" dirty="0"/>
              <a:t> </a:t>
            </a:r>
            <a:r>
              <a:rPr lang="en-US" sz="2800" dirty="0" err="1"/>
              <a:t>nie</a:t>
            </a:r>
            <a:r>
              <a:rPr lang="en-US" sz="2800" dirty="0"/>
              <a:t>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51323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dirty="0"/>
              <a:t>Die dinge </a:t>
            </a:r>
            <a:r>
              <a:rPr lang="en-US" sz="4000" dirty="0" err="1"/>
              <a:t>wat</a:t>
            </a:r>
            <a:r>
              <a:rPr lang="en-US" sz="4000" dirty="0"/>
              <a:t> in die pad </a:t>
            </a:r>
            <a:r>
              <a:rPr lang="en-US" sz="4000" dirty="0" err="1"/>
              <a:t>staan</a:t>
            </a:r>
            <a:r>
              <a:rPr lang="en-US" sz="4000" dirty="0"/>
              <a:t> van </a:t>
            </a:r>
            <a:r>
              <a:rPr lang="en-US" sz="4000" dirty="0" err="1"/>
              <a:t>Veeltaligheid</a:t>
            </a:r>
            <a:r>
              <a:rPr lang="en-US" sz="4000" dirty="0"/>
              <a:t> in Democracy</a:t>
            </a:r>
            <a:endParaRPr lang="en-GB" sz="4000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err="1"/>
              <a:t>Daar</a:t>
            </a:r>
            <a:r>
              <a:rPr lang="en-US" dirty="0"/>
              <a:t> is </a:t>
            </a:r>
            <a:r>
              <a:rPr lang="en-US" dirty="0" err="1"/>
              <a:t>sterk</a:t>
            </a:r>
            <a:r>
              <a:rPr lang="en-US" dirty="0"/>
              <a:t> </a:t>
            </a:r>
            <a:r>
              <a:rPr lang="en-US" dirty="0" err="1"/>
              <a:t>kompetisie</a:t>
            </a:r>
            <a:r>
              <a:rPr lang="en-US" dirty="0"/>
              <a:t> van </a:t>
            </a:r>
            <a:r>
              <a:rPr lang="en-US" dirty="0" err="1"/>
              <a:t>eentaligheid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nasie</a:t>
            </a:r>
            <a:r>
              <a:rPr lang="en-US" dirty="0"/>
              <a:t> =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taal</a:t>
            </a:r>
            <a:r>
              <a:rPr lang="en-US" dirty="0"/>
              <a:t> (Modernity)</a:t>
            </a:r>
          </a:p>
          <a:p>
            <a:pPr eaLnBrk="1" hangingPunct="1"/>
            <a:r>
              <a:rPr lang="en-US" dirty="0" err="1"/>
              <a:t>Hulle</a:t>
            </a:r>
            <a:r>
              <a:rPr lang="en-US" dirty="0"/>
              <a:t> </a:t>
            </a:r>
            <a:r>
              <a:rPr lang="en-US" dirty="0" err="1"/>
              <a:t>sê</a:t>
            </a:r>
            <a:r>
              <a:rPr lang="en-US" dirty="0"/>
              <a:t> </a:t>
            </a:r>
            <a:r>
              <a:rPr lang="en-US" dirty="0" err="1"/>
              <a:t>ingevoerde</a:t>
            </a:r>
            <a:r>
              <a:rPr lang="en-US" dirty="0"/>
              <a:t> tale is neutral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tribalism </a:t>
            </a:r>
            <a:r>
              <a:rPr lang="en-US" dirty="0" err="1"/>
              <a:t>oorkom</a:t>
            </a:r>
            <a:endParaRPr lang="en-US" dirty="0"/>
          </a:p>
          <a:p>
            <a:pPr eaLnBrk="1" hangingPunct="1"/>
            <a:r>
              <a:rPr lang="en-US" dirty="0" err="1"/>
              <a:t>Hulle</a:t>
            </a:r>
            <a:r>
              <a:rPr lang="en-US" dirty="0"/>
              <a:t> </a:t>
            </a:r>
            <a:r>
              <a:rPr lang="en-US" dirty="0" err="1"/>
              <a:t>sê</a:t>
            </a:r>
            <a:r>
              <a:rPr lang="en-US" dirty="0"/>
              <a:t> </a:t>
            </a:r>
            <a:r>
              <a:rPr lang="en-US" dirty="0" err="1"/>
              <a:t>veeltaligheid</a:t>
            </a:r>
            <a:r>
              <a:rPr lang="en-US" dirty="0"/>
              <a:t> is </a:t>
            </a:r>
            <a:r>
              <a:rPr lang="en-US" dirty="0" err="1"/>
              <a:t>duur</a:t>
            </a:r>
            <a:r>
              <a:rPr lang="en-US" dirty="0"/>
              <a:t> (maar hoe </a:t>
            </a:r>
            <a:r>
              <a:rPr lang="en-US" dirty="0" err="1"/>
              <a:t>duur</a:t>
            </a:r>
            <a:r>
              <a:rPr lang="en-US" dirty="0"/>
              <a:t> is ignorance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uitsluiting</a:t>
            </a:r>
            <a:r>
              <a:rPr lang="en-US" dirty="0"/>
              <a:t> </a:t>
            </a:r>
            <a:r>
              <a:rPr lang="en-US" dirty="0" err="1"/>
              <a:t>oor</a:t>
            </a:r>
            <a:r>
              <a:rPr lang="en-US" dirty="0"/>
              <a:t> die </a:t>
            </a:r>
            <a:r>
              <a:rPr lang="en-US" dirty="0" err="1"/>
              <a:t>jare</a:t>
            </a:r>
            <a:r>
              <a:rPr lang="en-US" dirty="0"/>
              <a:t>?)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7227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dirty="0"/>
              <a:t>Dinge </a:t>
            </a:r>
            <a:r>
              <a:rPr lang="en-US" sz="4000" dirty="0" err="1"/>
              <a:t>wat</a:t>
            </a:r>
            <a:r>
              <a:rPr lang="en-US" sz="4000" dirty="0"/>
              <a:t> </a:t>
            </a:r>
            <a:r>
              <a:rPr lang="en-US" sz="4000" dirty="0" err="1"/>
              <a:t>taalbeplanners</a:t>
            </a:r>
            <a:r>
              <a:rPr lang="en-US" sz="4000" dirty="0"/>
              <a:t> </a:t>
            </a:r>
            <a:r>
              <a:rPr lang="en-US" sz="4000" dirty="0" err="1"/>
              <a:t>aan</a:t>
            </a:r>
            <a:r>
              <a:rPr lang="en-US" sz="4000" dirty="0"/>
              <a:t> </a:t>
            </a:r>
            <a:r>
              <a:rPr lang="en-US" sz="4000" dirty="0" err="1"/>
              <a:t>moet</a:t>
            </a:r>
            <a:r>
              <a:rPr lang="en-US" sz="4000" dirty="0"/>
              <a:t> dink</a:t>
            </a:r>
            <a:endParaRPr lang="en-GB" sz="40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err="1"/>
              <a:t>Hulle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die </a:t>
            </a:r>
            <a:r>
              <a:rPr lang="en-US" dirty="0" err="1"/>
              <a:t>rolle</a:t>
            </a:r>
            <a:r>
              <a:rPr lang="en-US" dirty="0"/>
              <a:t> van die different tale </a:t>
            </a:r>
            <a:r>
              <a:rPr lang="en-US" dirty="0" err="1"/>
              <a:t>duidelik</a:t>
            </a:r>
            <a:r>
              <a:rPr lang="en-US" dirty="0"/>
              <a:t> </a:t>
            </a:r>
            <a:r>
              <a:rPr lang="en-US" dirty="0" err="1"/>
              <a:t>beskrywe</a:t>
            </a:r>
            <a:r>
              <a:rPr lang="en-US" b="1" dirty="0"/>
              <a:t> </a:t>
            </a:r>
            <a:r>
              <a:rPr lang="en-US" dirty="0"/>
              <a:t>– </a:t>
            </a:r>
            <a:r>
              <a:rPr lang="en-US" dirty="0" err="1"/>
              <a:t>waar</a:t>
            </a:r>
            <a:r>
              <a:rPr lang="en-US" dirty="0"/>
              <a:t> het </a:t>
            </a:r>
            <a:r>
              <a:rPr lang="en-US" dirty="0" err="1"/>
              <a:t>elke</a:t>
            </a:r>
            <a:r>
              <a:rPr lang="en-US" dirty="0"/>
              <a:t> </a:t>
            </a:r>
            <a:r>
              <a:rPr lang="en-US" dirty="0" err="1"/>
              <a:t>taal</a:t>
            </a:r>
            <a:r>
              <a:rPr lang="en-US" dirty="0"/>
              <a:t> </a:t>
            </a:r>
            <a:r>
              <a:rPr lang="en-US" dirty="0" err="1"/>
              <a:t>sy</a:t>
            </a:r>
            <a:r>
              <a:rPr lang="en-US" dirty="0"/>
              <a:t> </a:t>
            </a:r>
            <a:r>
              <a:rPr lang="en-US" dirty="0" err="1"/>
              <a:t>grootste</a:t>
            </a:r>
            <a:r>
              <a:rPr lang="en-US" dirty="0"/>
              <a:t> impact: op local level, op die level van die </a:t>
            </a:r>
            <a:r>
              <a:rPr lang="en-US" dirty="0" err="1"/>
              <a:t>staat</a:t>
            </a:r>
            <a:r>
              <a:rPr lang="en-US" dirty="0"/>
              <a:t>, op </a:t>
            </a:r>
            <a:r>
              <a:rPr lang="en-US" dirty="0" err="1"/>
              <a:t>streeks</a:t>
            </a:r>
            <a:r>
              <a:rPr lang="en-US" dirty="0"/>
              <a:t>/sub-</a:t>
            </a:r>
            <a:r>
              <a:rPr lang="en-US" dirty="0" err="1"/>
              <a:t>streeks</a:t>
            </a:r>
            <a:r>
              <a:rPr lang="en-US" dirty="0"/>
              <a:t> level, </a:t>
            </a:r>
            <a:r>
              <a:rPr lang="en-US" dirty="0" err="1"/>
              <a:t>bv</a:t>
            </a:r>
            <a:r>
              <a:rPr lang="en-US" dirty="0"/>
              <a:t>. tale </a:t>
            </a:r>
            <a:r>
              <a:rPr lang="en-US" dirty="0" err="1"/>
              <a:t>wat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albei</a:t>
            </a:r>
            <a:r>
              <a:rPr lang="en-US" dirty="0"/>
              <a:t> </a:t>
            </a:r>
            <a:r>
              <a:rPr lang="en-US" dirty="0" err="1"/>
              <a:t>kante</a:t>
            </a:r>
            <a:r>
              <a:rPr lang="en-US" dirty="0"/>
              <a:t> van borders </a:t>
            </a:r>
            <a:r>
              <a:rPr lang="en-US" dirty="0" err="1"/>
              <a:t>gepraat</a:t>
            </a:r>
            <a:r>
              <a:rPr lang="en-US" dirty="0"/>
              <a:t> word, of op </a:t>
            </a:r>
            <a:r>
              <a:rPr lang="en-US" dirty="0" err="1"/>
              <a:t>nasionale</a:t>
            </a:r>
            <a:r>
              <a:rPr lang="en-US" dirty="0"/>
              <a:t> level?</a:t>
            </a:r>
          </a:p>
          <a:p>
            <a:r>
              <a:rPr lang="en-US" dirty="0" err="1"/>
              <a:t>Veeltalige</a:t>
            </a:r>
            <a:r>
              <a:rPr lang="en-US" dirty="0"/>
              <a:t> citizenship: die ability om </a:t>
            </a:r>
            <a:r>
              <a:rPr lang="en-US" dirty="0" err="1"/>
              <a:t>jou</a:t>
            </a:r>
            <a:r>
              <a:rPr lang="en-US" dirty="0"/>
              <a:t> </a:t>
            </a:r>
            <a:r>
              <a:rPr lang="en-US" dirty="0" err="1"/>
              <a:t>taal</a:t>
            </a:r>
            <a:r>
              <a:rPr lang="en-US" dirty="0"/>
              <a:t>/tale </a:t>
            </a:r>
            <a:r>
              <a:rPr lang="en-US" dirty="0" err="1"/>
              <a:t>vrylik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gebruik</a:t>
            </a:r>
            <a:r>
              <a:rPr lang="en-US" dirty="0"/>
              <a:t> is ‘n human right </a:t>
            </a:r>
            <a:r>
              <a:rPr lang="en-US" dirty="0" err="1"/>
              <a:t>sowel</a:t>
            </a:r>
            <a:r>
              <a:rPr lang="en-US" dirty="0"/>
              <a:t> as ‘n democratic right,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laat</a:t>
            </a:r>
            <a:r>
              <a:rPr lang="en-US" dirty="0"/>
              <a:t> </a:t>
            </a:r>
            <a:r>
              <a:rPr lang="en-US" dirty="0" err="1"/>
              <a:t>jou</a:t>
            </a:r>
            <a:r>
              <a:rPr lang="en-US" dirty="0"/>
              <a:t> toe om ‘n </a:t>
            </a:r>
            <a:r>
              <a:rPr lang="en-US" dirty="0" err="1">
                <a:solidFill>
                  <a:srgbClr val="FF0000"/>
                </a:solidFill>
              </a:rPr>
              <a:t>aktiewe</a:t>
            </a:r>
            <a:r>
              <a:rPr lang="en-US" dirty="0"/>
              <a:t>, involved citizen </a:t>
            </a:r>
            <a:r>
              <a:rPr lang="en-US" dirty="0" err="1"/>
              <a:t>te</a:t>
            </a:r>
            <a:r>
              <a:rPr lang="en-US" dirty="0"/>
              <a:t> word.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439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Advantages van </a:t>
            </a:r>
            <a:r>
              <a:rPr lang="en-ZA" dirty="0" err="1"/>
              <a:t>veeltaligheid</a:t>
            </a:r>
            <a:r>
              <a:rPr lang="en-ZA" dirty="0"/>
              <a:t> in ‘n </a:t>
            </a:r>
            <a:r>
              <a:rPr lang="en-ZA" dirty="0" err="1"/>
              <a:t>veeltalige</a:t>
            </a:r>
            <a:r>
              <a:rPr lang="en-ZA" dirty="0"/>
              <a:t> democracy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/>
              <a:t>As </a:t>
            </a:r>
            <a:r>
              <a:rPr lang="en-ZA" dirty="0" err="1"/>
              <a:t>jy</a:t>
            </a:r>
            <a:r>
              <a:rPr lang="en-ZA" dirty="0"/>
              <a:t> </a:t>
            </a:r>
            <a:r>
              <a:rPr lang="en-ZA" dirty="0" err="1"/>
              <a:t>kyk</a:t>
            </a:r>
            <a:r>
              <a:rPr lang="en-ZA" dirty="0"/>
              <a:t> </a:t>
            </a:r>
            <a:r>
              <a:rPr lang="en-ZA" dirty="0" err="1"/>
              <a:t>na</a:t>
            </a:r>
            <a:r>
              <a:rPr lang="en-ZA" dirty="0"/>
              <a:t> </a:t>
            </a:r>
            <a:r>
              <a:rPr lang="en-ZA" dirty="0" err="1"/>
              <a:t>elkeen</a:t>
            </a:r>
            <a:r>
              <a:rPr lang="en-ZA" dirty="0"/>
              <a:t> van die </a:t>
            </a:r>
            <a:r>
              <a:rPr lang="en-ZA" dirty="0" err="1"/>
              <a:t>drie</a:t>
            </a:r>
            <a:r>
              <a:rPr lang="en-ZA" dirty="0"/>
              <a:t> ingredients van democracy, </a:t>
            </a:r>
            <a:r>
              <a:rPr lang="en-ZA" dirty="0" err="1"/>
              <a:t>wat</a:t>
            </a:r>
            <a:r>
              <a:rPr lang="en-ZA" dirty="0"/>
              <a:t> </a:t>
            </a:r>
            <a:r>
              <a:rPr lang="en-ZA" dirty="0" err="1"/>
              <a:t>sien</a:t>
            </a:r>
            <a:r>
              <a:rPr lang="en-ZA" dirty="0"/>
              <a:t> </a:t>
            </a:r>
            <a:r>
              <a:rPr lang="en-ZA" dirty="0" err="1"/>
              <a:t>jy</a:t>
            </a:r>
            <a:r>
              <a:rPr lang="en-ZA" dirty="0"/>
              <a:t> as die advantages van ‘n policy </a:t>
            </a:r>
            <a:r>
              <a:rPr lang="en-ZA" dirty="0" err="1"/>
              <a:t>oor</a:t>
            </a:r>
            <a:r>
              <a:rPr lang="en-ZA" dirty="0"/>
              <a:t> </a:t>
            </a:r>
            <a:r>
              <a:rPr lang="en-ZA" dirty="0" err="1"/>
              <a:t>veeltaligheid</a:t>
            </a:r>
            <a:r>
              <a:rPr lang="en-ZA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13422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/>
              <a:t>Deelname</a:t>
            </a:r>
            <a:r>
              <a:rPr lang="en-ZA" dirty="0"/>
              <a:t>: ‘n </a:t>
            </a:r>
            <a:r>
              <a:rPr lang="en-ZA"/>
              <a:t>Voorbeeld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ZA" sz="3400" dirty="0"/>
              <a:t>In ‘n land </a:t>
            </a:r>
            <a:r>
              <a:rPr lang="en-ZA" sz="3400" dirty="0" err="1"/>
              <a:t>soos</a:t>
            </a:r>
            <a:r>
              <a:rPr lang="en-ZA" sz="3400" dirty="0"/>
              <a:t> </a:t>
            </a:r>
            <a:r>
              <a:rPr lang="en-ZA" sz="3400" dirty="0" err="1"/>
              <a:t>Tanzanië</a:t>
            </a:r>
            <a:r>
              <a:rPr lang="en-ZA" sz="3400" dirty="0"/>
              <a:t>, </a:t>
            </a:r>
            <a:r>
              <a:rPr lang="en-ZA" sz="3400" dirty="0" err="1"/>
              <a:t>kan</a:t>
            </a:r>
            <a:r>
              <a:rPr lang="en-ZA" sz="3400" dirty="0"/>
              <a:t> </a:t>
            </a:r>
            <a:r>
              <a:rPr lang="en-ZA" sz="3400" dirty="0" err="1"/>
              <a:t>hulle</a:t>
            </a:r>
            <a:r>
              <a:rPr lang="en-ZA" sz="3400" dirty="0"/>
              <a:t> die leaders </a:t>
            </a:r>
            <a:r>
              <a:rPr lang="en-ZA" sz="3400" dirty="0" err="1"/>
              <a:t>kies</a:t>
            </a:r>
            <a:r>
              <a:rPr lang="en-ZA" sz="3400" dirty="0"/>
              <a:t> </a:t>
            </a:r>
            <a:r>
              <a:rPr lang="en-ZA" sz="3400" dirty="0" err="1"/>
              <a:t>uit</a:t>
            </a:r>
            <a:r>
              <a:rPr lang="en-ZA" sz="3400" dirty="0"/>
              <a:t> </a:t>
            </a:r>
            <a:r>
              <a:rPr lang="en-ZA" sz="3400" dirty="0" err="1"/>
              <a:t>amper</a:t>
            </a:r>
            <a:r>
              <a:rPr lang="en-ZA" sz="3400" dirty="0"/>
              <a:t> die hele land. Die </a:t>
            </a:r>
            <a:r>
              <a:rPr lang="en-ZA" sz="3400" dirty="0" err="1"/>
              <a:t>eerste</a:t>
            </a:r>
            <a:r>
              <a:rPr lang="en-ZA" sz="3400" dirty="0"/>
              <a:t> Vice-President </a:t>
            </a:r>
            <a:r>
              <a:rPr lang="en-ZA" sz="3400" dirty="0" err="1"/>
              <a:t>Abeid</a:t>
            </a:r>
            <a:r>
              <a:rPr lang="en-ZA" sz="3400" dirty="0"/>
              <a:t> </a:t>
            </a:r>
            <a:r>
              <a:rPr lang="en-ZA" sz="3400" dirty="0" err="1"/>
              <a:t>Karume</a:t>
            </a:r>
            <a:r>
              <a:rPr lang="en-ZA" sz="3400" dirty="0"/>
              <a:t> </a:t>
            </a:r>
            <a:r>
              <a:rPr lang="en-ZA" sz="3400" dirty="0" err="1"/>
              <a:t>praat</a:t>
            </a:r>
            <a:r>
              <a:rPr lang="en-ZA" sz="3400" dirty="0"/>
              <a:t> </a:t>
            </a:r>
            <a:r>
              <a:rPr lang="en-ZA" sz="3400" dirty="0" err="1"/>
              <a:t>nie</a:t>
            </a:r>
            <a:r>
              <a:rPr lang="en-ZA" sz="3400" dirty="0"/>
              <a:t> Engels </a:t>
            </a:r>
            <a:r>
              <a:rPr lang="en-ZA" sz="3400" dirty="0" err="1"/>
              <a:t>nie</a:t>
            </a:r>
            <a:r>
              <a:rPr lang="en-ZA" sz="3400" dirty="0"/>
              <a:t>, net </a:t>
            </a:r>
            <a:r>
              <a:rPr lang="en-ZA" sz="3400" dirty="0" err="1"/>
              <a:t>soos</a:t>
            </a:r>
            <a:r>
              <a:rPr lang="en-ZA" sz="3400" dirty="0"/>
              <a:t> </a:t>
            </a:r>
            <a:r>
              <a:rPr lang="en-ZA" sz="3400" dirty="0" err="1"/>
              <a:t>baie</a:t>
            </a:r>
            <a:r>
              <a:rPr lang="en-ZA" sz="3400" dirty="0"/>
              <a:t> van die </a:t>
            </a:r>
            <a:r>
              <a:rPr lang="en-ZA" sz="3400" dirty="0" err="1"/>
              <a:t>mainTANU</a:t>
            </a:r>
            <a:r>
              <a:rPr lang="en-ZA" sz="3400" dirty="0"/>
              <a:t> </a:t>
            </a:r>
            <a:r>
              <a:rPr lang="en-ZA" sz="3400" dirty="0" err="1"/>
              <a:t>ouens</a:t>
            </a:r>
            <a:r>
              <a:rPr lang="en-ZA" sz="3400" dirty="0"/>
              <a:t> </a:t>
            </a:r>
            <a:r>
              <a:rPr lang="en-ZA" sz="3400" dirty="0" err="1"/>
              <a:t>wat</a:t>
            </a:r>
            <a:r>
              <a:rPr lang="en-ZA" sz="3400" dirty="0"/>
              <a:t> die </a:t>
            </a:r>
            <a:r>
              <a:rPr lang="en-ZA" sz="3400" dirty="0" err="1"/>
              <a:t>hoë</a:t>
            </a:r>
            <a:r>
              <a:rPr lang="en-ZA" sz="3400" dirty="0"/>
              <a:t> poste het. </a:t>
            </a:r>
            <a:r>
              <a:rPr lang="en-ZA" sz="3400" dirty="0" err="1"/>
              <a:t>Daar</a:t>
            </a:r>
            <a:r>
              <a:rPr lang="en-ZA" sz="3400" dirty="0"/>
              <a:t> was usually </a:t>
            </a:r>
            <a:r>
              <a:rPr lang="en-ZA" sz="3400" dirty="0" err="1"/>
              <a:t>gesê</a:t>
            </a:r>
            <a:r>
              <a:rPr lang="en-ZA" sz="3400" dirty="0"/>
              <a:t>: ‘</a:t>
            </a:r>
            <a:r>
              <a:rPr lang="en-ZA" sz="3400" dirty="0" err="1"/>
              <a:t>elke</a:t>
            </a:r>
            <a:r>
              <a:rPr lang="en-ZA" sz="3400" dirty="0"/>
              <a:t> American is ‘n possible millionaire’. </a:t>
            </a:r>
            <a:r>
              <a:rPr lang="en-ZA" sz="3400" dirty="0" err="1"/>
              <a:t>Dit</a:t>
            </a:r>
            <a:r>
              <a:rPr lang="en-ZA" sz="3400" dirty="0"/>
              <a:t> was </a:t>
            </a:r>
            <a:r>
              <a:rPr lang="en-ZA" sz="3400" dirty="0" err="1"/>
              <a:t>altyd</a:t>
            </a:r>
            <a:r>
              <a:rPr lang="en-ZA" sz="3400" dirty="0"/>
              <a:t> ‘n </a:t>
            </a:r>
            <a:r>
              <a:rPr lang="en-ZA" sz="3400" dirty="0" err="1"/>
              <a:t>groot</a:t>
            </a:r>
            <a:r>
              <a:rPr lang="en-ZA" sz="3400" dirty="0"/>
              <a:t> exaggeration, maar was useful om die States </a:t>
            </a:r>
            <a:r>
              <a:rPr lang="en-ZA" sz="3400" dirty="0" err="1"/>
              <a:t>te</a:t>
            </a:r>
            <a:r>
              <a:rPr lang="en-ZA" sz="3400" dirty="0"/>
              <a:t> label as ‘n land van </a:t>
            </a:r>
            <a:r>
              <a:rPr lang="en-ZA" sz="3400" dirty="0" err="1"/>
              <a:t>kapitalistiese</a:t>
            </a:r>
            <a:r>
              <a:rPr lang="en-ZA" sz="3400" dirty="0"/>
              <a:t> opportunities. </a:t>
            </a:r>
            <a:r>
              <a:rPr lang="en-ZA" sz="3400" dirty="0" err="1"/>
              <a:t>En</a:t>
            </a:r>
            <a:r>
              <a:rPr lang="en-ZA" sz="3400" dirty="0"/>
              <a:t> in </a:t>
            </a:r>
            <a:r>
              <a:rPr lang="en-ZA" sz="3400" dirty="0" err="1"/>
              <a:t>Tanzanië</a:t>
            </a:r>
            <a:r>
              <a:rPr lang="en-ZA" sz="3400" dirty="0"/>
              <a:t> </a:t>
            </a:r>
            <a:r>
              <a:rPr lang="en-ZA" sz="3400" dirty="0" err="1"/>
              <a:t>kan</a:t>
            </a:r>
            <a:r>
              <a:rPr lang="en-ZA" sz="3400" dirty="0"/>
              <a:t> </a:t>
            </a:r>
            <a:r>
              <a:rPr lang="en-ZA" sz="3400" dirty="0" err="1"/>
              <a:t>mens</a:t>
            </a:r>
            <a:r>
              <a:rPr lang="en-ZA" sz="3400" dirty="0"/>
              <a:t> </a:t>
            </a:r>
            <a:r>
              <a:rPr lang="en-ZA" sz="3400" dirty="0" err="1"/>
              <a:t>sê</a:t>
            </a:r>
            <a:r>
              <a:rPr lang="en-ZA" sz="3400" dirty="0"/>
              <a:t> ‘</a:t>
            </a:r>
            <a:r>
              <a:rPr lang="en-ZA" sz="3400" dirty="0" err="1"/>
              <a:t>elke</a:t>
            </a:r>
            <a:r>
              <a:rPr lang="en-ZA" sz="3400" dirty="0"/>
              <a:t> </a:t>
            </a:r>
            <a:r>
              <a:rPr lang="en-ZA" sz="3400" dirty="0" err="1"/>
              <a:t>Tanzaniër</a:t>
            </a:r>
            <a:r>
              <a:rPr lang="en-ZA" sz="3400" dirty="0"/>
              <a:t> </a:t>
            </a:r>
            <a:r>
              <a:rPr lang="en-ZA" sz="3400" dirty="0" err="1"/>
              <a:t>is‘n</a:t>
            </a:r>
            <a:r>
              <a:rPr lang="en-ZA" sz="3400" dirty="0"/>
              <a:t> possible TANU </a:t>
            </a:r>
            <a:r>
              <a:rPr lang="en-ZA" sz="3400" dirty="0" err="1"/>
              <a:t>leier</a:t>
            </a:r>
            <a:r>
              <a:rPr lang="en-ZA" sz="3400" dirty="0"/>
              <a:t>’. </a:t>
            </a:r>
            <a:r>
              <a:rPr lang="en-ZA" sz="3400" dirty="0" err="1"/>
              <a:t>Dit</a:t>
            </a:r>
            <a:r>
              <a:rPr lang="en-ZA" sz="3400" dirty="0"/>
              <a:t> is </a:t>
            </a:r>
            <a:r>
              <a:rPr lang="en-ZA" sz="3400" dirty="0" err="1"/>
              <a:t>ook</a:t>
            </a:r>
            <a:r>
              <a:rPr lang="en-ZA" sz="3400" dirty="0"/>
              <a:t> ‘n </a:t>
            </a:r>
            <a:r>
              <a:rPr lang="en-ZA" sz="3400" dirty="0" err="1"/>
              <a:t>groot</a:t>
            </a:r>
            <a:r>
              <a:rPr lang="en-ZA" sz="3400" dirty="0"/>
              <a:t> exaggeration, maar </a:t>
            </a:r>
            <a:r>
              <a:rPr lang="en-ZA" sz="3400" dirty="0" err="1"/>
              <a:t>wys</a:t>
            </a:r>
            <a:r>
              <a:rPr lang="en-ZA" sz="3400" dirty="0"/>
              <a:t> </a:t>
            </a:r>
            <a:r>
              <a:rPr lang="en-ZA" sz="3400" dirty="0" err="1"/>
              <a:t>watter</a:t>
            </a:r>
            <a:r>
              <a:rPr lang="en-ZA" sz="3400" dirty="0"/>
              <a:t> equal opportunities </a:t>
            </a:r>
            <a:r>
              <a:rPr lang="en-ZA" sz="3400" dirty="0" err="1"/>
              <a:t>daar</a:t>
            </a:r>
            <a:r>
              <a:rPr lang="en-ZA" sz="3400" dirty="0"/>
              <a:t> is in </a:t>
            </a:r>
            <a:r>
              <a:rPr lang="en-ZA" sz="3400" dirty="0" err="1"/>
              <a:t>Tanzanië</a:t>
            </a:r>
            <a:r>
              <a:rPr lang="en-ZA" sz="3400" dirty="0"/>
              <a:t>. </a:t>
            </a:r>
            <a:r>
              <a:rPr lang="en-ZA" sz="3400" dirty="0" err="1"/>
              <a:t>En</a:t>
            </a:r>
            <a:r>
              <a:rPr lang="en-ZA" sz="3400" dirty="0"/>
              <a:t> </a:t>
            </a:r>
            <a:r>
              <a:rPr lang="en-ZA" sz="3400" dirty="0" err="1"/>
              <a:t>meer</a:t>
            </a:r>
            <a:r>
              <a:rPr lang="en-ZA" sz="3400" dirty="0"/>
              <a:t> </a:t>
            </a:r>
            <a:r>
              <a:rPr lang="en-ZA" sz="3400" dirty="0" err="1"/>
              <a:t>mense</a:t>
            </a:r>
            <a:r>
              <a:rPr lang="en-ZA" sz="3400" dirty="0"/>
              <a:t> </a:t>
            </a:r>
            <a:r>
              <a:rPr lang="en-ZA" sz="3400" dirty="0" err="1"/>
              <a:t>kan</a:t>
            </a:r>
            <a:r>
              <a:rPr lang="en-ZA" sz="3400" dirty="0"/>
              <a:t> politicians word </a:t>
            </a:r>
            <a:r>
              <a:rPr lang="en-ZA" sz="3400" dirty="0" err="1"/>
              <a:t>hier</a:t>
            </a:r>
            <a:r>
              <a:rPr lang="en-ZA" sz="3400" dirty="0"/>
              <a:t> as in die </a:t>
            </a:r>
            <a:r>
              <a:rPr lang="en-ZA" sz="3400" dirty="0" err="1"/>
              <a:t>neigbouring</a:t>
            </a:r>
            <a:r>
              <a:rPr lang="en-ZA" sz="3400" dirty="0"/>
              <a:t> states,  in ‘n way </a:t>
            </a:r>
            <a:r>
              <a:rPr lang="en-ZA" sz="3400" dirty="0" err="1"/>
              <a:t>omdat</a:t>
            </a:r>
            <a:r>
              <a:rPr lang="en-ZA" sz="3400" dirty="0"/>
              <a:t> die </a:t>
            </a:r>
            <a:r>
              <a:rPr lang="en-ZA" sz="3400" dirty="0" err="1"/>
              <a:t>nasionale</a:t>
            </a:r>
            <a:r>
              <a:rPr lang="en-ZA" sz="3400" dirty="0"/>
              <a:t> </a:t>
            </a:r>
            <a:r>
              <a:rPr lang="en-ZA" sz="3400" dirty="0" err="1"/>
              <a:t>taal</a:t>
            </a:r>
            <a:r>
              <a:rPr lang="en-ZA" sz="3400" dirty="0"/>
              <a:t>, Swahili, </a:t>
            </a:r>
            <a:r>
              <a:rPr lang="en-ZA" sz="3400" dirty="0" err="1"/>
              <a:t>nie</a:t>
            </a:r>
            <a:r>
              <a:rPr lang="en-ZA" sz="3400" dirty="0"/>
              <a:t> ‘n </a:t>
            </a:r>
            <a:r>
              <a:rPr lang="en-ZA" sz="3400" dirty="0" err="1"/>
              <a:t>taal</a:t>
            </a:r>
            <a:r>
              <a:rPr lang="en-ZA" sz="3400" dirty="0"/>
              <a:t> van die </a:t>
            </a:r>
            <a:r>
              <a:rPr lang="en-ZA" sz="3400" dirty="0" err="1"/>
              <a:t>hoë</a:t>
            </a:r>
            <a:r>
              <a:rPr lang="en-ZA" sz="3400" dirty="0"/>
              <a:t> </a:t>
            </a:r>
            <a:r>
              <a:rPr lang="en-ZA" sz="3400" dirty="0" err="1"/>
              <a:t>koppe</a:t>
            </a:r>
            <a:r>
              <a:rPr lang="en-ZA" sz="3400" dirty="0"/>
              <a:t> is </a:t>
            </a:r>
            <a:r>
              <a:rPr lang="en-ZA" sz="3400" dirty="0" err="1"/>
              <a:t>nie</a:t>
            </a:r>
            <a:r>
              <a:rPr lang="en-ZA" sz="3400" dirty="0"/>
              <a:t> (Ali </a:t>
            </a:r>
            <a:r>
              <a:rPr lang="en-ZA" sz="3400" dirty="0" err="1"/>
              <a:t>Mazrui</a:t>
            </a:r>
            <a:r>
              <a:rPr lang="en-ZA" sz="3400" dirty="0"/>
              <a:t> 1976, in </a:t>
            </a:r>
            <a:r>
              <a:rPr lang="en-ZA" sz="3400" dirty="0" err="1"/>
              <a:t>Antia</a:t>
            </a:r>
            <a:r>
              <a:rPr lang="en-ZA" sz="3400" dirty="0"/>
              <a:t> 2000: 20-21).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78596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983</Words>
  <Application>Microsoft Office PowerPoint</Application>
  <PresentationFormat>On-screen Show (4:3)</PresentationFormat>
  <Paragraphs>67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LCS 311</vt:lpstr>
      <vt:lpstr>Veeltaligheid en Demokrasie</vt:lpstr>
      <vt:lpstr>Belangrikheid van Veeltaligheid in ‘n Democracy</vt:lpstr>
      <vt:lpstr>Wat is democracy?</vt:lpstr>
      <vt:lpstr>Belangrike Challenges in Afrika na Colonialism</vt:lpstr>
      <vt:lpstr>Die dinge wat in die pad staan van Veeltaligheid in Democracy</vt:lpstr>
      <vt:lpstr>Dinge wat taalbeplanners aan moet dink</vt:lpstr>
      <vt:lpstr>Advantages van veeltaligheid in ‘n veeltalige democracy</vt:lpstr>
      <vt:lpstr>Deelname: ‘n Voorbeeld</vt:lpstr>
      <vt:lpstr>Drie van die Main Negative Effects van Monolingual policies in Veeltalige Lande</vt:lpstr>
      <vt:lpstr>Wat mense vandag wil hê in in Afrika – Veeltaligheid in Democracy</vt:lpstr>
      <vt:lpstr>Vrae vir bespreking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Notice</dc:title>
  <dc:creator>user</dc:creator>
  <cp:lastModifiedBy>Bhekizizwe Nkosi</cp:lastModifiedBy>
  <cp:revision>78</cp:revision>
  <dcterms:created xsi:type="dcterms:W3CDTF">2014-03-11T15:15:46Z</dcterms:created>
  <dcterms:modified xsi:type="dcterms:W3CDTF">2023-09-29T10:14:55Z</dcterms:modified>
</cp:coreProperties>
</file>