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318" r:id="rId3"/>
    <p:sldId id="262" r:id="rId4"/>
    <p:sldId id="336" r:id="rId5"/>
    <p:sldId id="337" r:id="rId6"/>
    <p:sldId id="338" r:id="rId7"/>
    <p:sldId id="373" r:id="rId8"/>
    <p:sldId id="340" r:id="rId9"/>
    <p:sldId id="380" r:id="rId10"/>
    <p:sldId id="341" r:id="rId11"/>
    <p:sldId id="342" r:id="rId12"/>
    <p:sldId id="343" r:id="rId13"/>
    <p:sldId id="344" r:id="rId14"/>
    <p:sldId id="40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123" autoAdjust="0"/>
  </p:normalViewPr>
  <p:slideViewPr>
    <p:cSldViewPr snapToGrid="0">
      <p:cViewPr varScale="1">
        <p:scale>
          <a:sx n="58" d="100"/>
          <a:sy n="58" d="100"/>
        </p:scale>
        <p:origin x="11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5F54A-FC56-48FA-BD75-984D0D13B420}" type="datetimeFigureOut">
              <a:rPr lang="en-ZA" smtClean="0"/>
              <a:t>2022/04/11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B89B0-96E6-440F-88A5-B96103A83316}" type="slidenum">
              <a:rPr lang="en-ZA" smtClean="0"/>
              <a:t>‹#›</a:t>
            </a:fld>
            <a:endParaRPr lang="en-ZA"/>
          </a:p>
        </p:txBody>
      </p:sp>
    </p:spTree>
    <p:extLst>
      <p:ext uri="{BB962C8B-B14F-4D97-AF65-F5344CB8AC3E}">
        <p14:creationId xmlns:p14="http://schemas.microsoft.com/office/powerpoint/2010/main" val="66330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1</a:t>
            </a:fld>
            <a:endParaRPr lang="en-ZA"/>
          </a:p>
        </p:txBody>
      </p:sp>
    </p:spTree>
    <p:extLst>
      <p:ext uri="{BB962C8B-B14F-4D97-AF65-F5344CB8AC3E}">
        <p14:creationId xmlns:p14="http://schemas.microsoft.com/office/powerpoint/2010/main" val="40286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3</a:t>
            </a:fld>
            <a:endParaRPr lang="en-ZA"/>
          </a:p>
        </p:txBody>
      </p:sp>
    </p:spTree>
    <p:extLst>
      <p:ext uri="{BB962C8B-B14F-4D97-AF65-F5344CB8AC3E}">
        <p14:creationId xmlns:p14="http://schemas.microsoft.com/office/powerpoint/2010/main" val="345928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7</a:t>
            </a:fld>
            <a:endParaRPr lang="en-ZA"/>
          </a:p>
        </p:txBody>
      </p:sp>
    </p:spTree>
    <p:extLst>
      <p:ext uri="{BB962C8B-B14F-4D97-AF65-F5344CB8AC3E}">
        <p14:creationId xmlns:p14="http://schemas.microsoft.com/office/powerpoint/2010/main" val="303189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10</a:t>
            </a:fld>
            <a:endParaRPr lang="en-ZA"/>
          </a:p>
        </p:txBody>
      </p:sp>
    </p:spTree>
    <p:extLst>
      <p:ext uri="{BB962C8B-B14F-4D97-AF65-F5344CB8AC3E}">
        <p14:creationId xmlns:p14="http://schemas.microsoft.com/office/powerpoint/2010/main" val="419363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13</a:t>
            </a:fld>
            <a:endParaRPr lang="en-ZA"/>
          </a:p>
        </p:txBody>
      </p:sp>
    </p:spTree>
    <p:extLst>
      <p:ext uri="{BB962C8B-B14F-4D97-AF65-F5344CB8AC3E}">
        <p14:creationId xmlns:p14="http://schemas.microsoft.com/office/powerpoint/2010/main" val="402555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14</a:t>
            </a:fld>
            <a:endParaRPr lang="en-ZA"/>
          </a:p>
        </p:txBody>
      </p:sp>
    </p:spTree>
    <p:extLst>
      <p:ext uri="{BB962C8B-B14F-4D97-AF65-F5344CB8AC3E}">
        <p14:creationId xmlns:p14="http://schemas.microsoft.com/office/powerpoint/2010/main" val="288180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12189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8494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78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423366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672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46474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245740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143148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7831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116859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83B2E7-7F30-4562-A0FB-DD4C73BE2573}" type="datetimeFigureOut">
              <a:rPr lang="en-ZA" smtClean="0"/>
              <a:t>2022/04/11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5615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83B2E7-7F30-4562-A0FB-DD4C73BE2573}" type="datetimeFigureOut">
              <a:rPr lang="en-ZA" smtClean="0"/>
              <a:t>2022/04/11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06000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83B2E7-7F30-4562-A0FB-DD4C73BE2573}" type="datetimeFigureOut">
              <a:rPr lang="en-ZA" smtClean="0"/>
              <a:t>2022/04/11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9764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3B2E7-7F30-4562-A0FB-DD4C73BE2573}" type="datetimeFigureOut">
              <a:rPr lang="en-ZA" smtClean="0"/>
              <a:t>2022/04/11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71322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83B2E7-7F30-4562-A0FB-DD4C73BE2573}" type="datetimeFigureOut">
              <a:rPr lang="en-ZA" smtClean="0"/>
              <a:t>2022/04/11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29379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83B2E7-7F30-4562-A0FB-DD4C73BE2573}" type="datetimeFigureOut">
              <a:rPr lang="en-ZA" smtClean="0"/>
              <a:t>2022/04/11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31741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83B2E7-7F30-4562-A0FB-DD4C73BE2573}" type="datetimeFigureOut">
              <a:rPr lang="en-ZA" smtClean="0"/>
              <a:t>2022/04/11</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EF069B-9CFB-4B03-A6B8-F6D1BEC30AC0}" type="slidenum">
              <a:rPr lang="en-ZA" smtClean="0"/>
              <a:t>‹#›</a:t>
            </a:fld>
            <a:endParaRPr lang="en-ZA"/>
          </a:p>
        </p:txBody>
      </p:sp>
    </p:spTree>
    <p:extLst>
      <p:ext uri="{BB962C8B-B14F-4D97-AF65-F5344CB8AC3E}">
        <p14:creationId xmlns:p14="http://schemas.microsoft.com/office/powerpoint/2010/main" val="106962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15CB-18FC-450B-8B8F-EB0C0E5572E1}"/>
              </a:ext>
            </a:extLst>
          </p:cNvPr>
          <p:cNvSpPr>
            <a:spLocks noGrp="1"/>
          </p:cNvSpPr>
          <p:nvPr>
            <p:ph type="ctrTitle"/>
          </p:nvPr>
        </p:nvSpPr>
        <p:spPr>
          <a:xfrm>
            <a:off x="5123693" y="1557611"/>
            <a:ext cx="4410051" cy="2475635"/>
          </a:xfrm>
        </p:spPr>
        <p:txBody>
          <a:bodyPr vert="horz" lIns="91440" tIns="45720" rIns="91440" bIns="45720" rtlCol="0">
            <a:normAutofit fontScale="90000"/>
          </a:bodyPr>
          <a:lstStyle/>
          <a:p>
            <a:pPr algn="ctr">
              <a:lnSpc>
                <a:spcPct val="90000"/>
              </a:lnSpc>
            </a:pPr>
            <a:r>
              <a:rPr lang="en-US" sz="4600" b="1" kern="1200" dirty="0">
                <a:latin typeface="+mj-lt"/>
                <a:ea typeface="+mj-ea"/>
                <a:cs typeface="+mj-cs"/>
              </a:rPr>
              <a:t>LCS 311 </a:t>
            </a:r>
            <a:br>
              <a:rPr lang="en-US" sz="4600" b="1" kern="1200" dirty="0">
                <a:latin typeface="+mj-lt"/>
                <a:ea typeface="+mj-ea"/>
                <a:cs typeface="+mj-cs"/>
              </a:rPr>
            </a:br>
            <a:br>
              <a:rPr lang="en-US" sz="4600" b="1" kern="1200" dirty="0">
                <a:latin typeface="+mj-lt"/>
                <a:ea typeface="+mj-ea"/>
                <a:cs typeface="+mj-cs"/>
              </a:rPr>
            </a:br>
            <a:r>
              <a:rPr lang="nl-NL" sz="4600" b="1" dirty="0"/>
              <a:t>Veeltaligheid in die Samelewing en Opvoeding</a:t>
            </a:r>
            <a:endParaRPr lang="en-US" sz="4600" b="1" kern="1200" dirty="0">
              <a:latin typeface="+mj-lt"/>
              <a:ea typeface="+mj-ea"/>
              <a:cs typeface="+mj-cs"/>
            </a:endParaRPr>
          </a:p>
        </p:txBody>
      </p:sp>
      <p:sp>
        <p:nvSpPr>
          <p:cNvPr id="3" name="Subtitle 2">
            <a:extLst>
              <a:ext uri="{FF2B5EF4-FFF2-40B4-BE49-F238E27FC236}">
                <a16:creationId xmlns:a16="http://schemas.microsoft.com/office/drawing/2014/main" id="{C9362BF2-37C7-4E69-958D-9275F447FD00}"/>
              </a:ext>
            </a:extLst>
          </p:cNvPr>
          <p:cNvSpPr>
            <a:spLocks noGrp="1"/>
          </p:cNvSpPr>
          <p:nvPr>
            <p:ph type="subTitle" idx="1"/>
          </p:nvPr>
        </p:nvSpPr>
        <p:spPr>
          <a:xfrm>
            <a:off x="4136942" y="4178389"/>
            <a:ext cx="5949860" cy="1552894"/>
          </a:xfrm>
        </p:spPr>
        <p:txBody>
          <a:bodyPr vert="horz" lIns="91440" tIns="45720" rIns="91440" bIns="45720" rtlCol="0">
            <a:normAutofit/>
          </a:bodyPr>
          <a:lstStyle/>
          <a:p>
            <a:pPr marL="1744980" algn="ctr">
              <a:defRPr/>
            </a:pPr>
            <a:r>
              <a:rPr lang="en-US" b="1" dirty="0"/>
              <a:t>Lesing 6 Deel 2:</a:t>
            </a:r>
          </a:p>
          <a:p>
            <a:pPr marL="1744980" algn="ctr">
              <a:defRPr/>
            </a:pPr>
            <a:r>
              <a:rPr lang="en-US" altLang="en-US" b="1" dirty="0">
                <a:solidFill>
                  <a:srgbClr val="0000FF"/>
                </a:solidFill>
                <a:sym typeface="+mn-ea"/>
              </a:rPr>
              <a:t>Trans</a:t>
            </a:r>
            <a:r>
              <a:rPr lang="en-US" altLang="en-US" b="1" dirty="0">
                <a:sym typeface="+mn-ea"/>
              </a:rPr>
              <a:t>languaging and </a:t>
            </a:r>
            <a:r>
              <a:rPr lang="en-US" altLang="en-US" b="1" dirty="0">
                <a:solidFill>
                  <a:srgbClr val="0000FF"/>
                </a:solidFill>
                <a:sym typeface="+mn-ea"/>
              </a:rPr>
              <a:t>co</a:t>
            </a:r>
            <a:r>
              <a:rPr lang="en-US" altLang="en-US" b="1" dirty="0">
                <a:sym typeface="+mn-ea"/>
              </a:rPr>
              <a:t>-languaging</a:t>
            </a:r>
            <a:endParaRPr lang="en-GB" altLang="en-US" b="1" dirty="0"/>
          </a:p>
          <a:p>
            <a:endParaRPr lang="en-US" dirty="0"/>
          </a:p>
          <a:p>
            <a:endParaRPr lang="en-US" dirty="0"/>
          </a:p>
        </p:txBody>
      </p:sp>
      <p:pic>
        <p:nvPicPr>
          <p:cNvPr id="1028" name="Picture 4" descr="Blog – Page 3 – Translation Services – Transcription Services –  Proofreading Services – Editing Services | BLC">
            <a:extLst>
              <a:ext uri="{FF2B5EF4-FFF2-40B4-BE49-F238E27FC236}">
                <a16:creationId xmlns:a16="http://schemas.microsoft.com/office/drawing/2014/main" id="{767BDF3F-E36E-4E38-8AF5-7C027133B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60" y="940243"/>
            <a:ext cx="4252823" cy="4566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0F2EA213-8162-41AC-BF09-026A026B2AC2}"/>
              </a:ext>
            </a:extLst>
          </p:cNvPr>
          <p:cNvSpPr txBox="1"/>
          <p:nvPr/>
        </p:nvSpPr>
        <p:spPr>
          <a:xfrm>
            <a:off x="5433197" y="5322488"/>
            <a:ext cx="5272087" cy="368300"/>
          </a:xfrm>
          <a:prstGeom prst="rect">
            <a:avLst/>
          </a:prstGeom>
          <a:solidFill>
            <a:srgbClr val="FFFF00"/>
          </a:solidFill>
          <a:ln w="12700" cap="flat" cmpd="sng">
            <a:solidFill>
              <a:srgbClr val="89A4A7"/>
            </a:solidFill>
            <a:prstDash val="solid"/>
            <a:round/>
            <a:headEnd type="none" w="med" len="med"/>
            <a:tailEnd type="none" w="med" len="med"/>
          </a:ln>
        </p:spPr>
        <p:txBody>
          <a:bodyPr wrap="square" anchor="t" anchorCtr="0">
            <a:spAutoFit/>
          </a:bodyPr>
          <a:lstStyle/>
          <a:p>
            <a:pPr algn="ctr" defTabSz="0">
              <a:tabLst>
                <a:tab pos="447675" algn="l"/>
              </a:tabLst>
            </a:pPr>
            <a:r>
              <a:rPr lang="nl-NL" altLang="en-ZA" dirty="0">
                <a:latin typeface="Arial" panose="020B0604020202020204" pitchFamily="34" charset="0"/>
              </a:rPr>
              <a:t>Gebaseer op bladsye</a:t>
            </a:r>
            <a:r>
              <a:rPr lang="nl-NL" altLang="en-ZA" b="1" dirty="0">
                <a:latin typeface="Arial" panose="020B0604020202020204" pitchFamily="34" charset="0"/>
              </a:rPr>
              <a:t> 22-26 </a:t>
            </a:r>
            <a:r>
              <a:rPr lang="nl-NL" altLang="en-ZA" dirty="0">
                <a:latin typeface="Arial" panose="020B0604020202020204" pitchFamily="34" charset="0"/>
              </a:rPr>
              <a:t>van die </a:t>
            </a:r>
            <a:r>
              <a:rPr lang="nl-NL" altLang="en-ZA" b="1" dirty="0">
                <a:latin typeface="Arial" panose="020B0604020202020204" pitchFamily="34" charset="0"/>
              </a:rPr>
              <a:t>Kursusleser</a:t>
            </a:r>
          </a:p>
        </p:txBody>
      </p:sp>
    </p:spTree>
    <p:extLst>
      <p:ext uri="{BB962C8B-B14F-4D97-AF65-F5344CB8AC3E}">
        <p14:creationId xmlns:p14="http://schemas.microsoft.com/office/powerpoint/2010/main" val="98266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353685" y="404664"/>
            <a:ext cx="8229600" cy="633413"/>
          </a:xfrm>
        </p:spPr>
        <p:txBody>
          <a:bodyPr vert="horz" wrap="square" lIns="91440" tIns="45720" rIns="91440" bIns="45720" rtlCol="0" anchor="ctr" anchorCtr="0">
            <a:normAutofit/>
          </a:bodyPr>
          <a:lstStyle/>
          <a:p>
            <a:pPr eaLnBrk="1" hangingPunct="1"/>
            <a:r>
              <a:rPr lang="en-US" altLang="en-US" sz="2800" b="1" dirty="0" err="1"/>
              <a:t>Voordele</a:t>
            </a:r>
            <a:r>
              <a:rPr lang="en-US" altLang="en-US" sz="2800" b="1" dirty="0"/>
              <a:t> van translanguaging</a:t>
            </a:r>
            <a:endParaRPr lang="en-GB" altLang="en-US" sz="2800" b="1" dirty="0"/>
          </a:p>
        </p:txBody>
      </p:sp>
      <p:sp>
        <p:nvSpPr>
          <p:cNvPr id="16387" name="Rectangle 3"/>
          <p:cNvSpPr>
            <a:spLocks noGrp="1" noChangeArrowheads="1"/>
          </p:cNvSpPr>
          <p:nvPr>
            <p:ph idx="1"/>
          </p:nvPr>
        </p:nvSpPr>
        <p:spPr>
          <a:xfrm>
            <a:off x="416922" y="1038077"/>
            <a:ext cx="9423494" cy="5834063"/>
          </a:xfrm>
        </p:spPr>
        <p:txBody>
          <a:bodyPr vert="horz" wrap="square" lIns="91440" tIns="45720" rIns="91440" bIns="45720" numCol="1" rtlCol="0" anchor="t" anchorCtr="0" compatLnSpc="1">
            <a:normAutofit/>
          </a:bodyPr>
          <a:lstStyle/>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465455" indent="-449580" defTabSz="914400" eaLnBrk="0" fontAlgn="base" hangingPunct="0">
              <a:spcBef>
                <a:spcPct val="0"/>
              </a:spcBef>
              <a:spcAft>
                <a:spcPct val="0"/>
              </a:spcAft>
              <a:buClrTx/>
              <a:buSzTx/>
              <a:buFont typeface="Arial" panose="020B0604020202020204" pitchFamily="34" charset="0"/>
              <a:buChar char="•"/>
              <a:tabLst>
                <a:tab pos="174625" algn="l"/>
              </a:tabLst>
              <a:defRPr/>
            </a:pPr>
            <a:r>
              <a:rPr lang="nl-NL" sz="2800" kern="0" dirty="0">
                <a:solidFill>
                  <a:srgbClr val="000000"/>
                </a:solidFill>
                <a:latin typeface="Calibri" panose="020F0502020204030204" pitchFamily="34" charset="0"/>
                <a:ea typeface="Times New Roman" panose="02020603050405020304"/>
                <a:cs typeface="Calibri" panose="020F0502020204030204" pitchFamily="34" charset="0"/>
              </a:rPr>
              <a:t>In opvoedkundige kontekste: </a:t>
            </a:r>
          </a:p>
          <a:p>
            <a:pPr marL="465455" indent="-449580" defTabSz="914400" eaLnBrk="0" fontAlgn="base" hangingPunct="0">
              <a:spcBef>
                <a:spcPct val="0"/>
              </a:spcBef>
              <a:spcAft>
                <a:spcPct val="0"/>
              </a:spcAft>
              <a:buClrTx/>
              <a:buSzTx/>
              <a:buFont typeface="Arial" panose="020B0604020202020204" pitchFamily="34" charset="0"/>
              <a:buChar char="•"/>
              <a:tabLst>
                <a:tab pos="174625" algn="l"/>
              </a:tabLst>
              <a:defRPr/>
            </a:pPr>
            <a:r>
              <a:rPr lang="nl-NL" sz="2800" kern="0" dirty="0">
                <a:solidFill>
                  <a:srgbClr val="000000"/>
                </a:solidFill>
                <a:latin typeface="Calibri" panose="020F0502020204030204" pitchFamily="34" charset="0"/>
                <a:ea typeface="Times New Roman" panose="02020603050405020304"/>
                <a:cs typeface="Calibri" panose="020F0502020204030204" pitchFamily="34" charset="0"/>
              </a:rPr>
              <a:t>(a) In </a:t>
            </a:r>
            <a:r>
              <a:rPr lang="nl-NL" sz="2800" kern="0" dirty="0">
                <a:solidFill>
                  <a:srgbClr val="FF0000"/>
                </a:solidFill>
                <a:latin typeface="Calibri" panose="020F0502020204030204" pitchFamily="34" charset="0"/>
                <a:ea typeface="Times New Roman" panose="02020603050405020304"/>
                <a:cs typeface="Calibri" panose="020F0502020204030204" pitchFamily="34" charset="0"/>
              </a:rPr>
              <a:t>onderrig en leer </a:t>
            </a:r>
            <a:r>
              <a:rPr lang="nl-NL" sz="2800" kern="0" dirty="0">
                <a:solidFill>
                  <a:srgbClr val="000000"/>
                </a:solidFill>
                <a:latin typeface="Calibri" panose="020F0502020204030204" pitchFamily="34" charset="0"/>
                <a:ea typeface="Times New Roman" panose="02020603050405020304"/>
                <a:cs typeface="Calibri" panose="020F0502020204030204" pitchFamily="34" charset="0"/>
              </a:rPr>
              <a:t>kan translanguaging die volgende voordele inhou:</a:t>
            </a:r>
          </a:p>
          <a:p>
            <a:pPr marL="914400" indent="-449580" defTabSz="914400" eaLnBrk="0" fontAlgn="base" hangingPunct="0">
              <a:spcBef>
                <a:spcPct val="0"/>
              </a:spcBef>
              <a:spcAft>
                <a:spcPct val="0"/>
              </a:spcAft>
              <a:buClrTx/>
              <a:buSzTx/>
              <a:buNone/>
              <a:tabLst>
                <a:tab pos="174625" algn="l"/>
              </a:tabLst>
              <a:defRPr/>
            </a:pPr>
            <a:r>
              <a:rPr lang="en-US" sz="1100" kern="0" dirty="0">
                <a:solidFill>
                  <a:srgbClr val="000000"/>
                </a:solidFill>
                <a:latin typeface="Calibri" panose="020F0502020204030204" pitchFamily="34" charset="0"/>
                <a:ea typeface="Times New Roman" panose="02020603050405020304"/>
                <a:cs typeface="Calibri" panose="020F0502020204030204" pitchFamily="34" charset="0"/>
              </a:rPr>
              <a:t> </a:t>
            </a:r>
          </a:p>
          <a:p>
            <a:pPr marL="1262380" indent="-27495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Dit kan ' n </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dieper</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 en </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voller</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 begrip van die onderwerp bevorder. </a:t>
            </a:r>
          </a:p>
          <a:p>
            <a:pPr marL="1330325" defTabSz="914400" eaLnBrk="0" fontAlgn="base" hangingPunct="0">
              <a:spcBef>
                <a:spcPct val="0"/>
              </a:spcBef>
              <a:spcAft>
                <a:spcPct val="0"/>
              </a:spcAft>
              <a:buClrTx/>
              <a:buSzTx/>
              <a:buFontTx/>
              <a:buChar char="-"/>
              <a:tabLst>
                <a:tab pos="174625" algn="l"/>
              </a:tabLst>
              <a:defRPr/>
            </a:pP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Dit kan die </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ontwikkeling </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van die </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swakker taal </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help. </a:t>
            </a:r>
          </a:p>
          <a:p>
            <a:pPr marL="1330325" defTabSz="914400" eaLnBrk="0" fontAlgn="base" hangingPunct="0">
              <a:spcBef>
                <a:spcPct val="0"/>
              </a:spcBef>
              <a:spcAft>
                <a:spcPct val="0"/>
              </a:spcAft>
              <a:buClrTx/>
              <a:buSzTx/>
              <a:buFontTx/>
              <a:buChar char="-"/>
              <a:tabLst>
                <a:tab pos="174625" algn="l"/>
              </a:tabLst>
              <a:defRPr/>
            </a:pP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Dit kan</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 tuisskoolskakels </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en samewerking vergemaklik. </a:t>
            </a:r>
          </a:p>
          <a:p>
            <a:pPr marL="1330325" defTabSz="914400" eaLnBrk="0" fontAlgn="base" hangingPunct="0">
              <a:spcBef>
                <a:spcPct val="0"/>
              </a:spcBef>
              <a:spcAft>
                <a:spcPct val="0"/>
              </a:spcAft>
              <a:buClrTx/>
              <a:buSzTx/>
              <a:buFontTx/>
              <a:buChar char="-"/>
              <a:tabLst>
                <a:tab pos="174625" algn="l"/>
              </a:tabLst>
              <a:defRPr/>
            </a:pP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Dit kan die</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 integrasie </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van </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vlot sprekers </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met </a:t>
            </a:r>
            <a:r>
              <a:rPr lang="nl-NL" sz="2400" kern="0" dirty="0">
                <a:solidFill>
                  <a:srgbClr val="002060"/>
                </a:solidFill>
                <a:latin typeface="Calibri" panose="020F0502020204030204" pitchFamily="34" charset="0"/>
                <a:ea typeface="Times New Roman" panose="02020603050405020304"/>
                <a:cs typeface="Calibri" panose="020F0502020204030204" pitchFamily="34" charset="0"/>
              </a:rPr>
              <a:t>vroeë leerders </a:t>
            </a:r>
            <a:r>
              <a:rPr lang="nl-NL" sz="2400" kern="0" dirty="0">
                <a:solidFill>
                  <a:srgbClr val="000000"/>
                </a:solidFill>
                <a:latin typeface="Calibri" panose="020F0502020204030204" pitchFamily="34" charset="0"/>
                <a:ea typeface="Times New Roman" panose="02020603050405020304"/>
                <a:cs typeface="Calibri" panose="020F0502020204030204" pitchFamily="34" charset="0"/>
              </a:rPr>
              <a:t>help</a:t>
            </a:r>
            <a:endParaRPr lang="en-US" sz="24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914400" indent="-449580"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a:t>
            </a:r>
            <a:r>
              <a:rPr lang="en-US" sz="2000" kern="0" dirty="0">
                <a:solidFill>
                  <a:srgbClr val="000000"/>
                </a:solidFill>
                <a:latin typeface="Calibri" panose="020F0502020204030204" pitchFamily="34" charset="0"/>
                <a:ea typeface="Times New Roman" panose="02020603050405020304"/>
                <a:cs typeface="Calibri" panose="020F0502020204030204" pitchFamily="34" charset="0"/>
              </a:rPr>
              <a:t>(Lewis, Jones &amp; Baker 2012 citing Baker, 2001, 2006, 2011)</a:t>
            </a:r>
          </a:p>
          <a:p>
            <a:pPr marL="914400" indent="-449580" defTabSz="914400" eaLnBrk="0" fontAlgn="base" hangingPunct="0">
              <a:spcBef>
                <a:spcPct val="0"/>
              </a:spcBef>
              <a:spcAft>
                <a:spcPct val="0"/>
              </a:spcAft>
              <a:buClrTx/>
              <a:buSzTx/>
              <a:buNone/>
              <a:tabLst>
                <a:tab pos="174625" algn="l"/>
              </a:tabLst>
              <a:defRPr/>
            </a:pPr>
            <a:endParaRPr lang="en-US" sz="20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914400" indent="-449580" defTabSz="914400" eaLnBrk="0" fontAlgn="base" hangingPunct="0">
              <a:spcBef>
                <a:spcPct val="0"/>
              </a:spcBef>
              <a:spcAft>
                <a:spcPct val="0"/>
              </a:spcAft>
              <a:buClrTx/>
              <a:buSzTx/>
              <a:buNone/>
              <a:tabLst>
                <a:tab pos="174625" algn="l"/>
              </a:tabLst>
              <a:defRPr/>
            </a:pPr>
            <a:endParaRPr lang="en-US" sz="12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365125" indent="84138" algn="just" defTabSz="914400" eaLnBrk="0" fontAlgn="base" hangingPunct="0">
              <a:spcBef>
                <a:spcPct val="0"/>
              </a:spcBef>
              <a:spcAft>
                <a:spcPct val="0"/>
              </a:spcAft>
              <a:buClrTx/>
              <a:buSzTx/>
              <a:buNone/>
              <a:tabLst>
                <a:tab pos="174625" algn="l"/>
              </a:tabLst>
              <a:defRPr/>
            </a:pPr>
            <a:r>
              <a:rPr lang="en-ZA" sz="2400" kern="0" dirty="0" err="1">
                <a:solidFill>
                  <a:schemeClr val="tx1"/>
                </a:solidFill>
                <a:latin typeface="Calibri" panose="020F0502020204030204" pitchFamily="34" charset="0"/>
                <a:ea typeface="Times New Roman" panose="02020603050405020304"/>
                <a:cs typeface="Calibri" panose="020F0502020204030204" pitchFamily="34" charset="0"/>
              </a:rPr>
              <a:t>Benewens</a:t>
            </a:r>
            <a:r>
              <a:rPr lang="en-ZA" sz="24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ZA" sz="2400" kern="0" dirty="0" err="1">
                <a:solidFill>
                  <a:schemeClr val="tx1"/>
                </a:solidFill>
                <a:latin typeface="Calibri" panose="020F0502020204030204" pitchFamily="34" charset="0"/>
                <a:ea typeface="Times New Roman" panose="02020603050405020304"/>
                <a:cs typeface="Calibri" panose="020F0502020204030204" pitchFamily="34" charset="0"/>
              </a:rPr>
              <a:t>bogenoemde</a:t>
            </a:r>
            <a:r>
              <a:rPr lang="en-ZA" sz="24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nl-NL" sz="2400" dirty="0">
                <a:effectLst/>
                <a:latin typeface="Calibri" panose="020F0502020204030204" pitchFamily="34" charset="0"/>
                <a:cs typeface="Calibri" panose="020F0502020204030204" pitchFamily="34" charset="0"/>
              </a:rPr>
              <a:t>kan vertaalde kantklets in lesinglokale </a:t>
            </a:r>
            <a:r>
              <a:rPr lang="nl-NL" sz="2400" dirty="0">
                <a:solidFill>
                  <a:schemeClr val="tx1"/>
                </a:solidFill>
                <a:effectLst/>
                <a:latin typeface="Calibri" panose="020F0502020204030204" pitchFamily="34" charset="0"/>
                <a:cs typeface="Calibri" panose="020F0502020204030204" pitchFamily="34" charset="0"/>
              </a:rPr>
              <a:t>nuttig  wees om die onbegrip van inhoud aan te spreek as gevolg van onvoldoende taalvaardighede...” </a:t>
            </a:r>
            <a:r>
              <a:rPr lang="en-ZA" sz="2400" kern="0" dirty="0">
                <a:solidFill>
                  <a:schemeClr val="tx1"/>
                </a:solidFill>
                <a:latin typeface="Calibri" panose="020F0502020204030204" pitchFamily="34" charset="0"/>
                <a:ea typeface="Times New Roman" panose="02020603050405020304"/>
                <a:cs typeface="Calibri" panose="020F0502020204030204" pitchFamily="34" charset="0"/>
              </a:rPr>
              <a:t>(Antia, 2017: 196).</a:t>
            </a:r>
            <a:endParaRPr lang="en-US" sz="2400" kern="0" dirty="0">
              <a:solidFill>
                <a:schemeClr val="tx1"/>
              </a:solidFill>
              <a:latin typeface="Calibri" panose="020F0502020204030204" pitchFamily="34" charset="0"/>
              <a:ea typeface="Times New Roman" panose="02020603050405020304"/>
              <a:cs typeface="Calibri" panose="020F0502020204030204" pitchFamily="34" charset="0"/>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313543" y="512513"/>
            <a:ext cx="8229600" cy="633412"/>
          </a:xfrm>
        </p:spPr>
        <p:txBody>
          <a:bodyPr vert="horz" wrap="square" lIns="91440" tIns="45720" rIns="91440" bIns="45720" rtlCol="0" anchor="ctr" anchorCtr="0">
            <a:normAutofit/>
          </a:bodyPr>
          <a:lstStyle/>
          <a:p>
            <a:pPr eaLnBrk="1" hangingPunct="1"/>
            <a:r>
              <a:rPr lang="en-US" altLang="en-US" sz="2800" b="1" dirty="0" err="1"/>
              <a:t>Voordele</a:t>
            </a:r>
            <a:r>
              <a:rPr lang="en-US" altLang="en-US" sz="2800" b="1" dirty="0"/>
              <a:t> van translanguaging</a:t>
            </a:r>
            <a:r>
              <a:rPr lang="en-US" altLang="en-US" sz="2800" b="1" i="1" dirty="0"/>
              <a:t>…</a:t>
            </a:r>
            <a:r>
              <a:rPr lang="en-US" altLang="en-US" sz="2000" b="1" i="1" dirty="0"/>
              <a:t>(</a:t>
            </a:r>
            <a:r>
              <a:rPr lang="en-US" altLang="en-US" sz="2000" b="1" i="1" dirty="0" err="1"/>
              <a:t>voortgesit</a:t>
            </a:r>
            <a:r>
              <a:rPr lang="en-US" altLang="en-US" sz="2000" b="1" i="1" dirty="0"/>
              <a:t>)</a:t>
            </a:r>
            <a:endParaRPr lang="en-GB" altLang="en-US" sz="2000" b="1" i="1" dirty="0"/>
          </a:p>
        </p:txBody>
      </p:sp>
      <p:sp>
        <p:nvSpPr>
          <p:cNvPr id="16387" name="Rectangle 3"/>
          <p:cNvSpPr>
            <a:spLocks noGrp="1" noChangeArrowheads="1"/>
          </p:cNvSpPr>
          <p:nvPr>
            <p:ph idx="1"/>
          </p:nvPr>
        </p:nvSpPr>
        <p:spPr>
          <a:xfrm>
            <a:off x="892629" y="1145925"/>
            <a:ext cx="9066018" cy="5702300"/>
          </a:xfrm>
        </p:spPr>
        <p:txBody>
          <a:bodyPr vert="horz" wrap="square" lIns="91440" tIns="45720" rIns="91440" bIns="45720" numCol="1" rtlCol="0" anchor="t" anchorCtr="0" compatLnSpc="1">
            <a:noAutofit/>
          </a:bodyPr>
          <a:lstStyle/>
          <a:p>
            <a:pPr marL="803275" indent="-449580" defTabSz="914400" eaLnBrk="0" fontAlgn="base" hangingPunct="0">
              <a:spcBef>
                <a:spcPct val="0"/>
              </a:spcBef>
              <a:spcAft>
                <a:spcPct val="0"/>
              </a:spcAft>
              <a:buClrTx/>
              <a:buSzTx/>
              <a:buNone/>
              <a:tabLst>
                <a:tab pos="174625" algn="l"/>
              </a:tabLst>
              <a:defRPr/>
            </a:pPr>
            <a:r>
              <a:rPr lang="en-US" altLang="en-US" sz="2400" kern="0" dirty="0">
                <a:solidFill>
                  <a:srgbClr val="000000"/>
                </a:solidFill>
                <a:latin typeface="Calibri" panose="020F0502020204030204" pitchFamily="34" charset="0"/>
                <a:cs typeface="Calibri" panose="020F0502020204030204" pitchFamily="34" charset="0"/>
              </a:rPr>
              <a:t>(b) </a:t>
            </a:r>
            <a:r>
              <a:rPr lang="nl-NL" altLang="en-US" sz="2400" kern="0" dirty="0">
                <a:solidFill>
                  <a:srgbClr val="000000"/>
                </a:solidFill>
                <a:latin typeface="Calibri" panose="020F0502020204030204" pitchFamily="34" charset="0"/>
                <a:cs typeface="Calibri" panose="020F0502020204030204" pitchFamily="34" charset="0"/>
              </a:rPr>
              <a:t>In </a:t>
            </a:r>
            <a:r>
              <a:rPr lang="nl-NL" altLang="en-US" sz="2400" kern="0" dirty="0">
                <a:solidFill>
                  <a:srgbClr val="FF0000"/>
                </a:solidFill>
                <a:latin typeface="Calibri" panose="020F0502020204030204" pitchFamily="34" charset="0"/>
                <a:cs typeface="Calibri" panose="020F0502020204030204" pitchFamily="34" charset="0"/>
              </a:rPr>
              <a:t>assesserings</a:t>
            </a:r>
            <a:r>
              <a:rPr lang="nl-NL" altLang="en-US" sz="2400" kern="0" dirty="0">
                <a:solidFill>
                  <a:srgbClr val="000000"/>
                </a:solidFill>
                <a:latin typeface="Calibri" panose="020F0502020204030204" pitchFamily="34" charset="0"/>
                <a:cs typeface="Calibri" panose="020F0502020204030204" pitchFamily="34" charset="0"/>
              </a:rPr>
              <a:t> (bv. toetse, eksamens, opdragte):</a:t>
            </a:r>
          </a:p>
          <a:p>
            <a:pPr marL="1081405" indent="-615950" defTabSz="914400" eaLnBrk="0" fontAlgn="base" hangingPunct="0">
              <a:spcBef>
                <a:spcPct val="0"/>
              </a:spcBef>
              <a:spcAft>
                <a:spcPct val="0"/>
              </a:spcAft>
              <a:buClrTx/>
              <a:buSzTx/>
              <a:buFontTx/>
              <a:buChar char="-"/>
              <a:tabLst>
                <a:tab pos="174625" algn="l"/>
              </a:tabLst>
              <a:defRPr/>
            </a:pPr>
            <a:r>
              <a:rPr lang="nl-NL" altLang="en-US" sz="2400" kern="0" dirty="0">
                <a:solidFill>
                  <a:srgbClr val="000000"/>
                </a:solidFill>
                <a:latin typeface="Calibri" panose="020F0502020204030204" pitchFamily="34" charset="0"/>
                <a:cs typeface="Calibri" panose="020F0502020204030204" pitchFamily="34" charset="0"/>
              </a:rPr>
              <a:t>Voorsiening van instruksies en vrae meertalig kan studente help om dit </a:t>
            </a:r>
            <a:r>
              <a:rPr lang="nl-NL" altLang="en-US" sz="2400" kern="0" dirty="0">
                <a:solidFill>
                  <a:schemeClr val="bg2">
                    <a:lumMod val="50000"/>
                  </a:schemeClr>
                </a:solidFill>
                <a:latin typeface="Calibri" panose="020F0502020204030204" pitchFamily="34" charset="0"/>
                <a:cs typeface="Calibri" panose="020F0502020204030204" pitchFamily="34" charset="0"/>
              </a:rPr>
              <a:t>ten volle en duidelik te verstaan </a:t>
            </a:r>
            <a:r>
              <a:rPr lang="nl-NL" altLang="en-US" sz="2400" kern="0" dirty="0">
                <a:solidFill>
                  <a:srgbClr val="000000"/>
                </a:solidFill>
                <a:latin typeface="Calibri" panose="020F0502020204030204" pitchFamily="34" charset="0"/>
                <a:cs typeface="Calibri" panose="020F0502020204030204" pitchFamily="34" charset="0"/>
              </a:rPr>
              <a:t>(Antia, 2018) </a:t>
            </a:r>
          </a:p>
          <a:p>
            <a:pPr marL="1081405" indent="-615950" defTabSz="914400" eaLnBrk="0" fontAlgn="base" hangingPunct="0">
              <a:spcBef>
                <a:spcPct val="0"/>
              </a:spcBef>
              <a:spcAft>
                <a:spcPct val="0"/>
              </a:spcAft>
              <a:buClrTx/>
              <a:buSzTx/>
              <a:buFontTx/>
              <a:buChar char="-"/>
              <a:tabLst>
                <a:tab pos="174625" algn="l"/>
              </a:tabLst>
              <a:defRPr/>
            </a:pPr>
            <a:r>
              <a:rPr lang="nl-NL" altLang="en-US" sz="2400" kern="0" dirty="0">
                <a:solidFill>
                  <a:srgbClr val="000000"/>
                </a:solidFill>
                <a:latin typeface="Calibri" panose="020F0502020204030204" pitchFamily="34" charset="0"/>
                <a:cs typeface="Calibri" panose="020F0502020204030204" pitchFamily="34" charset="0"/>
              </a:rPr>
              <a:t>Om studente toe te laat om aan translanguaging deel te neem aan die voltooiing van assesserings (bv. om antwoorde vir eksamenvrae te skryf) </a:t>
            </a:r>
            <a:r>
              <a:rPr lang="nl-NL" altLang="en-US" sz="2400" kern="0" dirty="0">
                <a:solidFill>
                  <a:schemeClr val="bg2">
                    <a:lumMod val="50000"/>
                  </a:schemeClr>
                </a:solidFill>
                <a:latin typeface="Calibri" panose="020F0502020204030204" pitchFamily="34" charset="0"/>
                <a:cs typeface="Calibri" panose="020F0502020204030204" pitchFamily="34" charset="0"/>
              </a:rPr>
              <a:t>kan hul prestasie verbeter</a:t>
            </a:r>
          </a:p>
          <a:p>
            <a:pPr marL="1081405" indent="-615950" defTabSz="914400" eaLnBrk="0" fontAlgn="base" hangingPunct="0">
              <a:spcBef>
                <a:spcPct val="0"/>
              </a:spcBef>
              <a:spcAft>
                <a:spcPct val="0"/>
              </a:spcAft>
              <a:buClrTx/>
              <a:buSzTx/>
              <a:buNone/>
              <a:tabLst>
                <a:tab pos="174625" algn="l"/>
              </a:tabLst>
              <a:defRPr/>
            </a:pPr>
            <a:endParaRPr lang="en-US" altLang="en-US" sz="2400" kern="0" dirty="0">
              <a:solidFill>
                <a:srgbClr val="000000"/>
              </a:solidFill>
              <a:latin typeface="Calibri" panose="020F0502020204030204" pitchFamily="34" charset="0"/>
              <a:cs typeface="Calibri" panose="020F0502020204030204" pitchFamily="34" charset="0"/>
            </a:endParaRPr>
          </a:p>
          <a:p>
            <a:pPr marL="914400" indent="-449580" defTabSz="914400" eaLnBrk="0" fontAlgn="base" hangingPunct="0">
              <a:spcBef>
                <a:spcPct val="0"/>
              </a:spcBef>
              <a:spcAft>
                <a:spcPct val="0"/>
              </a:spcAft>
              <a:buClrTx/>
              <a:buSzTx/>
              <a:buNone/>
              <a:tabLst>
                <a:tab pos="174625" algn="l"/>
              </a:tabLst>
              <a:defRPr/>
            </a:pPr>
            <a:r>
              <a:rPr lang="en-US" altLang="en-US" sz="2400" b="1" kern="0" dirty="0" err="1">
                <a:solidFill>
                  <a:srgbClr val="FF0000"/>
                </a:solidFill>
                <a:latin typeface="Calibri" panose="020F0502020204030204" pitchFamily="34" charset="0"/>
                <a:cs typeface="Calibri" panose="020F0502020204030204" pitchFamily="34" charset="0"/>
              </a:rPr>
              <a:t>Bv</a:t>
            </a:r>
            <a:r>
              <a:rPr lang="en-US" altLang="en-US" sz="2000" b="1" kern="0" dirty="0">
                <a:solidFill>
                  <a:srgbClr val="FF0000"/>
                </a:solidFill>
                <a:latin typeface="Calibri" panose="020F0502020204030204" pitchFamily="34" charset="0"/>
                <a:cs typeface="Calibri" panose="020F0502020204030204" pitchFamily="34" charset="0"/>
              </a:rPr>
              <a:t>,: </a:t>
            </a:r>
            <a:r>
              <a:rPr lang="nl-NL" altLang="en-US" sz="2200" kern="0" dirty="0">
                <a:solidFill>
                  <a:schemeClr val="tx1"/>
                </a:solidFill>
                <a:latin typeface="Calibri" panose="020F0502020204030204" pitchFamily="34" charset="0"/>
                <a:cs typeface="Calibri" panose="020F0502020204030204" pitchFamily="34" charset="0"/>
              </a:rPr>
              <a:t>oorweeg die volgende verslag deur 'n student van LCS311-klas in 2017: </a:t>
            </a:r>
          </a:p>
          <a:p>
            <a:pPr marL="914400" indent="-449580" defTabSz="914400" eaLnBrk="0" fontAlgn="base" hangingPunct="0">
              <a:spcBef>
                <a:spcPct val="0"/>
              </a:spcBef>
              <a:spcAft>
                <a:spcPct val="0"/>
              </a:spcAft>
              <a:buClrTx/>
              <a:buSzTx/>
              <a:buNone/>
              <a:tabLst>
                <a:tab pos="174625" algn="l"/>
              </a:tabLst>
              <a:defRPr/>
            </a:pPr>
            <a:endParaRPr lang="en-US" altLang="en-US" sz="2200" kern="0" dirty="0">
              <a:solidFill>
                <a:schemeClr val="tx1"/>
              </a:solidFill>
              <a:latin typeface="Calibri" panose="020F0502020204030204" pitchFamily="34" charset="0"/>
              <a:cs typeface="Calibri" panose="020F0502020204030204" pitchFamily="34" charset="0"/>
            </a:endParaRPr>
          </a:p>
          <a:p>
            <a:pPr marL="989330" indent="22225" algn="just" defTabSz="914400" eaLnBrk="0" fontAlgn="base">
              <a:spcBef>
                <a:spcPct val="0"/>
              </a:spcBef>
              <a:spcAft>
                <a:spcPct val="0"/>
              </a:spcAft>
              <a:buClrTx/>
              <a:buSzTx/>
              <a:buNone/>
              <a:tabLst>
                <a:tab pos="174625" algn="l"/>
              </a:tabLst>
              <a:defRPr/>
            </a:pPr>
            <a:r>
              <a:rPr lang="en-US" altLang="en-US" sz="2000" i="1" kern="0" dirty="0">
                <a:solidFill>
                  <a:srgbClr val="000000"/>
                </a:solidFill>
                <a:latin typeface="Calibri" panose="020F0502020204030204" pitchFamily="34" charset="0"/>
                <a:ea typeface="Calibri" panose="020F0502020204030204" pitchFamily="34" charset="0"/>
                <a:cs typeface="Calibri" panose="020F0502020204030204" pitchFamily="34" charset="0"/>
              </a:rPr>
              <a:t>“[I]n the term test I was able to mix both English and IsiXhosa and that made me deliver my answers with full understanding and pass the test with more than sixty percent. </a:t>
            </a:r>
          </a:p>
          <a:p>
            <a:pPr marL="989330" indent="22225" algn="just" defTabSz="914400" eaLnBrk="0" fontAlgn="base">
              <a:spcBef>
                <a:spcPct val="0"/>
              </a:spcBef>
              <a:spcAft>
                <a:spcPct val="0"/>
              </a:spcAft>
              <a:buClrTx/>
              <a:buSzTx/>
              <a:buNone/>
              <a:tabLst>
                <a:tab pos="174625" algn="l"/>
              </a:tabLst>
              <a:defRPr/>
            </a:pPr>
            <a:r>
              <a:rPr lang="nl-NL" altLang="en-US" sz="2000" i="1" kern="0" dirty="0">
                <a:solidFill>
                  <a:schemeClr val="tx1"/>
                </a:solidFill>
                <a:latin typeface="Calibri" panose="020F0502020204030204" pitchFamily="34" charset="0"/>
                <a:cs typeface="Calibri" panose="020F0502020204030204" pitchFamily="34" charset="0"/>
              </a:rPr>
              <a:t>[I]n die termyn toets was ek in staat om beide Engels en IsiXhosa te meng en dit het my toegelaat om my antwoorde met volle begrip te lewer en die toets met meer as sestig persent te slaag”. </a:t>
            </a:r>
          </a:p>
          <a:p>
            <a:pPr marL="989330" indent="22225" algn="just" defTabSz="914400" eaLnBrk="0" fontAlgn="base">
              <a:spcBef>
                <a:spcPct val="0"/>
              </a:spcBef>
              <a:spcAft>
                <a:spcPct val="0"/>
              </a:spcAft>
              <a:buClrTx/>
              <a:buSzTx/>
              <a:buNone/>
              <a:tabLst>
                <a:tab pos="174625" algn="l"/>
              </a:tabLst>
              <a:defRPr/>
            </a:pPr>
            <a:endParaRPr lang="en-US" altLang="en-US" sz="2000" kern="0" dirty="0">
              <a:solidFill>
                <a:schemeClr val="tx1"/>
              </a:solidFill>
              <a:latin typeface="Calibri" panose="020F0502020204030204" pitchFamily="34" charset="0"/>
              <a:cs typeface="Calibri" panose="020F0502020204030204" pitchFamily="34" charset="0"/>
            </a:endParaRPr>
          </a:p>
          <a:p>
            <a:pPr marL="914400" indent="-449580" defTabSz="914400" eaLnBrk="0" fontAlgn="base" hangingPunct="0">
              <a:spcBef>
                <a:spcPct val="0"/>
              </a:spcBef>
              <a:spcAft>
                <a:spcPct val="0"/>
              </a:spcAft>
              <a:buClrTx/>
              <a:buSzTx/>
              <a:buNone/>
              <a:tabLst>
                <a:tab pos="174625" algn="l"/>
              </a:tabLst>
              <a:defRPr/>
            </a:pPr>
            <a:endParaRPr lang="en-US" altLang="en-US" sz="2400" kern="0" dirty="0">
              <a:solidFill>
                <a:schemeClr val="tx1"/>
              </a:solidFill>
              <a:latin typeface="Calibri" panose="020F0502020204030204" pitchFamily="34" charset="0"/>
              <a:cs typeface="Calibri" panose="020F0502020204030204" pitchFamily="34" charset="0"/>
            </a:endParaRPr>
          </a:p>
        </p:txBody>
      </p:sp>
      <p:sp>
        <p:nvSpPr>
          <p:cNvPr id="4" name="TextBox 3"/>
          <p:cNvSpPr txBox="1"/>
          <p:nvPr/>
        </p:nvSpPr>
        <p:spPr>
          <a:xfrm>
            <a:off x="9840416" y="404664"/>
            <a:ext cx="441146" cy="369332"/>
          </a:xfrm>
          <a:prstGeom prst="rect">
            <a:avLst/>
          </a:prstGeom>
          <a:noFill/>
          <a:ln>
            <a:solidFill>
              <a:srgbClr val="00B050"/>
            </a:solidFill>
          </a:ln>
        </p:spPr>
        <p:txBody>
          <a:bodyPr wrap="none" rtlCol="0">
            <a:spAutoFit/>
          </a:bodyPr>
          <a:lstStyle/>
          <a:p>
            <a:r>
              <a:rPr lang="en-US" dirty="0"/>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916442" y="1196974"/>
            <a:ext cx="8002588" cy="5472113"/>
          </a:xfrm>
        </p:spPr>
        <p:txBody>
          <a:bodyPr vert="horz" wrap="square" lIns="91440" tIns="45720" rIns="91440" bIns="45720" numCol="1" rtlCol="0" anchor="t" anchorCtr="0" compatLnSpc="1">
            <a:normAutofit/>
          </a:bodyPr>
          <a:lstStyle/>
          <a:p>
            <a:pPr marL="914400" indent="-449580" defTabSz="914400" eaLnBrk="0" fontAlgn="base" hangingPunct="0">
              <a:spcBef>
                <a:spcPct val="0"/>
              </a:spcBef>
              <a:spcAft>
                <a:spcPct val="0"/>
              </a:spcAft>
              <a:buClrTx/>
              <a:buSzTx/>
              <a:buNone/>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marL="266700" indent="-233680" algn="just"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rgbClr val="000000"/>
                </a:solidFill>
                <a:latin typeface="Calibri" panose="020F0502020204030204" pitchFamily="34" charset="0"/>
                <a:ea typeface="Times New Roman" panose="02020603050405020304"/>
              </a:rPr>
              <a:t> </a:t>
            </a:r>
            <a:r>
              <a:rPr lang="nl-NL" sz="2400" kern="0" dirty="0">
                <a:solidFill>
                  <a:srgbClr val="000000"/>
                </a:solidFill>
                <a:latin typeface="Calibri" panose="020F0502020204030204" pitchFamily="34" charset="0"/>
                <a:ea typeface="Times New Roman" panose="02020603050405020304"/>
              </a:rPr>
              <a:t>As gevolg van bogenoemde en ander voordele, word translanguaging </a:t>
            </a:r>
            <a:r>
              <a:rPr lang="nl-NL" sz="2400" kern="0" dirty="0">
                <a:solidFill>
                  <a:schemeClr val="bg2">
                    <a:lumMod val="50000"/>
                  </a:schemeClr>
                </a:solidFill>
                <a:latin typeface="Calibri" panose="020F0502020204030204" pitchFamily="34" charset="0"/>
                <a:ea typeface="Times New Roman" panose="02020603050405020304"/>
              </a:rPr>
              <a:t>toenemend deur geleerdes aanbeveel </a:t>
            </a:r>
            <a:r>
              <a:rPr lang="nl-NL" sz="2400" kern="0" dirty="0">
                <a:solidFill>
                  <a:srgbClr val="000000"/>
                </a:solidFill>
                <a:latin typeface="Calibri" panose="020F0502020204030204" pitchFamily="34" charset="0"/>
                <a:ea typeface="Times New Roman" panose="02020603050405020304"/>
              </a:rPr>
              <a:t>as 'n benadering in </a:t>
            </a:r>
            <a:r>
              <a:rPr lang="nl-NL" sz="2400" kern="0" dirty="0">
                <a:solidFill>
                  <a:schemeClr val="bg2">
                    <a:lumMod val="50000"/>
                  </a:schemeClr>
                </a:solidFill>
                <a:latin typeface="Calibri" panose="020F0502020204030204" pitchFamily="34" charset="0"/>
                <a:ea typeface="Times New Roman" panose="02020603050405020304"/>
              </a:rPr>
              <a:t>onderrig en leer</a:t>
            </a:r>
            <a:r>
              <a:rPr lang="nl-NL" sz="2400" kern="0" dirty="0">
                <a:solidFill>
                  <a:srgbClr val="000000"/>
                </a:solidFill>
                <a:latin typeface="Calibri" panose="020F0502020204030204" pitchFamily="34" charset="0"/>
                <a:ea typeface="Times New Roman" panose="02020603050405020304"/>
              </a:rPr>
              <a:t>, asook 'n model van taalgebruik in </a:t>
            </a:r>
            <a:r>
              <a:rPr lang="nl-NL" sz="2400" kern="0" dirty="0">
                <a:solidFill>
                  <a:schemeClr val="bg2">
                    <a:lumMod val="50000"/>
                  </a:schemeClr>
                </a:solidFill>
                <a:latin typeface="Calibri" panose="020F0502020204030204" pitchFamily="34" charset="0"/>
                <a:ea typeface="Times New Roman" panose="02020603050405020304"/>
              </a:rPr>
              <a:t>assesserings</a:t>
            </a:r>
            <a:r>
              <a:rPr lang="nl-NL" sz="2400" kern="0" dirty="0">
                <a:solidFill>
                  <a:srgbClr val="000000"/>
                </a:solidFill>
                <a:latin typeface="Calibri" panose="020F0502020204030204" pitchFamily="34" charset="0"/>
                <a:ea typeface="Times New Roman" panose="02020603050405020304"/>
              </a:rPr>
              <a:t> (bv. sien Antia, 2018; Makgamatha, et al. 2013; Shohamy, 2011). </a:t>
            </a:r>
          </a:p>
          <a:p>
            <a:pPr marL="266700" indent="-233680" algn="just" defTabSz="914400" eaLnBrk="0" fontAlgn="base" hangingPunct="0">
              <a:spcBef>
                <a:spcPct val="0"/>
              </a:spcBef>
              <a:spcAft>
                <a:spcPct val="0"/>
              </a:spcAft>
              <a:buClrTx/>
              <a:buSzTx/>
              <a:buFont typeface="Arial" panose="020B0604020202020204" pitchFamily="34" charset="0"/>
              <a:buChar char="•"/>
              <a:tabLst>
                <a:tab pos="174625" algn="l"/>
              </a:tabLst>
              <a:defRPr/>
            </a:pPr>
            <a:endParaRPr lang="nl-NL" sz="2400" kern="0" dirty="0">
              <a:solidFill>
                <a:srgbClr val="000000"/>
              </a:solidFill>
              <a:latin typeface="Calibri" panose="020F0502020204030204" pitchFamily="34" charset="0"/>
              <a:ea typeface="Times New Roman" panose="02020603050405020304"/>
            </a:endParaRPr>
          </a:p>
          <a:p>
            <a:pPr marL="266700" indent="-233680" algn="just" defTabSz="914400" eaLnBrk="0" fontAlgn="base" hangingPunct="0">
              <a:spcBef>
                <a:spcPct val="0"/>
              </a:spcBef>
              <a:spcAft>
                <a:spcPct val="0"/>
              </a:spcAft>
              <a:buClrTx/>
              <a:buSzTx/>
              <a:buFont typeface="Arial" panose="020B0604020202020204" pitchFamily="34" charset="0"/>
              <a:buChar char="•"/>
              <a:tabLst>
                <a:tab pos="174625" algn="l"/>
              </a:tabLst>
              <a:defRPr/>
            </a:pPr>
            <a:endParaRPr lang="nl-NL" sz="2400" kern="0" dirty="0">
              <a:solidFill>
                <a:srgbClr val="000000"/>
              </a:solidFill>
              <a:latin typeface="Calibri" panose="020F0502020204030204" pitchFamily="34" charset="0"/>
              <a:ea typeface="Times New Roman" panose="02020603050405020304"/>
            </a:endParaRPr>
          </a:p>
          <a:p>
            <a:pPr marL="266700" indent="-233680" algn="just" defTabSz="914400" eaLnBrk="0" fontAlgn="base" hangingPunct="0">
              <a:spcBef>
                <a:spcPct val="0"/>
              </a:spcBef>
              <a:spcAft>
                <a:spcPct val="0"/>
              </a:spcAft>
              <a:buClrTx/>
              <a:buSzTx/>
              <a:buFont typeface="Arial" panose="020B0604020202020204" pitchFamily="34" charset="0"/>
              <a:buChar char="•"/>
              <a:tabLst>
                <a:tab pos="174625" algn="l"/>
              </a:tabLst>
              <a:defRPr/>
            </a:pPr>
            <a:r>
              <a:rPr lang="nl-NL" sz="2400" kern="0" dirty="0">
                <a:solidFill>
                  <a:srgbClr val="000000"/>
                </a:solidFill>
                <a:latin typeface="Calibri" panose="020F0502020204030204" pitchFamily="34" charset="0"/>
                <a:ea typeface="Times New Roman" panose="02020603050405020304"/>
              </a:rPr>
              <a:t>Studies oor translanguaging, soos dit in hierdie spesifieke module gebruik word, kan gelees word in publikasies deur huidige en voormaikluge dosente </a:t>
            </a:r>
            <a:r>
              <a:rPr lang="en-US" sz="2400" kern="0" dirty="0">
                <a:solidFill>
                  <a:schemeClr val="tx1"/>
                </a:solidFill>
                <a:latin typeface="Calibri" panose="020F0502020204030204" pitchFamily="34" charset="0"/>
                <a:ea typeface="Times New Roman" panose="02020603050405020304"/>
              </a:rPr>
              <a:t>(Antia &amp; Dyers 2016, 2017).</a:t>
            </a: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chemeClr val="tx1"/>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chemeClr val="tx1"/>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chemeClr val="tx1"/>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chemeClr val="tx1"/>
              </a:solidFill>
              <a:latin typeface="Calibri" panose="020F0502020204030204" pitchFamily="34" charset="0"/>
              <a:ea typeface="Times New Roman" panose="02020603050405020304"/>
            </a:endParaRPr>
          </a:p>
        </p:txBody>
      </p:sp>
      <p:sp>
        <p:nvSpPr>
          <p:cNvPr id="30723" name="Rectangle 2"/>
          <p:cNvSpPr>
            <a:spLocks noGrp="1"/>
          </p:cNvSpPr>
          <p:nvPr>
            <p:ph type="title"/>
          </p:nvPr>
        </p:nvSpPr>
        <p:spPr>
          <a:xfrm>
            <a:off x="1124857" y="462948"/>
            <a:ext cx="8229600" cy="633412"/>
          </a:xfrm>
        </p:spPr>
        <p:txBody>
          <a:bodyPr vert="horz" wrap="square" lIns="91440" tIns="45720" rIns="91440" bIns="45720" rtlCol="0" anchor="ctr" anchorCtr="0">
            <a:normAutofit/>
          </a:bodyPr>
          <a:lstStyle/>
          <a:p>
            <a:pPr eaLnBrk="1" hangingPunct="1"/>
            <a:r>
              <a:rPr lang="en-US" altLang="en-US" sz="2800" b="1" dirty="0" err="1"/>
              <a:t>Voordele</a:t>
            </a:r>
            <a:r>
              <a:rPr lang="en-US" altLang="en-US" sz="2800" b="1" dirty="0"/>
              <a:t> van translanguaging</a:t>
            </a:r>
            <a:r>
              <a:rPr lang="en-US" altLang="en-US" sz="2800" b="1" i="1" dirty="0"/>
              <a:t>…</a:t>
            </a:r>
            <a:r>
              <a:rPr lang="en-US" altLang="en-US" sz="2000" b="1" i="1" dirty="0"/>
              <a:t>(</a:t>
            </a:r>
            <a:r>
              <a:rPr lang="en-US" altLang="en-US" sz="2000" b="1" i="1" dirty="0" err="1"/>
              <a:t>voortgesit</a:t>
            </a:r>
            <a:r>
              <a:rPr lang="en-US" altLang="en-US" sz="2000" b="1" i="1" dirty="0"/>
              <a:t>)</a:t>
            </a:r>
            <a:endParaRPr lang="en-GB" altLang="en-US" sz="2800" b="1" i="1" dirty="0"/>
          </a:p>
        </p:txBody>
      </p:sp>
      <p:sp>
        <p:nvSpPr>
          <p:cNvPr id="4" name="TextBox 3"/>
          <p:cNvSpPr txBox="1"/>
          <p:nvPr/>
        </p:nvSpPr>
        <p:spPr>
          <a:xfrm>
            <a:off x="9840416" y="404664"/>
            <a:ext cx="428322" cy="369332"/>
          </a:xfrm>
          <a:prstGeom prst="rect">
            <a:avLst/>
          </a:prstGeom>
          <a:noFill/>
          <a:ln>
            <a:solidFill>
              <a:srgbClr val="00B050"/>
            </a:solidFill>
          </a:ln>
        </p:spPr>
        <p:txBody>
          <a:bodyPr wrap="none" rtlCol="0">
            <a:spAutoFit/>
          </a:bodyPr>
          <a:lstStyle/>
          <a:p>
            <a:r>
              <a:rPr lang="en-US" dirty="0"/>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493549" y="304571"/>
            <a:ext cx="8229600" cy="633413"/>
          </a:xfrm>
        </p:spPr>
        <p:txBody>
          <a:bodyPr vert="horz" wrap="square" lIns="91440" tIns="45720" rIns="91440" bIns="45720" rtlCol="0" anchor="ctr" anchorCtr="0">
            <a:normAutofit/>
          </a:bodyPr>
          <a:lstStyle/>
          <a:p>
            <a:pPr eaLnBrk="1" hangingPunct="1"/>
            <a:r>
              <a:rPr lang="en-US" altLang="en-US" sz="2800" b="1" dirty="0" err="1">
                <a:solidFill>
                  <a:srgbClr val="FF0000"/>
                </a:solidFill>
              </a:rPr>
              <a:t>Besprekingsvrae</a:t>
            </a:r>
            <a:endParaRPr lang="en-GB" altLang="en-US" sz="2800" b="1" dirty="0">
              <a:solidFill>
                <a:srgbClr val="FF0000"/>
              </a:solidFill>
            </a:endParaRPr>
          </a:p>
        </p:txBody>
      </p:sp>
      <p:sp>
        <p:nvSpPr>
          <p:cNvPr id="16387" name="Rectangle 3"/>
          <p:cNvSpPr>
            <a:spLocks noGrp="1" noChangeArrowheads="1"/>
          </p:cNvSpPr>
          <p:nvPr>
            <p:ph idx="1"/>
          </p:nvPr>
        </p:nvSpPr>
        <p:spPr>
          <a:xfrm>
            <a:off x="1197429" y="981074"/>
            <a:ext cx="8229600" cy="5616575"/>
          </a:xfrm>
        </p:spPr>
        <p:txBody>
          <a:bodyPr vert="horz" wrap="square" lIns="91440" tIns="45720" rIns="91440" bIns="45720" numCol="1" rtlCol="0" anchor="t" anchorCtr="0" compatLnSpc="1">
            <a:noAutofit/>
          </a:bodyPr>
          <a:lstStyle/>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Is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jy</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ooit</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betrokke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in translanguaging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praktyke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a:t>
            </a: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Indien</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“Ja,” gee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voorbeelde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a:t>
            </a:r>
          </a:p>
          <a:p>
            <a:pPr marL="1290320" indent="0" defTabSz="914400" eaLnBrk="0" fontAlgn="base" hangingPunct="0">
              <a:spcBef>
                <a:spcPct val="0"/>
              </a:spcBef>
              <a:spcAft>
                <a:spcPct val="0"/>
              </a:spcAft>
              <a:buClrTx/>
              <a:buSzTx/>
              <a:buNone/>
              <a:tabLst>
                <a:tab pos="174625" algn="l"/>
              </a:tabLst>
              <a:defRPr/>
            </a:pPr>
            <a:endPar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endParaRPr>
          </a:p>
          <a:p>
            <a:pPr marL="449263" indent="-26670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Wat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motiveer</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jou</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om translanguaging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te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gebruik</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d.w.s</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wat is die rede(s)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hoekom</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jy</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translanguaging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gebruik</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a:t>
            </a: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endParaRP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Dink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jy</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dat</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translangaugingin</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opvoedkundige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kontekste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aangemoedig</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moet</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word? </a:t>
            </a: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Hoekom</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of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hoekom</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nie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a:t>
            </a: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In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watter</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modusse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gesproke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geskrewe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of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albei</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a:t>
            </a: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Op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watter</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opvoedkundige</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en-US" sz="2400" kern="0" dirty="0" err="1">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vlak</a:t>
            </a:r>
            <a:r>
              <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rPr>
              <a:t>: </a:t>
            </a:r>
            <a:r>
              <a:rPr lang="af-ZA" sz="2400" dirty="0">
                <a:solidFill>
                  <a:schemeClr val="tx1">
                    <a:lumMod val="95000"/>
                    <a:lumOff val="5000"/>
                  </a:schemeClr>
                </a:solidFill>
                <a:latin typeface="Calibri" panose="020F0502020204030204" pitchFamily="34" charset="0"/>
                <a:cs typeface="Calibri" panose="020F0502020204030204" pitchFamily="34" charset="0"/>
              </a:rPr>
              <a:t>primêr, sekondêr, tersiêr of almal?</a:t>
            </a:r>
            <a:endParaRPr lang="en-US" sz="2400" kern="0" dirty="0">
              <a:solidFill>
                <a:schemeClr val="tx1">
                  <a:lumMod val="95000"/>
                  <a:lumOff val="5000"/>
                </a:schemeClr>
              </a:solidFill>
              <a:latin typeface="Calibri" panose="020F0502020204030204" pitchFamily="34" charset="0"/>
              <a:ea typeface="Times New Roman" panose="02020603050405020304"/>
              <a:cs typeface="Calibri" panose="020F0502020204030204" pitchFamily="34" charset="0"/>
            </a:endParaRPr>
          </a:p>
        </p:txBody>
      </p:sp>
      <p:sp>
        <p:nvSpPr>
          <p:cNvPr id="4" name="TextBox 3"/>
          <p:cNvSpPr txBox="1"/>
          <p:nvPr/>
        </p:nvSpPr>
        <p:spPr>
          <a:xfrm>
            <a:off x="9840416" y="404664"/>
            <a:ext cx="441146" cy="369332"/>
          </a:xfrm>
          <a:prstGeom prst="rect">
            <a:avLst/>
          </a:prstGeom>
          <a:noFill/>
          <a:ln>
            <a:solidFill>
              <a:srgbClr val="00B050"/>
            </a:solidFill>
          </a:ln>
        </p:spPr>
        <p:txBody>
          <a:bodyPr wrap="none" rtlCol="0">
            <a:spAutoFit/>
          </a:bodyPr>
          <a:lstStyle/>
          <a:p>
            <a:r>
              <a:rPr lang="en-US" dirty="0"/>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Aankondiging</a:t>
            </a:r>
            <a:endParaRPr lang="en-US" dirty="0">
              <a:solidFill>
                <a:srgbClr val="FF0000"/>
              </a:solidFill>
            </a:endParaRPr>
          </a:p>
        </p:txBody>
      </p:sp>
      <p:sp>
        <p:nvSpPr>
          <p:cNvPr id="3" name="Content Placeholder 2"/>
          <p:cNvSpPr>
            <a:spLocks noGrp="1"/>
          </p:cNvSpPr>
          <p:nvPr>
            <p:ph idx="1"/>
          </p:nvPr>
        </p:nvSpPr>
        <p:spPr>
          <a:xfrm>
            <a:off x="550915" y="1556386"/>
            <a:ext cx="9756867" cy="4525963"/>
          </a:xfrm>
        </p:spPr>
        <p:txBody>
          <a:bodyPr>
            <a:noAutofit/>
          </a:bodyPr>
          <a:lstStyle/>
          <a:p>
            <a:r>
              <a:rPr lang="en-US" sz="4000" dirty="0">
                <a:solidFill>
                  <a:srgbClr val="0000FF"/>
                </a:solidFill>
                <a:latin typeface="Calibri" panose="020F0502020204030204" pitchFamily="34" charset="0"/>
                <a:cs typeface="Calibri" panose="020F0502020204030204" pitchFamily="34" charset="0"/>
              </a:rPr>
              <a:t>Groot/ </a:t>
            </a:r>
            <a:r>
              <a:rPr lang="en-US" sz="4000" dirty="0" err="1">
                <a:solidFill>
                  <a:srgbClr val="0000FF"/>
                </a:solidFill>
                <a:latin typeface="Calibri" panose="020F0502020204030204" pitchFamily="34" charset="0"/>
                <a:cs typeface="Calibri" panose="020F0502020204030204" pitchFamily="34" charset="0"/>
              </a:rPr>
              <a:t>Hoofopdrag</a:t>
            </a:r>
            <a:endParaRPr lang="en-US" sz="4000" dirty="0">
              <a:solidFill>
                <a:srgbClr val="0000FF"/>
              </a:solidFill>
              <a:latin typeface="Calibri" panose="020F0502020204030204" pitchFamily="34" charset="0"/>
              <a:cs typeface="Calibri" panose="020F0502020204030204" pitchFamily="34" charset="0"/>
            </a:endParaRPr>
          </a:p>
          <a:p>
            <a:pPr marL="0" indent="0">
              <a:buNone/>
            </a:pPr>
            <a:endParaRPr lang="en-US" sz="4000" dirty="0">
              <a:solidFill>
                <a:srgbClr val="0000FF"/>
              </a:solidFill>
              <a:latin typeface="Calibri" panose="020F0502020204030204" pitchFamily="34" charset="0"/>
              <a:cs typeface="Calibri" panose="020F0502020204030204" pitchFamily="34" charset="0"/>
            </a:endParaRPr>
          </a:p>
          <a:p>
            <a:pPr marL="0" indent="0">
              <a:buNone/>
            </a:pPr>
            <a:r>
              <a:rPr lang="en-US" sz="4000" dirty="0">
                <a:latin typeface="Calibri" panose="020F0502020204030204" pitchFamily="34" charset="0"/>
                <a:cs typeface="Calibri" panose="020F0502020204030204" pitchFamily="34" charset="0"/>
              </a:rPr>
              <a:t>Neem </a:t>
            </a:r>
            <a:r>
              <a:rPr lang="en-US" sz="4000" dirty="0" err="1">
                <a:latin typeface="Calibri" panose="020F0502020204030204" pitchFamily="34" charset="0"/>
                <a:cs typeface="Calibri" panose="020F0502020204030204" pitchFamily="34" charset="0"/>
              </a:rPr>
              <a:t>asseblief</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kennis</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dat</a:t>
            </a:r>
            <a:r>
              <a:rPr lang="en-US" sz="4000" dirty="0">
                <a:latin typeface="Calibri" panose="020F0502020204030204" pitchFamily="34" charset="0"/>
                <a:cs typeface="Calibri" panose="020F0502020204030204" pitchFamily="34" charset="0"/>
              </a:rPr>
              <a:t> </a:t>
            </a:r>
            <a:r>
              <a:rPr lang="af-ZA" sz="4000" dirty="0">
                <a:latin typeface="Calibri" panose="020F0502020204030204" pitchFamily="34" charset="0"/>
                <a:cs typeface="Calibri" panose="020F0502020204030204" pitchFamily="34" charset="0"/>
              </a:rPr>
              <a:t>die instruksies, verwante inligting en relevante lesings vir die Hoofopdrag teen die einde van vandag op Ikamva geplaas sal word.</a:t>
            </a:r>
            <a:endParaRPr lang="en-US" sz="40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007-F397-4064-94D5-18437840D79D}"/>
              </a:ext>
            </a:extLst>
          </p:cNvPr>
          <p:cNvSpPr>
            <a:spLocks noGrp="1"/>
          </p:cNvSpPr>
          <p:nvPr>
            <p:ph type="title"/>
          </p:nvPr>
        </p:nvSpPr>
        <p:spPr>
          <a:xfrm>
            <a:off x="733545" y="641131"/>
            <a:ext cx="9442189" cy="635876"/>
          </a:xfrm>
        </p:spPr>
        <p:txBody>
          <a:bodyPr>
            <a:normAutofit fontScale="90000"/>
          </a:bodyPr>
          <a:lstStyle/>
          <a:p>
            <a:r>
              <a:rPr lang="en-ZA" b="1" dirty="0" err="1"/>
              <a:t>Herhaling</a:t>
            </a:r>
            <a:r>
              <a:rPr lang="en-ZA" b="1" dirty="0"/>
              <a:t> : Lesing 6 Deel 1</a:t>
            </a:r>
          </a:p>
        </p:txBody>
      </p:sp>
      <p:sp>
        <p:nvSpPr>
          <p:cNvPr id="3" name="Content Placeholder 2">
            <a:extLst>
              <a:ext uri="{FF2B5EF4-FFF2-40B4-BE49-F238E27FC236}">
                <a16:creationId xmlns:a16="http://schemas.microsoft.com/office/drawing/2014/main" id="{4D676ADE-DD73-4852-9430-E78FFF5A44DB}"/>
              </a:ext>
            </a:extLst>
          </p:cNvPr>
          <p:cNvSpPr>
            <a:spLocks noGrp="1"/>
          </p:cNvSpPr>
          <p:nvPr>
            <p:ph idx="1"/>
          </p:nvPr>
        </p:nvSpPr>
        <p:spPr>
          <a:xfrm>
            <a:off x="353765" y="1420983"/>
            <a:ext cx="8596668" cy="4795886"/>
          </a:xfrm>
        </p:spPr>
        <p:txBody>
          <a:bodyPr>
            <a:normAutofit/>
          </a:bodyPr>
          <a:lstStyle/>
          <a:p>
            <a:pPr marL="536575"/>
            <a:endParaRPr lang="en-ZA" altLang="en-US" sz="3200" dirty="0">
              <a:latin typeface="Calibri" panose="020F0502020204030204" pitchFamily="34" charset="0"/>
              <a:cs typeface="Calibri" panose="020F0502020204030204" pitchFamily="34" charset="0"/>
            </a:endParaRPr>
          </a:p>
          <a:p>
            <a:pPr marL="536575"/>
            <a:r>
              <a:rPr kumimoji="0" lang="en-US" altLang="en-US" sz="3200" b="1" i="0" u="none" strike="noStrike" kern="0" cap="none" spc="0" normalizeH="0" baseline="0" noProof="1">
                <a:solidFill>
                  <a:schemeClr val="tx2"/>
                </a:solidFill>
                <a:latin typeface="Calibri" panose="020F0502020204030204" pitchFamily="34" charset="0"/>
                <a:ea typeface="+mj-ea"/>
                <a:cs typeface="Calibri" panose="020F0502020204030204" pitchFamily="34" charset="0"/>
                <a:sym typeface="+mn-ea"/>
              </a:rPr>
              <a:t>Familie en Individuele Meertaligheid</a:t>
            </a:r>
          </a:p>
          <a:p>
            <a:pPr marL="193675" indent="0">
              <a:buNone/>
            </a:pPr>
            <a:endParaRPr lang="en-US" altLang="en-US" sz="3200" dirty="0">
              <a:latin typeface="Calibri" panose="020F0502020204030204" pitchFamily="34" charset="0"/>
              <a:cs typeface="Calibri" panose="020F0502020204030204" pitchFamily="34" charset="0"/>
            </a:endParaRPr>
          </a:p>
          <a:p>
            <a:pPr marL="508000" indent="-347980" algn="just" defTabSz="914400" eaLnBrk="0" fontAlgn="base" hangingPunct="0">
              <a:spcBef>
                <a:spcPct val="20000"/>
              </a:spcBef>
              <a:spcAft>
                <a:spcPct val="0"/>
              </a:spcAft>
              <a:buClrTx/>
              <a:buSzTx/>
              <a:buFont typeface="Wingdings" panose="05000000000000000000" pitchFamily="2" charset="2"/>
              <a:buChar char="Ø"/>
              <a:defRPr/>
            </a:pPr>
            <a:r>
              <a:rPr lang="en-ZA" altLang="en-US" sz="3200" b="1" kern="0" dirty="0">
                <a:solidFill>
                  <a:srgbClr val="000000"/>
                </a:solidFill>
                <a:latin typeface="Calibri" panose="020F0502020204030204" pitchFamily="34" charset="0"/>
                <a:cs typeface="Calibri" panose="020F0502020204030204" pitchFamily="34" charset="0"/>
              </a:rPr>
              <a:t>Di</a:t>
            </a:r>
            <a:r>
              <a:rPr kumimoji="0" lang="en-ZA" alt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 </a:t>
            </a:r>
            <a:r>
              <a:rPr kumimoji="0" lang="en-ZA" altLang="en-US" sz="32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gesin</a:t>
            </a:r>
            <a:r>
              <a:rPr kumimoji="0" lang="en-ZA" alt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as n </a:t>
            </a:r>
            <a:r>
              <a:rPr kumimoji="0" lang="nl-NL" altLang="en-US" sz="32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gemeenskap van praktyk</a:t>
            </a:r>
            <a:r>
              <a:rPr kumimoji="0" lang="en-ZA" altLang="en-US" sz="32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lang="en-ZA" altLang="en-US" sz="3200" b="1" kern="0" dirty="0">
                <a:solidFill>
                  <a:srgbClr val="000000"/>
                </a:solidFill>
                <a:latin typeface="Calibri" panose="020F0502020204030204" pitchFamily="34" charset="0"/>
                <a:cs typeface="Calibri" panose="020F0502020204030204" pitchFamily="34" charset="0"/>
              </a:rPr>
              <a:t>en </a:t>
            </a:r>
            <a:r>
              <a:rPr lang="en-ZA" altLang="en-US" sz="3200" b="1" kern="0" dirty="0" err="1">
                <a:solidFill>
                  <a:srgbClr val="000000"/>
                </a:solidFill>
                <a:latin typeface="Calibri" panose="020F0502020204030204" pitchFamily="34" charset="0"/>
                <a:cs typeface="Calibri" panose="020F0502020204030204" pitchFamily="34" charset="0"/>
              </a:rPr>
              <a:t>plek</a:t>
            </a:r>
            <a:r>
              <a:rPr lang="en-ZA" altLang="en-US" sz="3200" b="1" kern="0" dirty="0">
                <a:solidFill>
                  <a:srgbClr val="000000"/>
                </a:solidFill>
                <a:latin typeface="Calibri" panose="020F0502020204030204" pitchFamily="34" charset="0"/>
                <a:cs typeface="Calibri" panose="020F0502020204030204" pitchFamily="34" charset="0"/>
              </a:rPr>
              <a:t> van</a:t>
            </a:r>
            <a:r>
              <a:rPr kumimoji="0" lang="en-ZA" alt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nl-NL" altLang="en-US" sz="32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taalsosialisering</a:t>
            </a:r>
          </a:p>
          <a:p>
            <a:pPr marL="508000" marR="0" lvl="0" indent="-34798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en-ZA" altLang="en-US" sz="32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508000" marR="0" lvl="0" indent="-34798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nl-NL" altLang="en-US" sz="32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Taal ideologieë</a:t>
            </a:r>
            <a:r>
              <a:rPr lang="en-ZA" altLang="en-US" sz="3200" b="1" kern="0" dirty="0">
                <a:solidFill>
                  <a:srgbClr val="000000"/>
                </a:solidFill>
                <a:latin typeface="Calibri" panose="020F0502020204030204" pitchFamily="34" charset="0"/>
                <a:cs typeface="Calibri" panose="020F0502020204030204" pitchFamily="34" charset="0"/>
              </a:rPr>
              <a:t> en </a:t>
            </a:r>
            <a:r>
              <a:rPr kumimoji="0" lang="nl-NL" altLang="en-US" sz="32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taal houdings</a:t>
            </a:r>
          </a:p>
          <a:p>
            <a:pPr marL="508000" marR="0" lvl="0" indent="-34798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lang="en-ZA" altLang="en-US" sz="3200" b="1" kern="0" dirty="0">
              <a:solidFill>
                <a:srgbClr val="0000FF"/>
              </a:solidFill>
              <a:latin typeface="Calibri" panose="020F0502020204030204" pitchFamily="34" charset="0"/>
              <a:cs typeface="Calibri" panose="020F0502020204030204" pitchFamily="34" charset="0"/>
            </a:endParaRPr>
          </a:p>
          <a:p>
            <a:pPr marL="508000" marR="0" lvl="0" indent="-34798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en-ZA" altLang="en-US" sz="32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860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57D6-FB71-4B38-B9D2-AE646E304494}"/>
              </a:ext>
            </a:extLst>
          </p:cNvPr>
          <p:cNvSpPr>
            <a:spLocks noGrp="1"/>
          </p:cNvSpPr>
          <p:nvPr>
            <p:ph type="title"/>
          </p:nvPr>
        </p:nvSpPr>
        <p:spPr>
          <a:xfrm>
            <a:off x="677334" y="609600"/>
            <a:ext cx="8596668" cy="698938"/>
          </a:xfrm>
        </p:spPr>
        <p:txBody>
          <a:bodyPr>
            <a:normAutofit fontScale="90000"/>
          </a:bodyPr>
          <a:lstStyle/>
          <a:p>
            <a:r>
              <a:rPr lang="en-ZA" b="1" dirty="0"/>
              <a:t>Lesing 6 Deel 2: Doelwitte</a:t>
            </a:r>
            <a:br>
              <a:rPr lang="en-ZA" b="1" dirty="0"/>
            </a:br>
            <a:br>
              <a:rPr lang="en-ZA" b="1" dirty="0"/>
            </a:br>
            <a:r>
              <a:rPr kumimoji="0" lang="en-US" altLang="en-US" sz="3600" b="1" i="0" u="none" strike="noStrike" kern="0" cap="none" spc="0" normalizeH="0" baseline="0" noProof="1">
                <a:solidFill>
                  <a:schemeClr val="tx2"/>
                </a:solidFill>
                <a:latin typeface="+mj-lt"/>
                <a:ea typeface="+mj-ea"/>
                <a:cs typeface="+mj-cs"/>
                <a:sym typeface="+mn-ea"/>
              </a:rPr>
              <a:t>Translanguaging and co-languaging</a:t>
            </a:r>
            <a:br>
              <a:rPr lang="en-ZA" sz="3600" dirty="0">
                <a:ea typeface="Cambria" panose="02040503050406030204" pitchFamily="18" charset="0"/>
              </a:rPr>
            </a:br>
            <a:endParaRPr lang="en-ZA" dirty="0"/>
          </a:p>
        </p:txBody>
      </p:sp>
      <p:sp>
        <p:nvSpPr>
          <p:cNvPr id="4" name="TextBox 3">
            <a:extLst>
              <a:ext uri="{FF2B5EF4-FFF2-40B4-BE49-F238E27FC236}">
                <a16:creationId xmlns:a16="http://schemas.microsoft.com/office/drawing/2014/main" id="{C9DBEBF2-9FA4-482B-9ADD-B8D31854C0AF}"/>
              </a:ext>
            </a:extLst>
          </p:cNvPr>
          <p:cNvSpPr txBox="1"/>
          <p:nvPr/>
        </p:nvSpPr>
        <p:spPr>
          <a:xfrm>
            <a:off x="320357" y="1913206"/>
            <a:ext cx="10187986" cy="5386090"/>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defRPr/>
            </a:pPr>
            <a:endParaRPr kumimoji="0" lang="en-ZA" alt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31470" marR="0" lvl="0" indent="-171450" algn="l"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r>
              <a:rPr kumimoji="0" lang="nl-NL" altLang="en-US" sz="3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Definisie van translanguaging, oorsprong, evolusie, voordele in die opvoedkundige konteks (in onderrig, leer en assesserings)</a:t>
            </a:r>
          </a:p>
          <a:p>
            <a:pPr marL="331470" marR="0" lvl="0" indent="-171450" algn="l"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nl-NL" altLang="en-US" sz="3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31470" marR="0" lvl="0" indent="-171450" algn="l"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r>
              <a:rPr kumimoji="0" lang="nl-NL" altLang="en-US" sz="3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Definisie van co-languaging, verhoudings met translanguaging </a:t>
            </a:r>
          </a:p>
          <a:p>
            <a:pPr marL="331470" marR="0" lvl="0" indent="-171450" algn="l"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3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US" altLang="en-US" sz="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31470" marR="0" lvl="0" indent="-171450" algn="l" defTabSz="914400" rtl="0" eaLnBrk="0" fontAlgn="base" latinLnBrk="0" hangingPunct="0">
              <a:lnSpc>
                <a:spcPct val="100000"/>
              </a:lnSpc>
              <a:spcBef>
                <a:spcPct val="20000"/>
              </a:spcBef>
              <a:spcAft>
                <a:spcPct val="0"/>
              </a:spcAft>
              <a:buClrTx/>
              <a:buSzTx/>
              <a:buNone/>
              <a:defRPr/>
            </a:pPr>
            <a:endParaRPr kumimoji="0" lang="en-ZA" altLang="en-US" sz="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endParaRPr kumimoji="0" lang="en-ZA" altLang="en-US" sz="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endParaRPr kumimoji="0" lang="en-ZA" altLang="en-US" sz="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endParaRPr kumimoji="0" lang="en-ZA" altLang="en-US" sz="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88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992116" y="464042"/>
            <a:ext cx="8229600" cy="6393957"/>
          </a:xfrm>
        </p:spPr>
        <p:txBody>
          <a:bodyPr vert="horz" wrap="square" lIns="91440" tIns="45720" rIns="91440" bIns="45720" numCol="1" rtlCol="0" anchor="t" anchorCtr="0" compatLnSpc="1">
            <a:noAutofit/>
          </a:bodyPr>
          <a:lstStyle/>
          <a:p>
            <a:pPr marL="0" indent="0" defTabSz="914400" fontAlgn="base">
              <a:spcBef>
                <a:spcPct val="20000"/>
              </a:spcBef>
              <a:spcAft>
                <a:spcPct val="0"/>
              </a:spcAft>
              <a:buClrTx/>
              <a:buSzTx/>
              <a:buNone/>
              <a:defRPr/>
            </a:pPr>
            <a:r>
              <a:rPr lang="en-US" altLang="en-US" sz="2200" b="1" dirty="0" err="1">
                <a:solidFill>
                  <a:srgbClr val="FF0000"/>
                </a:solidFill>
                <a:latin typeface="Calibri" panose="020F0502020204030204" pitchFamily="34" charset="0"/>
                <a:cs typeface="Calibri" panose="020F0502020204030204" pitchFamily="34" charset="0"/>
              </a:rPr>
              <a:t>Agtergrond</a:t>
            </a:r>
            <a:r>
              <a:rPr lang="en-US" altLang="en-US" sz="2200" b="1" dirty="0">
                <a:solidFill>
                  <a:srgbClr val="FF0000"/>
                </a:solidFill>
                <a:latin typeface="Calibri" panose="020F0502020204030204" pitchFamily="34" charset="0"/>
                <a:cs typeface="Calibri" panose="020F0502020204030204" pitchFamily="34" charset="0"/>
              </a:rPr>
              <a:t> tot translanguaging</a:t>
            </a:r>
          </a:p>
          <a:p>
            <a:pPr marL="0" indent="0" defTabSz="914400" fontAlgn="base">
              <a:spcBef>
                <a:spcPct val="20000"/>
              </a:spcBef>
              <a:spcAft>
                <a:spcPct val="0"/>
              </a:spcAft>
              <a:buClrTx/>
              <a:buSzTx/>
              <a:buNone/>
              <a:defRPr/>
            </a:pPr>
            <a:endParaRPr lang="en-US" altLang="en-US" sz="2200" b="1" kern="0" dirty="0">
              <a:solidFill>
                <a:srgbClr val="FF0000"/>
              </a:solidFill>
              <a:latin typeface="Calibri" panose="020F0502020204030204" pitchFamily="34" charset="0"/>
              <a:cs typeface="Calibri" panose="020F0502020204030204" pitchFamily="34" charset="0"/>
            </a:endParaRPr>
          </a:p>
          <a:p>
            <a:pPr defTabSz="914400" fontAlgn="base">
              <a:spcBef>
                <a:spcPct val="20000"/>
              </a:spcBef>
              <a:spcAft>
                <a:spcPct val="0"/>
              </a:spcAft>
              <a:buClrTx/>
              <a:buSzTx/>
              <a:buFontTx/>
              <a:buChar char="•"/>
              <a:defRPr/>
            </a:pPr>
            <a:r>
              <a:rPr lang="nl-NL" altLang="en-US" sz="2200" kern="0" dirty="0">
                <a:solidFill>
                  <a:schemeClr val="tx1"/>
                </a:solidFill>
                <a:latin typeface="Calibri" panose="020F0502020204030204" pitchFamily="34" charset="0"/>
                <a:cs typeface="Calibri" panose="020F0502020204030204" pitchFamily="34" charset="0"/>
              </a:rPr>
              <a:t>Meer en meer, veral in stedelike gebiede, maak mense gebruik van kenmerke van watter verskeidenheid tale hulle ook al blootgestel word om hul kommunikatiewe doeleindes te bereik.</a:t>
            </a:r>
          </a:p>
          <a:p>
            <a:pPr defTabSz="914400" fontAlgn="base">
              <a:spcBef>
                <a:spcPct val="20000"/>
              </a:spcBef>
              <a:spcAft>
                <a:spcPct val="0"/>
              </a:spcAft>
              <a:buClrTx/>
              <a:buSzTx/>
              <a:buFontTx/>
              <a:buChar char="•"/>
              <a:defRPr/>
            </a:pPr>
            <a:endParaRPr lang="en-US" altLang="en-US" sz="2200" kern="0" dirty="0">
              <a:solidFill>
                <a:srgbClr val="000000"/>
              </a:solidFill>
              <a:latin typeface="Calibri" panose="020F0502020204030204" pitchFamily="34" charset="0"/>
              <a:cs typeface="Calibri" panose="020F0502020204030204" pitchFamily="34" charset="0"/>
            </a:endParaRPr>
          </a:p>
          <a:p>
            <a:pPr defTabSz="914400" fontAlgn="base">
              <a:spcBef>
                <a:spcPct val="20000"/>
              </a:spcBef>
              <a:spcAft>
                <a:spcPct val="0"/>
              </a:spcAft>
              <a:buClrTx/>
              <a:buSzTx/>
              <a:buFontTx/>
              <a:buChar char="•"/>
              <a:defRPr/>
            </a:pP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Moderne</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sosiolinguiste</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noem</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hulle</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altLang="en-US" sz="2200" kern="0" dirty="0" err="1">
                <a:solidFill>
                  <a:srgbClr val="0000FF"/>
                </a:solidFill>
                <a:latin typeface="Calibri" panose="020F0502020204030204" pitchFamily="34" charset="0"/>
                <a:cs typeface="Calibri" panose="020F0502020204030204" pitchFamily="34" charset="0"/>
              </a:rPr>
              <a:t>taaljundiges</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Lytra</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and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Jørgensen</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2008:5).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Volgens</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Lytra</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en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Jørgensen</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(ibid.: 6)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staan</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hierdie</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verskynsel</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t>
            </a:r>
            <a:r>
              <a:rPr lang="en-US" sz="2200" kern="0" dirty="0" err="1">
                <a:solidFill>
                  <a:schemeClr val="tx1"/>
                </a:solidFill>
                <a:latin typeface="Calibri" panose="020F0502020204030204" pitchFamily="34" charset="0"/>
                <a:ea typeface="Times New Roman" panose="02020603050405020304"/>
                <a:cs typeface="Calibri" panose="020F0502020204030204" pitchFamily="34" charset="0"/>
              </a:rPr>
              <a:t>bekend</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 as </a:t>
            </a:r>
            <a:r>
              <a:rPr lang="en-US" altLang="en-US" sz="2200" kern="0" dirty="0">
                <a:solidFill>
                  <a:srgbClr val="0000FF"/>
                </a:solidFill>
                <a:latin typeface="Calibri" panose="020F0502020204030204" pitchFamily="34" charset="0"/>
                <a:cs typeface="Calibri" panose="020F0502020204030204" pitchFamily="34" charset="0"/>
              </a:rPr>
              <a:t>poli-</a:t>
            </a:r>
            <a:r>
              <a:rPr lang="en-US" altLang="en-US" sz="2200" kern="0" dirty="0" err="1">
                <a:solidFill>
                  <a:srgbClr val="0000FF"/>
                </a:solidFill>
                <a:latin typeface="Calibri" panose="020F0502020204030204" pitchFamily="34" charset="0"/>
                <a:cs typeface="Calibri" panose="020F0502020204030204" pitchFamily="34" charset="0"/>
              </a:rPr>
              <a:t>linguale</a:t>
            </a:r>
            <a:r>
              <a:rPr lang="en-US" altLang="en-US" sz="2200" kern="0" dirty="0">
                <a:solidFill>
                  <a:srgbClr val="0000FF"/>
                </a:solidFill>
                <a:latin typeface="Calibri" panose="020F0502020204030204" pitchFamily="34" charset="0"/>
                <a:cs typeface="Calibri" panose="020F0502020204030204" pitchFamily="34" charset="0"/>
              </a:rPr>
              <a:t> </a:t>
            </a:r>
            <a:r>
              <a:rPr lang="en-US" altLang="en-US" sz="2200" kern="0" dirty="0" err="1">
                <a:solidFill>
                  <a:srgbClr val="0000FF"/>
                </a:solidFill>
                <a:latin typeface="Calibri" panose="020F0502020204030204" pitchFamily="34" charset="0"/>
                <a:cs typeface="Calibri" panose="020F0502020204030204" pitchFamily="34" charset="0"/>
              </a:rPr>
              <a:t>gedrag</a:t>
            </a:r>
            <a:endParaRPr lang="en-US" sz="2200" kern="0" dirty="0">
              <a:solidFill>
                <a:schemeClr val="tx1"/>
              </a:solidFill>
              <a:latin typeface="Calibri" panose="020F0502020204030204" pitchFamily="34" charset="0"/>
              <a:ea typeface="Times New Roman" panose="02020603050405020304"/>
              <a:cs typeface="Calibri" panose="020F0502020204030204" pitchFamily="34" charset="0"/>
            </a:endParaRPr>
          </a:p>
          <a:p>
            <a:pPr defTabSz="914400" fontAlgn="base">
              <a:spcBef>
                <a:spcPct val="20000"/>
              </a:spcBef>
              <a:spcAft>
                <a:spcPct val="0"/>
              </a:spcAft>
              <a:buClrTx/>
              <a:buSzTx/>
              <a:buFontTx/>
              <a:buChar char="•"/>
              <a:defRPr/>
            </a:pPr>
            <a:endParaRPr lang="en-US" sz="2200" kern="0" dirty="0">
              <a:solidFill>
                <a:schemeClr val="tx1"/>
              </a:solidFill>
              <a:latin typeface="Calibri" panose="020F0502020204030204" pitchFamily="34" charset="0"/>
              <a:ea typeface="Times New Roman" panose="02020603050405020304"/>
              <a:cs typeface="Calibri" panose="020F0502020204030204" pitchFamily="34" charset="0"/>
            </a:endParaRPr>
          </a:p>
          <a:p>
            <a:pPr defTabSz="914400" fontAlgn="base">
              <a:spcBef>
                <a:spcPct val="20000"/>
              </a:spcBef>
              <a:spcAft>
                <a:spcPct val="0"/>
              </a:spcAft>
              <a:buClrTx/>
              <a:buSzTx/>
              <a:buFontTx/>
              <a:buChar char="•"/>
              <a:defRPr/>
            </a:pPr>
            <a:r>
              <a:rPr lang="nl-NL" sz="2200" kern="0" dirty="0">
                <a:solidFill>
                  <a:schemeClr val="tx1"/>
                </a:solidFill>
                <a:latin typeface="Calibri" panose="020F0502020204030204" pitchFamily="34" charset="0"/>
                <a:ea typeface="Times New Roman" panose="02020603050405020304"/>
                <a:cs typeface="Calibri" panose="020F0502020204030204" pitchFamily="34" charset="0"/>
              </a:rPr>
              <a:t>In 'n mate, is hierdie konsep soortgelyk aan dié van ‘</a:t>
            </a:r>
            <a:r>
              <a:rPr lang="en-US" sz="2200" kern="0" dirty="0" err="1">
                <a:solidFill>
                  <a:srgbClr val="0000FF"/>
                </a:solidFill>
                <a:latin typeface="Calibri" panose="020F0502020204030204" pitchFamily="34" charset="0"/>
                <a:ea typeface="Times New Roman" panose="02020603050405020304"/>
                <a:cs typeface="Calibri" panose="020F0502020204030204" pitchFamily="34" charset="0"/>
              </a:rPr>
              <a:t>afgekapte</a:t>
            </a:r>
            <a:r>
              <a:rPr lang="en-US" sz="2200" kern="0" dirty="0">
                <a:solidFill>
                  <a:srgbClr val="0000FF"/>
                </a:solidFill>
                <a:latin typeface="Calibri" panose="020F0502020204030204" pitchFamily="34" charset="0"/>
                <a:ea typeface="Times New Roman" panose="02020603050405020304"/>
                <a:cs typeface="Calibri" panose="020F0502020204030204" pitchFamily="34" charset="0"/>
              </a:rPr>
              <a:t> </a:t>
            </a:r>
            <a:r>
              <a:rPr lang="en-US" sz="2200" kern="0" dirty="0" err="1">
                <a:solidFill>
                  <a:srgbClr val="0000FF"/>
                </a:solidFill>
                <a:latin typeface="Calibri" panose="020F0502020204030204" pitchFamily="34" charset="0"/>
                <a:ea typeface="Times New Roman" panose="02020603050405020304"/>
                <a:cs typeface="Calibri" panose="020F0502020204030204" pitchFamily="34" charset="0"/>
              </a:rPr>
              <a:t>meertaligheid</a:t>
            </a:r>
            <a:r>
              <a:rPr lang="nl-NL" sz="2200" kern="0" dirty="0">
                <a:solidFill>
                  <a:schemeClr val="tx1"/>
                </a:solidFill>
                <a:latin typeface="Calibri" panose="020F0502020204030204" pitchFamily="34" charset="0"/>
                <a:ea typeface="Times New Roman" panose="02020603050405020304"/>
                <a:cs typeface="Calibri" panose="020F0502020204030204" pitchFamily="34" charset="0"/>
              </a:rPr>
              <a:t>' aangesien hierdie sprekers nie noodwendig wye vaardigheid het in al die tale wat hulle gebruik nie.</a:t>
            </a:r>
          </a:p>
          <a:p>
            <a:pPr defTabSz="914400" fontAlgn="base">
              <a:spcBef>
                <a:spcPct val="20000"/>
              </a:spcBef>
              <a:spcAft>
                <a:spcPct val="0"/>
              </a:spcAft>
              <a:buClrTx/>
              <a:buSzTx/>
              <a:buFontTx/>
              <a:buChar char="•"/>
              <a:defRPr/>
            </a:pPr>
            <a:endParaRPr lang="en-US" sz="2200" kern="0" dirty="0">
              <a:solidFill>
                <a:schemeClr val="tx1"/>
              </a:solidFill>
              <a:latin typeface="Calibri" panose="020F0502020204030204" pitchFamily="34" charset="0"/>
              <a:ea typeface="Times New Roman" panose="02020603050405020304"/>
              <a:cs typeface="Calibri" panose="020F0502020204030204" pitchFamily="34" charset="0"/>
            </a:endParaRPr>
          </a:p>
          <a:p>
            <a:pPr defTabSz="914400" fontAlgn="base">
              <a:spcBef>
                <a:spcPct val="20000"/>
              </a:spcBef>
              <a:spcAft>
                <a:spcPct val="0"/>
              </a:spcAft>
              <a:buClrTx/>
              <a:buSzTx/>
              <a:buFontTx/>
              <a:buChar char="•"/>
              <a:defRPr/>
            </a:pPr>
            <a:r>
              <a:rPr lang="nl-NL" altLang="en-US" sz="2200" kern="0" dirty="0">
                <a:solidFill>
                  <a:schemeClr val="tx1"/>
                </a:solidFill>
                <a:latin typeface="Calibri" panose="020F0502020204030204" pitchFamily="34" charset="0"/>
                <a:cs typeface="Calibri" panose="020F0502020204030204" pitchFamily="34" charset="0"/>
              </a:rPr>
              <a:t>Nog 'n konsep wat toenemend gebruik word om die veeltalige gedrag van individue te beskryf, is </a:t>
            </a:r>
            <a:r>
              <a:rPr lang="en-US" sz="2200" kern="0" dirty="0">
                <a:solidFill>
                  <a:srgbClr val="0000FF"/>
                </a:solidFill>
                <a:latin typeface="Calibri" panose="020F0502020204030204" pitchFamily="34" charset="0"/>
                <a:ea typeface="Times New Roman" panose="02020603050405020304"/>
                <a:cs typeface="Calibri" panose="020F0502020204030204" pitchFamily="34" charset="0"/>
              </a:rPr>
              <a:t>translanguaging</a:t>
            </a:r>
            <a:r>
              <a:rPr lang="en-US" sz="2200" kern="0" dirty="0">
                <a:solidFill>
                  <a:schemeClr val="tx1"/>
                </a:solidFill>
                <a:latin typeface="Calibri" panose="020F0502020204030204" pitchFamily="34" charset="0"/>
                <a:ea typeface="Times New Roman" panose="02020603050405020304"/>
                <a:cs typeface="Calibri" panose="020F0502020204030204" pitchFamily="34" charset="0"/>
              </a:rPr>
              <a:t>.</a:t>
            </a:r>
          </a:p>
          <a:p>
            <a:pPr defTabSz="914400" fontAlgn="base">
              <a:spcBef>
                <a:spcPct val="20000"/>
              </a:spcBef>
              <a:spcAft>
                <a:spcPct val="0"/>
              </a:spcAft>
              <a:buClrTx/>
              <a:buSzTx/>
              <a:buFontTx/>
              <a:buChar char="•"/>
              <a:defRPr/>
            </a:pPr>
            <a:endParaRPr lang="en-ZA" altLang="en-US" sz="2200" kern="0" dirty="0">
              <a:solidFill>
                <a:schemeClr val="tx1"/>
              </a:solidFill>
              <a:latin typeface="Calibri" panose="020F0502020204030204" pitchFamily="34" charset="0"/>
              <a:cs typeface="Calibri" panose="020F0502020204030204" pitchFamily="34" charset="0"/>
            </a:endParaRPr>
          </a:p>
        </p:txBody>
      </p:sp>
      <p:sp>
        <p:nvSpPr>
          <p:cNvPr id="3" name="TextBox 2"/>
          <p:cNvSpPr txBox="1"/>
          <p:nvPr/>
        </p:nvSpPr>
        <p:spPr>
          <a:xfrm>
            <a:off x="10103574" y="188640"/>
            <a:ext cx="312906" cy="369332"/>
          </a:xfrm>
          <a:prstGeom prst="rect">
            <a:avLst/>
          </a:prstGeom>
          <a:noFill/>
          <a:ln>
            <a:solidFill>
              <a:srgbClr val="00B050"/>
            </a:solidFill>
          </a:ln>
        </p:spPr>
        <p:txBody>
          <a:bodyPr wrap="none" rtlCol="0">
            <a:spAutoFit/>
          </a:bodyPr>
          <a:lstStyle/>
          <a:p>
            <a:r>
              <a:rPr 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981200" y="115888"/>
            <a:ext cx="8229600" cy="633412"/>
          </a:xfrm>
        </p:spPr>
        <p:txBody>
          <a:bodyPr vert="horz" wrap="square" lIns="91440" tIns="45720" rIns="91440" bIns="45720" rtlCol="0" anchor="ctr" anchorCtr="0">
            <a:normAutofit/>
          </a:bodyPr>
          <a:lstStyle/>
          <a:p>
            <a:pPr eaLnBrk="1" hangingPunct="1"/>
            <a:r>
              <a:rPr lang="en-US" altLang="en-US" sz="2800" b="1" dirty="0">
                <a:solidFill>
                  <a:srgbClr val="0000FF"/>
                </a:solidFill>
              </a:rPr>
              <a:t>Trans</a:t>
            </a:r>
            <a:r>
              <a:rPr lang="en-US" altLang="en-US" sz="2800" b="1" dirty="0"/>
              <a:t>languag</a:t>
            </a:r>
            <a:r>
              <a:rPr lang="en-US" altLang="en-US" sz="2800" b="1" dirty="0">
                <a:solidFill>
                  <a:srgbClr val="00B050"/>
                </a:solidFill>
              </a:rPr>
              <a:t>ing</a:t>
            </a:r>
            <a:r>
              <a:rPr lang="en-US" altLang="en-US" sz="2800" b="1" dirty="0"/>
              <a:t> </a:t>
            </a:r>
            <a:endParaRPr lang="en-GB" altLang="en-US" sz="2800" b="1" dirty="0"/>
          </a:p>
        </p:txBody>
      </p:sp>
      <p:sp>
        <p:nvSpPr>
          <p:cNvPr id="16387" name="Rectangle 3"/>
          <p:cNvSpPr>
            <a:spLocks noGrp="1" noChangeArrowheads="1"/>
          </p:cNvSpPr>
          <p:nvPr>
            <p:ph idx="1"/>
          </p:nvPr>
        </p:nvSpPr>
        <p:spPr>
          <a:xfrm>
            <a:off x="1371600" y="749300"/>
            <a:ext cx="8229600" cy="5992813"/>
          </a:xfrm>
        </p:spPr>
        <p:txBody>
          <a:bodyPr vert="horz" wrap="square" lIns="91440" tIns="45720" rIns="91440" bIns="45720" numCol="1" rtlCol="0" anchor="t" anchorCtr="0" compatLnSpc="1">
            <a:noAutofit/>
          </a:bodyPr>
          <a:lstStyle/>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nl-NL" sz="2000" kern="0" dirty="0">
                <a:solidFill>
                  <a:srgbClr val="000000"/>
                </a:solidFill>
                <a:latin typeface="Calibri" panose="020F0502020204030204" pitchFamily="34" charset="0"/>
                <a:ea typeface="Times New Roman" panose="02020603050405020304"/>
                <a:cs typeface="Calibri" panose="020F0502020204030204" pitchFamily="34" charset="0"/>
              </a:rPr>
              <a:t>Tans word dit verkies om baie van die ander terme wat gebruik word om meertalige praktyke van individue te beskryf.</a:t>
            </a:r>
          </a:p>
          <a:p>
            <a:pPr marL="903605" indent="-542925" defTabSz="914400" eaLnBrk="0" fontAlgn="base" hangingPunct="0">
              <a:spcBef>
                <a:spcPct val="0"/>
              </a:spcBef>
              <a:spcAft>
                <a:spcPct val="0"/>
              </a:spcAft>
              <a:buClrTx/>
              <a:buSzTx/>
              <a:buNone/>
              <a:tabLst>
                <a:tab pos="457200" algn="l"/>
              </a:tabLst>
              <a:defRPr/>
            </a:pPr>
            <a:r>
              <a:rPr lang="en-US" sz="2000" kern="0" dirty="0">
                <a:solidFill>
                  <a:srgbClr val="FF0000"/>
                </a:solidFill>
                <a:latin typeface="Calibri" panose="020F0502020204030204" pitchFamily="34" charset="0"/>
                <a:ea typeface="Times New Roman" panose="02020603050405020304"/>
                <a:cs typeface="Calibri" panose="020F0502020204030204" pitchFamily="34" charset="0"/>
              </a:rPr>
              <a:t>e.g.</a:t>
            </a:r>
            <a:r>
              <a:rPr lang="en-US" sz="2000" kern="0" dirty="0">
                <a:solidFill>
                  <a:srgbClr val="000000"/>
                </a:solidFill>
                <a:latin typeface="Calibri" panose="020F0502020204030204" pitchFamily="34" charset="0"/>
                <a:ea typeface="Times New Roman" panose="02020603050405020304"/>
                <a:cs typeface="Calibri" panose="020F0502020204030204" pitchFamily="34" charset="0"/>
              </a:rPr>
              <a:t> </a:t>
            </a:r>
            <a:endParaRPr lang="en-US" sz="2000" i="1"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803275" indent="0" defTabSz="914400" eaLnBrk="0" fontAlgn="base" hangingPunct="0">
              <a:spcBef>
                <a:spcPct val="0"/>
              </a:spcBef>
              <a:spcAft>
                <a:spcPct val="0"/>
              </a:spcAft>
              <a:buClrTx/>
              <a:buSzTx/>
              <a:buNone/>
              <a:tabLst>
                <a:tab pos="457200" algn="l"/>
              </a:tabLst>
              <a:defRPr/>
            </a:pPr>
            <a:r>
              <a:rPr lang="en-US" sz="2000" i="1" kern="0" dirty="0" err="1">
                <a:solidFill>
                  <a:srgbClr val="000000"/>
                </a:solidFill>
                <a:latin typeface="Calibri" panose="020F0502020204030204" pitchFamily="34" charset="0"/>
                <a:ea typeface="AdvTimes"/>
                <a:cs typeface="Calibri" panose="020F0502020204030204" pitchFamily="34" charset="0"/>
              </a:rPr>
              <a:t>kode-vermenging</a:t>
            </a:r>
            <a:r>
              <a:rPr lang="en-US" sz="2000" i="1" kern="0" dirty="0">
                <a:solidFill>
                  <a:srgbClr val="000000"/>
                </a:solidFill>
                <a:latin typeface="Calibri" panose="020F0502020204030204" pitchFamily="34" charset="0"/>
                <a:ea typeface="AdvTimes"/>
                <a:cs typeface="Calibri" panose="020F0502020204030204" pitchFamily="34" charset="0"/>
              </a:rPr>
              <a:t> / </a:t>
            </a:r>
            <a:r>
              <a:rPr lang="en-US" sz="2000" i="1" kern="0" dirty="0" err="1">
                <a:solidFill>
                  <a:srgbClr val="000000"/>
                </a:solidFill>
                <a:latin typeface="Calibri" panose="020F0502020204030204" pitchFamily="34" charset="0"/>
                <a:ea typeface="AdvTimes"/>
                <a:cs typeface="Calibri" panose="020F0502020204030204" pitchFamily="34" charset="0"/>
              </a:rPr>
              <a:t>skakeling</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metrolingualisme</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polilanguaging</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polilinguale</a:t>
            </a:r>
            <a:r>
              <a:rPr lang="en-US" sz="2000" i="1" kern="0" dirty="0">
                <a:solidFill>
                  <a:srgbClr val="000000"/>
                </a:solidFill>
                <a:latin typeface="Calibri" panose="020F0502020204030204" pitchFamily="34" charset="0"/>
                <a:ea typeface="AdvTimes"/>
                <a:cs typeface="Calibri" panose="020F0502020204030204" pitchFamily="34" charset="0"/>
              </a:rPr>
              <a:t> languaging, heteroglossia, </a:t>
            </a:r>
            <a:r>
              <a:rPr lang="en-US" sz="2000" i="1" kern="0" dirty="0" err="1">
                <a:solidFill>
                  <a:srgbClr val="000000"/>
                </a:solidFill>
                <a:latin typeface="Calibri" panose="020F0502020204030204" pitchFamily="34" charset="0"/>
                <a:ea typeface="AdvTimes"/>
                <a:cs typeface="Calibri" panose="020F0502020204030204" pitchFamily="34" charset="0"/>
              </a:rPr>
              <a:t>kode-maas</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translinguale</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praktyk</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buigsame</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tweetaligheid</a:t>
            </a:r>
            <a:r>
              <a:rPr lang="en-US" sz="2000" i="1" kern="0" dirty="0">
                <a:solidFill>
                  <a:srgbClr val="000000"/>
                </a:solidFill>
                <a:latin typeface="Calibri" panose="020F0502020204030204" pitchFamily="34" charset="0"/>
                <a:ea typeface="AdvTimes"/>
                <a:cs typeface="Calibri" panose="020F0502020204030204" pitchFamily="34" charset="0"/>
              </a:rPr>
              <a:t>, multi-languaging, en </a:t>
            </a:r>
            <a:r>
              <a:rPr lang="en-US" sz="2000" i="1" kern="0" dirty="0" err="1">
                <a:solidFill>
                  <a:srgbClr val="000000"/>
                </a:solidFill>
                <a:latin typeface="Calibri" panose="020F0502020204030204" pitchFamily="34" charset="0"/>
                <a:ea typeface="AdvTimes"/>
                <a:cs typeface="Calibri" panose="020F0502020204030204" pitchFamily="34" charset="0"/>
              </a:rPr>
              <a:t>hibriede</a:t>
            </a:r>
            <a:r>
              <a:rPr lang="en-US" sz="2000" i="1" kern="0" dirty="0">
                <a:solidFill>
                  <a:srgbClr val="000000"/>
                </a:solidFill>
                <a:latin typeface="Calibri" panose="020F0502020204030204" pitchFamily="34" charset="0"/>
                <a:ea typeface="AdvTimes"/>
                <a:cs typeface="Calibri" panose="020F0502020204030204" pitchFamily="34" charset="0"/>
              </a:rPr>
              <a:t> </a:t>
            </a:r>
            <a:r>
              <a:rPr lang="en-US" sz="2000" i="1" kern="0" dirty="0" err="1">
                <a:solidFill>
                  <a:srgbClr val="000000"/>
                </a:solidFill>
                <a:latin typeface="Calibri" panose="020F0502020204030204" pitchFamily="34" charset="0"/>
                <a:ea typeface="AdvTimes"/>
                <a:cs typeface="Calibri" panose="020F0502020204030204" pitchFamily="34" charset="0"/>
              </a:rPr>
              <a:t>taalpraktyke</a:t>
            </a:r>
            <a:endParaRPr lang="en-US" sz="2000" i="1" kern="0" dirty="0">
              <a:solidFill>
                <a:srgbClr val="000000"/>
              </a:solidFill>
              <a:latin typeface="Calibri" panose="020F0502020204030204" pitchFamily="34" charset="0"/>
              <a:ea typeface="AdvTimes"/>
              <a:cs typeface="Calibri" panose="020F0502020204030204" pitchFamily="34" charset="0"/>
            </a:endParaRPr>
          </a:p>
          <a:p>
            <a:pPr marL="0" indent="0" defTabSz="914400" eaLnBrk="0" fontAlgn="base" hangingPunct="0">
              <a:spcBef>
                <a:spcPct val="0"/>
              </a:spcBef>
              <a:spcAft>
                <a:spcPct val="0"/>
              </a:spcAft>
              <a:buClrTx/>
              <a:buSzTx/>
              <a:buNone/>
              <a:tabLst>
                <a:tab pos="457200" algn="l"/>
              </a:tabLst>
              <a:defRPr/>
            </a:pPr>
            <a:endParaRPr lang="en-US" sz="2000" kern="0" dirty="0">
              <a:solidFill>
                <a:srgbClr val="000000"/>
              </a:solidFill>
              <a:latin typeface="Calibri" panose="020F0502020204030204" pitchFamily="34" charset="0"/>
              <a:ea typeface="Times New Roman" panose="02020603050405020304"/>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nl-NL" sz="2000" kern="0" dirty="0">
                <a:solidFill>
                  <a:srgbClr val="000000"/>
                </a:solidFill>
                <a:latin typeface="Calibri" panose="020F0502020204030204" pitchFamily="34" charset="0"/>
                <a:ea typeface="Times New Roman" panose="02020603050405020304"/>
                <a:cs typeface="Calibri" panose="020F0502020204030204" pitchFamily="34" charset="0"/>
              </a:rPr>
              <a:t>Dit verwys na hoe meertaliges kommunikeer en betekenis maak deur taalkundige kenmerke uit verskillende tale te </a:t>
            </a:r>
            <a:r>
              <a:rPr lang="en-US" sz="2000" kern="0" dirty="0" err="1">
                <a:solidFill>
                  <a:srgbClr val="0000FF"/>
                </a:solidFill>
                <a:latin typeface="Calibri" panose="020F0502020204030204" pitchFamily="34" charset="0"/>
                <a:ea typeface="Times New Roman" panose="02020603050405020304"/>
                <a:cs typeface="Calibri" panose="020F0502020204030204" pitchFamily="34" charset="0"/>
              </a:rPr>
              <a:t>gebruik</a:t>
            </a:r>
            <a:r>
              <a:rPr lang="en-US" sz="2000" kern="0" dirty="0">
                <a:solidFill>
                  <a:srgbClr val="0000FF"/>
                </a:solidFill>
                <a:latin typeface="Calibri" panose="020F0502020204030204" pitchFamily="34" charset="0"/>
                <a:ea typeface="Times New Roman" panose="02020603050405020304"/>
                <a:cs typeface="Calibri" panose="020F0502020204030204" pitchFamily="34" charset="0"/>
              </a:rPr>
              <a:t> en </a:t>
            </a:r>
            <a:r>
              <a:rPr lang="en-US" sz="2000" kern="0" dirty="0" err="1">
                <a:solidFill>
                  <a:srgbClr val="0000FF"/>
                </a:solidFill>
                <a:latin typeface="Calibri" panose="020F0502020204030204" pitchFamily="34" charset="0"/>
                <a:ea typeface="Times New Roman" panose="02020603050405020304"/>
                <a:cs typeface="Calibri" panose="020F0502020204030204" pitchFamily="34" charset="0"/>
              </a:rPr>
              <a:t>te</a:t>
            </a:r>
            <a:r>
              <a:rPr lang="en-US" sz="2000" kern="0" dirty="0">
                <a:solidFill>
                  <a:srgbClr val="0000FF"/>
                </a:solidFill>
                <a:latin typeface="Calibri" panose="020F0502020204030204" pitchFamily="34" charset="0"/>
                <a:ea typeface="Times New Roman" panose="02020603050405020304"/>
                <a:cs typeface="Calibri" panose="020F0502020204030204" pitchFamily="34" charset="0"/>
              </a:rPr>
              <a:t> </a:t>
            </a:r>
            <a:r>
              <a:rPr lang="en-US" sz="2000" kern="0" dirty="0" err="1">
                <a:solidFill>
                  <a:srgbClr val="0000FF"/>
                </a:solidFill>
                <a:latin typeface="Calibri" panose="020F0502020204030204" pitchFamily="34" charset="0"/>
                <a:ea typeface="Times New Roman" panose="02020603050405020304"/>
                <a:cs typeface="Calibri" panose="020F0502020204030204" pitchFamily="34" charset="0"/>
              </a:rPr>
              <a:t>vermeng</a:t>
            </a:r>
            <a:endParaRPr lang="en-US" sz="20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363538" indent="0" defTabSz="914400" eaLnBrk="0" fontAlgn="base" hangingPunct="0">
              <a:spcBef>
                <a:spcPct val="0"/>
              </a:spcBef>
              <a:spcAft>
                <a:spcPct val="0"/>
              </a:spcAft>
              <a:buClrTx/>
              <a:buSzTx/>
              <a:buNone/>
              <a:tabLst>
                <a:tab pos="457200" algn="l"/>
              </a:tabLst>
              <a:defRPr/>
            </a:pPr>
            <a:r>
              <a:rPr lang="nl-NL" sz="2000" kern="0" dirty="0">
                <a:solidFill>
                  <a:srgbClr val="000000"/>
                </a:solidFill>
                <a:latin typeface="Calibri" panose="020F0502020204030204" pitchFamily="34" charset="0"/>
                <a:ea typeface="Times New Roman" panose="02020603050405020304"/>
                <a:cs typeface="Calibri" panose="020F0502020204030204" pitchFamily="34" charset="0"/>
              </a:rPr>
              <a:t> (Hornberger and Link (2012: 240). </a:t>
            </a:r>
          </a:p>
          <a:p>
            <a:pPr marL="0" indent="0" defTabSz="914400" eaLnBrk="0" fontAlgn="base" hangingPunct="0">
              <a:spcBef>
                <a:spcPct val="0"/>
              </a:spcBef>
              <a:spcAft>
                <a:spcPct val="0"/>
              </a:spcAft>
              <a:buClrTx/>
              <a:buSzTx/>
              <a:buNone/>
              <a:tabLst>
                <a:tab pos="457200" algn="l"/>
              </a:tabLst>
              <a:defRPr/>
            </a:pPr>
            <a:r>
              <a:rPr lang="nl-NL" sz="2000" kern="0" dirty="0">
                <a:solidFill>
                  <a:srgbClr val="000000"/>
                </a:solidFill>
                <a:latin typeface="Calibri" panose="020F0502020204030204" pitchFamily="34" charset="0"/>
                <a:ea typeface="Times New Roman" panose="02020603050405020304"/>
                <a:cs typeface="Calibri" panose="020F0502020204030204" pitchFamily="34" charset="0"/>
              </a:rPr>
              <a:t>      Met ander woorde, die </a:t>
            </a:r>
            <a:r>
              <a:rPr lang="en-US" sz="2000" kern="0" dirty="0" err="1">
                <a:solidFill>
                  <a:srgbClr val="0000FF"/>
                </a:solidFill>
                <a:latin typeface="Calibri" panose="020F0502020204030204" pitchFamily="34" charset="0"/>
                <a:ea typeface="Times New Roman" panose="02020603050405020304"/>
                <a:cs typeface="Calibri" panose="020F0502020204030204" pitchFamily="34" charset="0"/>
              </a:rPr>
              <a:t>vloeibare</a:t>
            </a:r>
            <a:r>
              <a:rPr lang="en-US" sz="2000" kern="0" dirty="0">
                <a:solidFill>
                  <a:srgbClr val="0000FF"/>
                </a:solidFill>
                <a:latin typeface="Calibri" panose="020F0502020204030204" pitchFamily="34" charset="0"/>
                <a:ea typeface="Times New Roman" panose="02020603050405020304"/>
                <a:cs typeface="Calibri" panose="020F0502020204030204" pitchFamily="34" charset="0"/>
              </a:rPr>
              <a:t> </a:t>
            </a:r>
            <a:r>
              <a:rPr lang="en-US" sz="2000" kern="0" dirty="0" err="1">
                <a:solidFill>
                  <a:srgbClr val="0000FF"/>
                </a:solidFill>
                <a:latin typeface="Calibri" panose="020F0502020204030204" pitchFamily="34" charset="0"/>
                <a:ea typeface="Times New Roman" panose="02020603050405020304"/>
                <a:cs typeface="Calibri" panose="020F0502020204030204" pitchFamily="34" charset="0"/>
              </a:rPr>
              <a:t>taalpraaktyke</a:t>
            </a:r>
            <a:r>
              <a:rPr lang="nl-NL" sz="2000" kern="0" dirty="0">
                <a:solidFill>
                  <a:srgbClr val="000000"/>
                </a:solidFill>
                <a:latin typeface="Calibri" panose="020F0502020204030204" pitchFamily="34" charset="0"/>
                <a:ea typeface="Times New Roman" panose="02020603050405020304"/>
                <a:cs typeface="Calibri" panose="020F0502020204030204" pitchFamily="34" charset="0"/>
              </a:rPr>
              <a:t> van meertaliges. </a:t>
            </a:r>
            <a:endParaRPr lang="en-US" sz="2000" kern="0" dirty="0">
              <a:solidFill>
                <a:srgbClr val="000000"/>
              </a:solidFill>
              <a:latin typeface="Calibri" panose="020F0502020204030204" pitchFamily="34" charset="0"/>
              <a:ea typeface="Times New Roman" panose="02020603050405020304"/>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nl-NL" sz="2000" kern="0" dirty="0">
                <a:solidFill>
                  <a:srgbClr val="000000"/>
                </a:solidFill>
                <a:latin typeface="Calibri" panose="020F0502020204030204" pitchFamily="34" charset="0"/>
                <a:ea typeface="Calibri" panose="020F0502020204030204" pitchFamily="34" charset="0"/>
                <a:cs typeface="Calibri" panose="020F0502020204030204" pitchFamily="34" charset="0"/>
              </a:rPr>
              <a:t>Die </a:t>
            </a:r>
            <a:r>
              <a:rPr lang="en-US" sz="2000" b="1" i="1" kern="0" dirty="0">
                <a:solidFill>
                  <a:srgbClr val="FF0000"/>
                </a:solidFill>
                <a:latin typeface="Calibri" panose="020F0502020204030204" pitchFamily="34" charset="0"/>
                <a:ea typeface="Calibri" panose="020F0502020204030204" pitchFamily="34" charset="0"/>
                <a:cs typeface="Calibri" panose="020F0502020204030204" pitchFamily="34" charset="0"/>
              </a:rPr>
              <a:t>trans</a:t>
            </a:r>
            <a:r>
              <a:rPr lang="nl-NL" sz="2000" kern="0" dirty="0">
                <a:solidFill>
                  <a:srgbClr val="000000"/>
                </a:solidFill>
                <a:latin typeface="Calibri" panose="020F0502020204030204" pitchFamily="34" charset="0"/>
                <a:ea typeface="Calibri" panose="020F0502020204030204" pitchFamily="34" charset="0"/>
                <a:cs typeface="Calibri" panose="020F0502020204030204" pitchFamily="34" charset="0"/>
              </a:rPr>
              <a:t>-voorvoegsel in hierdie term vang terselfdertyd die </a:t>
            </a:r>
            <a:r>
              <a:rPr lang="en-US" sz="2000" kern="0" dirty="0" err="1">
                <a:solidFill>
                  <a:srgbClr val="0000FF"/>
                </a:solidFill>
                <a:latin typeface="Calibri" panose="020F0502020204030204" pitchFamily="34" charset="0"/>
                <a:ea typeface="Calibri" panose="020F0502020204030204" pitchFamily="34" charset="0"/>
                <a:cs typeface="Calibri" panose="020F0502020204030204" pitchFamily="34" charset="0"/>
              </a:rPr>
              <a:t>pendel</a:t>
            </a:r>
            <a:r>
              <a:rPr lang="en-US" sz="2000" kern="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000" kern="0" dirty="0" err="1">
                <a:solidFill>
                  <a:srgbClr val="0000FF"/>
                </a:solidFill>
                <a:latin typeface="Calibri" panose="020F0502020204030204" pitchFamily="34" charset="0"/>
                <a:ea typeface="Calibri" panose="020F0502020204030204" pitchFamily="34" charset="0"/>
                <a:cs typeface="Calibri" panose="020F0502020204030204" pitchFamily="34" charset="0"/>
              </a:rPr>
              <a:t>oor</a:t>
            </a:r>
            <a:r>
              <a:rPr lang="en-US" sz="2000" kern="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nl-NL" sz="2000" kern="0" dirty="0">
                <a:solidFill>
                  <a:srgbClr val="000000"/>
                </a:solidFill>
                <a:latin typeface="Calibri" panose="020F0502020204030204" pitchFamily="34" charset="0"/>
                <a:ea typeface="Calibri" panose="020F0502020204030204" pitchFamily="34" charset="0"/>
                <a:cs typeface="Calibri" panose="020F0502020204030204" pitchFamily="34" charset="0"/>
              </a:rPr>
              <a:t>sowel as die </a:t>
            </a:r>
            <a:r>
              <a:rPr lang="en-US" sz="2000" kern="0" dirty="0" err="1">
                <a:solidFill>
                  <a:srgbClr val="0000FF"/>
                </a:solidFill>
                <a:latin typeface="Calibri" panose="020F0502020204030204" pitchFamily="34" charset="0"/>
                <a:ea typeface="Calibri" panose="020F0502020204030204" pitchFamily="34" charset="0"/>
                <a:cs typeface="Calibri" panose="020F0502020204030204" pitchFamily="34" charset="0"/>
              </a:rPr>
              <a:t>ongedaanmaking</a:t>
            </a:r>
            <a:r>
              <a:rPr lang="nl-NL" sz="2000" kern="0" dirty="0">
                <a:solidFill>
                  <a:srgbClr val="000000"/>
                </a:solidFill>
                <a:latin typeface="Calibri" panose="020F0502020204030204" pitchFamily="34" charset="0"/>
                <a:ea typeface="Calibri" panose="020F0502020204030204" pitchFamily="34" charset="0"/>
                <a:cs typeface="Calibri" panose="020F0502020204030204" pitchFamily="34" charset="0"/>
              </a:rPr>
              <a:t> van sosiaal gekonstrueerde taalgrense, </a:t>
            </a:r>
            <a:endParaRPr lang="en-US" sz="20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tabLst>
                <a:tab pos="457200" algn="l"/>
              </a:tabLst>
              <a:defRPr/>
            </a:pPr>
            <a:endParaRPr lang="en-US" sz="20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nl-NL"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Terwyl die verbale selfstandige naamwoord/ agtervoegsel -</a:t>
            </a:r>
            <a:r>
              <a:rPr lang="en-US" sz="2000" b="1" i="1" kern="0" dirty="0" err="1">
                <a:solidFill>
                  <a:srgbClr val="FF0000"/>
                </a:solidFill>
                <a:latin typeface="Calibri" panose="020F0502020204030204" pitchFamily="34" charset="0"/>
                <a:ea typeface="Calibri" panose="020F0502020204030204" pitchFamily="34" charset="0"/>
                <a:cs typeface="Calibri" panose="020F0502020204030204" pitchFamily="34" charset="0"/>
              </a:rPr>
              <a:t>ing</a:t>
            </a:r>
            <a:r>
              <a:rPr lang="nl-NL"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  die agentiewe, proses of kreatiewe aard van hibriede taalgebruik beklemtoon (Antia, 2018).</a:t>
            </a:r>
            <a:endPar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957377" y="272623"/>
            <a:ext cx="8229600" cy="633413"/>
          </a:xfrm>
        </p:spPr>
        <p:txBody>
          <a:bodyPr vert="horz" wrap="square" lIns="91440" tIns="45720" rIns="91440" bIns="45720" rtlCol="0" anchor="ctr" anchorCtr="0">
            <a:normAutofit/>
          </a:bodyPr>
          <a:lstStyle/>
          <a:p>
            <a:pPr eaLnBrk="1" hangingPunct="1"/>
            <a:r>
              <a:rPr lang="nl-NL" altLang="en-US" sz="2400" b="1" i="1" dirty="0"/>
              <a:t>Oorsprong van die term translanguaging</a:t>
            </a:r>
            <a:endParaRPr lang="en-GB" altLang="en-US" sz="2400" b="1" i="1" dirty="0"/>
          </a:p>
        </p:txBody>
      </p:sp>
      <p:sp>
        <p:nvSpPr>
          <p:cNvPr id="16387" name="Rectangle 3"/>
          <p:cNvSpPr>
            <a:spLocks noGrp="1" noChangeArrowheads="1"/>
          </p:cNvSpPr>
          <p:nvPr>
            <p:ph idx="1"/>
          </p:nvPr>
        </p:nvSpPr>
        <p:spPr>
          <a:xfrm>
            <a:off x="762114" y="773996"/>
            <a:ext cx="9078302" cy="5942688"/>
          </a:xfrm>
        </p:spPr>
        <p:txBody>
          <a:bodyPr vert="horz" wrap="square" lIns="91440" tIns="45720" rIns="91440" bIns="45720" numCol="1" rtlCol="0" anchor="t" anchorCtr="0" compatLnSpc="1">
            <a:noAutofit/>
          </a:bodyPr>
          <a:lstStyle/>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200" b="1" kern="0" dirty="0" err="1">
                <a:solidFill>
                  <a:srgbClr val="00B0F0"/>
                </a:solidFill>
                <a:latin typeface="Calibri" panose="020F0502020204030204" pitchFamily="34" charset="0"/>
                <a:ea typeface="Times New Roman" panose="02020603050405020304"/>
              </a:rPr>
              <a:t>Oorspronklik</a:t>
            </a:r>
            <a:r>
              <a:rPr lang="en-US" sz="2200" b="1" kern="0" dirty="0">
                <a:solidFill>
                  <a:srgbClr val="00B0F0"/>
                </a:solidFill>
                <a:latin typeface="Calibri" panose="020F0502020204030204" pitchFamily="34" charset="0"/>
                <a:ea typeface="Times New Roman" panose="02020603050405020304"/>
              </a:rPr>
              <a:t>,</a:t>
            </a:r>
            <a:r>
              <a:rPr lang="nl-NL" sz="2200" kern="0" dirty="0">
                <a:solidFill>
                  <a:srgbClr val="000000"/>
                </a:solidFill>
                <a:latin typeface="Calibri" panose="020F0502020204030204" pitchFamily="34" charset="0"/>
                <a:ea typeface="Times New Roman" panose="02020603050405020304"/>
              </a:rPr>
              <a:t> is die term gebruik om te verwys na 'n spesifieke pedagogiese praktyk in Walliese klaskamers (in </a:t>
            </a:r>
            <a:r>
              <a:rPr lang="en-US" sz="2200" kern="0" dirty="0">
                <a:solidFill>
                  <a:srgbClr val="0000FF"/>
                </a:solidFill>
                <a:latin typeface="Calibri" panose="020F0502020204030204" pitchFamily="34" charset="0"/>
                <a:ea typeface="Times New Roman" panose="02020603050405020304"/>
              </a:rPr>
              <a:t>Wallis</a:t>
            </a:r>
            <a:r>
              <a:rPr lang="nl-NL" sz="2200" kern="0" dirty="0">
                <a:solidFill>
                  <a:srgbClr val="000000"/>
                </a:solidFill>
                <a:latin typeface="Calibri" panose="020F0502020204030204" pitchFamily="34" charset="0"/>
                <a:ea typeface="Times New Roman" panose="02020603050405020304"/>
              </a:rPr>
              <a:t>) in die 1980's. </a:t>
            </a: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200" kern="0" dirty="0">
              <a:solidFill>
                <a:srgbClr val="000000"/>
              </a:solidFill>
              <a:latin typeface="Calibri" panose="020F0502020204030204" pitchFamily="34" charset="0"/>
              <a:ea typeface="Times New Roman" panose="02020603050405020304"/>
            </a:endParaRPr>
          </a:p>
          <a:p>
            <a:pPr marL="850900" defTabSz="914400" eaLnBrk="0" fontAlgn="base" hangingPunct="0">
              <a:spcBef>
                <a:spcPct val="0"/>
              </a:spcBef>
              <a:spcAft>
                <a:spcPct val="0"/>
              </a:spcAft>
              <a:buClrTx/>
              <a:buSzTx/>
              <a:buFontTx/>
              <a:buChar char="-"/>
              <a:tabLst>
                <a:tab pos="855345" algn="l"/>
              </a:tabLst>
              <a:defRPr/>
            </a:pPr>
            <a:r>
              <a:rPr lang="en-US" sz="2200" kern="0" dirty="0">
                <a:solidFill>
                  <a:srgbClr val="000000"/>
                </a:solidFill>
                <a:latin typeface="Calibri" panose="020F0502020204030204" pitchFamily="34" charset="0"/>
                <a:ea typeface="Times New Roman" panose="02020603050405020304"/>
              </a:rPr>
              <a:t>- </a:t>
            </a:r>
            <a:r>
              <a:rPr lang="en-US" sz="2200" kern="0" dirty="0" err="1">
                <a:solidFill>
                  <a:srgbClr val="000000"/>
                </a:solidFill>
                <a:latin typeface="Calibri" panose="020F0502020204030204" pitchFamily="34" charset="0"/>
                <a:ea typeface="Times New Roman" panose="02020603050405020304"/>
              </a:rPr>
              <a:t>Studente</a:t>
            </a:r>
            <a:r>
              <a:rPr lang="en-US" sz="2200" kern="0" dirty="0">
                <a:solidFill>
                  <a:srgbClr val="000000"/>
                </a:solidFill>
                <a:latin typeface="Calibri" panose="020F0502020204030204" pitchFamily="34" charset="0"/>
                <a:ea typeface="Times New Roman" panose="02020603050405020304"/>
              </a:rPr>
              <a:t> </a:t>
            </a:r>
            <a:r>
              <a:rPr lang="en-US" sz="2200" kern="0" dirty="0" err="1">
                <a:solidFill>
                  <a:srgbClr val="000000"/>
                </a:solidFill>
                <a:latin typeface="Calibri" panose="020F0502020204030204" pitchFamily="34" charset="0"/>
                <a:ea typeface="Times New Roman" panose="02020603050405020304"/>
              </a:rPr>
              <a:t>sal</a:t>
            </a:r>
            <a:r>
              <a:rPr lang="en-US" sz="2200" kern="0" dirty="0">
                <a:solidFill>
                  <a:srgbClr val="000000"/>
                </a:solidFill>
                <a:latin typeface="Calibri" panose="020F0502020204030204" pitchFamily="34" charset="0"/>
                <a:ea typeface="Times New Roman" panose="02020603050405020304"/>
              </a:rPr>
              <a:t> </a:t>
            </a:r>
            <a:r>
              <a:rPr lang="en-US" sz="2200" kern="0" dirty="0" err="1">
                <a:solidFill>
                  <a:srgbClr val="000000"/>
                </a:solidFill>
                <a:latin typeface="Calibri" panose="020F0502020204030204" pitchFamily="34" charset="0"/>
                <a:ea typeface="Times New Roman" panose="02020603050405020304"/>
              </a:rPr>
              <a:t>gevra</a:t>
            </a:r>
            <a:r>
              <a:rPr lang="en-US" sz="2200" kern="0" dirty="0">
                <a:solidFill>
                  <a:srgbClr val="000000"/>
                </a:solidFill>
                <a:latin typeface="Calibri" panose="020F0502020204030204" pitchFamily="34" charset="0"/>
                <a:ea typeface="Times New Roman" panose="02020603050405020304"/>
              </a:rPr>
              <a:t> word om </a:t>
            </a:r>
            <a:r>
              <a:rPr lang="en-US" sz="2200" kern="0" dirty="0" err="1">
                <a:solidFill>
                  <a:srgbClr val="FF0000"/>
                </a:solidFill>
                <a:latin typeface="Calibri" panose="020F0502020204030204" pitchFamily="34" charset="0"/>
                <a:ea typeface="Times New Roman" panose="02020603050405020304"/>
              </a:rPr>
              <a:t>een</a:t>
            </a:r>
            <a:r>
              <a:rPr lang="en-US" sz="2200" kern="0" dirty="0">
                <a:solidFill>
                  <a:srgbClr val="FF0000"/>
                </a:solidFill>
                <a:latin typeface="Calibri" panose="020F0502020204030204" pitchFamily="34" charset="0"/>
                <a:ea typeface="Times New Roman" panose="02020603050405020304"/>
              </a:rPr>
              <a:t> taal </a:t>
            </a:r>
            <a:r>
              <a:rPr lang="en-US" sz="2200" kern="0" dirty="0" err="1">
                <a:solidFill>
                  <a:srgbClr val="FF0000"/>
                </a:solidFill>
                <a:latin typeface="Calibri" panose="020F0502020204030204" pitchFamily="34" charset="0"/>
                <a:ea typeface="Times New Roman" panose="02020603050405020304"/>
              </a:rPr>
              <a:t>vir</a:t>
            </a:r>
            <a:r>
              <a:rPr lang="en-US" sz="2200" kern="0" dirty="0">
                <a:solidFill>
                  <a:srgbClr val="FF0000"/>
                </a:solidFill>
                <a:latin typeface="Calibri" panose="020F0502020204030204" pitchFamily="34" charset="0"/>
                <a:ea typeface="Times New Roman" panose="02020603050405020304"/>
              </a:rPr>
              <a:t> n </a:t>
            </a:r>
            <a:r>
              <a:rPr lang="en-US" sz="2200" kern="0" dirty="0" err="1">
                <a:solidFill>
                  <a:srgbClr val="FF0000"/>
                </a:solidFill>
                <a:latin typeface="Calibri" panose="020F0502020204030204" pitchFamily="34" charset="0"/>
                <a:ea typeface="Times New Roman" panose="02020603050405020304"/>
              </a:rPr>
              <a:t>spesifieke</a:t>
            </a:r>
            <a:r>
              <a:rPr lang="en-US" sz="2200" kern="0" dirty="0">
                <a:solidFill>
                  <a:srgbClr val="FF0000"/>
                </a:solidFill>
                <a:latin typeface="Calibri" panose="020F0502020204030204" pitchFamily="34" charset="0"/>
                <a:ea typeface="Times New Roman" panose="02020603050405020304"/>
              </a:rPr>
              <a:t> </a:t>
            </a:r>
            <a:r>
              <a:rPr lang="en-US" sz="2200" kern="0" dirty="0" err="1">
                <a:solidFill>
                  <a:srgbClr val="FF0000"/>
                </a:solidFill>
                <a:latin typeface="Calibri" panose="020F0502020204030204" pitchFamily="34" charset="0"/>
                <a:ea typeface="Times New Roman" panose="02020603050405020304"/>
              </a:rPr>
              <a:t>klaskameraktiwiteit</a:t>
            </a:r>
            <a:r>
              <a:rPr lang="en-US" sz="2200" kern="0" dirty="0">
                <a:solidFill>
                  <a:srgbClr val="000000"/>
                </a:solidFill>
                <a:latin typeface="Calibri" panose="020F0502020204030204" pitchFamily="34" charset="0"/>
                <a:ea typeface="Times New Roman" panose="02020603050405020304"/>
              </a:rPr>
              <a:t>  en ‘n  </a:t>
            </a:r>
            <a:r>
              <a:rPr lang="en-US" sz="2200" kern="0" dirty="0" err="1">
                <a:solidFill>
                  <a:srgbClr val="0000FF"/>
                </a:solidFill>
                <a:latin typeface="Calibri" panose="020F0502020204030204" pitchFamily="34" charset="0"/>
                <a:ea typeface="Times New Roman" panose="02020603050405020304"/>
              </a:rPr>
              <a:t>ander</a:t>
            </a:r>
            <a:r>
              <a:rPr lang="en-US" sz="2200" kern="0" dirty="0">
                <a:solidFill>
                  <a:srgbClr val="0000FF"/>
                </a:solidFill>
                <a:latin typeface="Calibri" panose="020F0502020204030204" pitchFamily="34" charset="0"/>
                <a:ea typeface="Times New Roman" panose="02020603050405020304"/>
              </a:rPr>
              <a:t> taal </a:t>
            </a:r>
            <a:r>
              <a:rPr lang="en-US" sz="2200" kern="0" dirty="0" err="1">
                <a:solidFill>
                  <a:srgbClr val="0000FF"/>
                </a:solidFill>
                <a:latin typeface="Calibri" panose="020F0502020204030204" pitchFamily="34" charset="0"/>
                <a:ea typeface="Times New Roman" panose="02020603050405020304"/>
              </a:rPr>
              <a:t>vir</a:t>
            </a:r>
            <a:r>
              <a:rPr lang="en-US" sz="2200" kern="0" dirty="0">
                <a:solidFill>
                  <a:srgbClr val="0000FF"/>
                </a:solidFill>
                <a:latin typeface="Calibri" panose="020F0502020204030204" pitchFamily="34" charset="0"/>
                <a:ea typeface="Times New Roman" panose="02020603050405020304"/>
              </a:rPr>
              <a:t> </a:t>
            </a:r>
            <a:r>
              <a:rPr lang="en-US" sz="2200" kern="0" dirty="0">
                <a:solidFill>
                  <a:srgbClr val="000000"/>
                </a:solidFill>
                <a:latin typeface="Calibri" panose="020F0502020204030204" pitchFamily="34" charset="0"/>
                <a:ea typeface="Times New Roman" panose="02020603050405020304"/>
              </a:rPr>
              <a:t>‘n</a:t>
            </a:r>
            <a:r>
              <a:rPr lang="en-US" sz="2200" kern="0" dirty="0">
                <a:solidFill>
                  <a:srgbClr val="0000FF"/>
                </a:solidFill>
                <a:latin typeface="Calibri" panose="020F0502020204030204" pitchFamily="34" charset="0"/>
                <a:ea typeface="Times New Roman" panose="02020603050405020304"/>
              </a:rPr>
              <a:t> </a:t>
            </a:r>
            <a:r>
              <a:rPr lang="en-US" sz="2200" kern="0" dirty="0" err="1">
                <a:solidFill>
                  <a:srgbClr val="0000FF"/>
                </a:solidFill>
                <a:latin typeface="Calibri" panose="020F0502020204030204" pitchFamily="34" charset="0"/>
                <a:ea typeface="Times New Roman" panose="02020603050405020304"/>
              </a:rPr>
              <a:t>ander</a:t>
            </a:r>
            <a:r>
              <a:rPr lang="en-US" sz="2200" kern="0" dirty="0">
                <a:solidFill>
                  <a:srgbClr val="0000FF"/>
                </a:solidFill>
                <a:latin typeface="Calibri" panose="020F0502020204030204" pitchFamily="34" charset="0"/>
                <a:ea typeface="Times New Roman" panose="02020603050405020304"/>
              </a:rPr>
              <a:t> </a:t>
            </a:r>
            <a:r>
              <a:rPr lang="en-US" sz="2200" kern="0" dirty="0" err="1">
                <a:solidFill>
                  <a:srgbClr val="0000FF"/>
                </a:solidFill>
                <a:latin typeface="Calibri" panose="020F0502020204030204" pitchFamily="34" charset="0"/>
                <a:ea typeface="Times New Roman" panose="02020603050405020304"/>
              </a:rPr>
              <a:t>aktiwiteit</a:t>
            </a:r>
            <a:r>
              <a:rPr lang="en-US" sz="2200" kern="0" dirty="0">
                <a:solidFill>
                  <a:srgbClr val="0000FF"/>
                </a:solidFill>
                <a:latin typeface="Calibri" panose="020F0502020204030204" pitchFamily="34" charset="0"/>
                <a:ea typeface="Times New Roman" panose="02020603050405020304"/>
              </a:rPr>
              <a:t> </a:t>
            </a:r>
            <a:r>
              <a:rPr lang="en-US" sz="2200" kern="0" dirty="0" err="1">
                <a:solidFill>
                  <a:srgbClr val="0000FF"/>
                </a:solidFill>
                <a:latin typeface="Calibri" panose="020F0502020204030204" pitchFamily="34" charset="0"/>
                <a:ea typeface="Times New Roman" panose="02020603050405020304"/>
              </a:rPr>
              <a:t>te</a:t>
            </a:r>
            <a:r>
              <a:rPr lang="en-US" sz="2200" kern="0" dirty="0">
                <a:solidFill>
                  <a:srgbClr val="0000FF"/>
                </a:solidFill>
                <a:latin typeface="Calibri" panose="020F0502020204030204" pitchFamily="34" charset="0"/>
                <a:ea typeface="Times New Roman" panose="02020603050405020304"/>
              </a:rPr>
              <a:t> </a:t>
            </a:r>
            <a:r>
              <a:rPr lang="en-US" sz="2200" kern="0" dirty="0" err="1">
                <a:solidFill>
                  <a:srgbClr val="0000FF"/>
                </a:solidFill>
                <a:latin typeface="Calibri" panose="020F0502020204030204" pitchFamily="34" charset="0"/>
                <a:ea typeface="Times New Roman" panose="02020603050405020304"/>
              </a:rPr>
              <a:t>gebruik</a:t>
            </a:r>
            <a:r>
              <a:rPr lang="en-US" sz="2200" kern="0" dirty="0">
                <a:solidFill>
                  <a:srgbClr val="000000"/>
                </a:solidFill>
                <a:latin typeface="Calibri" panose="020F0502020204030204" pitchFamily="34" charset="0"/>
                <a:ea typeface="Times New Roman" panose="02020603050405020304"/>
              </a:rPr>
              <a:t> (Hornberger &amp;amp; Link, 2012; Wei &amp;amp; Garcia, 2016).  </a:t>
            </a:r>
          </a:p>
          <a:p>
            <a:pPr marL="0" indent="0" defTabSz="914400" eaLnBrk="0" fontAlgn="base" hangingPunct="0">
              <a:spcBef>
                <a:spcPct val="0"/>
              </a:spcBef>
              <a:spcAft>
                <a:spcPct val="0"/>
              </a:spcAft>
              <a:buClrTx/>
              <a:buSzTx/>
              <a:buNone/>
              <a:tabLst>
                <a:tab pos="457200" algn="l"/>
              </a:tabLst>
              <a:defRPr/>
            </a:pPr>
            <a:r>
              <a:rPr lang="en-US" sz="2200" kern="0" dirty="0">
                <a:solidFill>
                  <a:srgbClr val="000000"/>
                </a:solidFill>
                <a:latin typeface="Calibri" panose="020F0502020204030204" pitchFamily="34" charset="0"/>
                <a:ea typeface="Times New Roman" panose="02020603050405020304"/>
              </a:rPr>
              <a:t>       </a:t>
            </a:r>
          </a:p>
          <a:p>
            <a:pPr marL="1089025" indent="-741680" defTabSz="914400" eaLnBrk="0" fontAlgn="base" hangingPunct="0">
              <a:spcBef>
                <a:spcPct val="0"/>
              </a:spcBef>
              <a:spcAft>
                <a:spcPct val="0"/>
              </a:spcAft>
              <a:buClrTx/>
              <a:buSzTx/>
              <a:buNone/>
              <a:tabLst>
                <a:tab pos="457200" algn="l"/>
              </a:tabLst>
              <a:defRPr/>
            </a:pPr>
            <a:r>
              <a:rPr lang="en-US" sz="2200" b="1" kern="0" dirty="0">
                <a:solidFill>
                  <a:srgbClr val="FF0000"/>
                </a:solidFill>
                <a:latin typeface="Calibri" panose="020F0502020204030204" pitchFamily="34" charset="0"/>
                <a:ea typeface="Times New Roman" panose="02020603050405020304"/>
              </a:rPr>
              <a:t>   </a:t>
            </a:r>
            <a:r>
              <a:rPr lang="nl-NL" sz="2200" kern="0" dirty="0">
                <a:solidFill>
                  <a:srgbClr val="FF0000"/>
                </a:solidFill>
                <a:latin typeface="Calibri" panose="020F0502020204030204" pitchFamily="34" charset="0"/>
                <a:ea typeface="Times New Roman" panose="02020603050405020304"/>
              </a:rPr>
              <a:t>Bv. 1: </a:t>
            </a:r>
            <a:r>
              <a:rPr lang="nl-NL" sz="2200" kern="0" dirty="0">
                <a:solidFill>
                  <a:srgbClr val="000000"/>
                </a:solidFill>
                <a:latin typeface="Calibri" panose="020F0502020204030204" pitchFamily="34" charset="0"/>
                <a:ea typeface="Times New Roman" panose="02020603050405020304"/>
              </a:rPr>
              <a:t>Hulle sou 'n teks in Engels lees en 'n opsomming daarvan in Wallies skryf. </a:t>
            </a:r>
          </a:p>
          <a:p>
            <a:pPr marL="987425" indent="0" defTabSz="914400" eaLnBrk="0" fontAlgn="base" hangingPunct="0">
              <a:spcBef>
                <a:spcPct val="0"/>
              </a:spcBef>
              <a:spcAft>
                <a:spcPct val="0"/>
              </a:spcAft>
              <a:buClrTx/>
              <a:buSzTx/>
              <a:buNone/>
              <a:tabLst>
                <a:tab pos="231775" algn="l"/>
              </a:tabLst>
              <a:defRPr/>
            </a:pPr>
            <a:r>
              <a:rPr lang="nl-NL" sz="2200" kern="0" dirty="0">
                <a:solidFill>
                  <a:srgbClr val="000000"/>
                </a:solidFill>
                <a:latin typeface="Calibri" panose="020F0502020204030204" pitchFamily="34" charset="0"/>
                <a:ea typeface="Times New Roman" panose="02020603050405020304"/>
              </a:rPr>
              <a:t>In hierdie voorbeeld word een taal (Engels) gebruik vir </a:t>
            </a:r>
            <a:r>
              <a:rPr lang="nl-NL" sz="2200" kern="0" dirty="0">
                <a:solidFill>
                  <a:srgbClr val="FF0000"/>
                </a:solidFill>
                <a:latin typeface="Calibri" panose="020F0502020204030204" pitchFamily="34" charset="0"/>
                <a:ea typeface="Times New Roman" panose="02020603050405020304"/>
              </a:rPr>
              <a:t>inset/ontvanklike </a:t>
            </a:r>
            <a:r>
              <a:rPr lang="nl-NL" sz="2200" kern="0" dirty="0">
                <a:solidFill>
                  <a:srgbClr val="000000"/>
                </a:solidFill>
                <a:latin typeface="Calibri" panose="020F0502020204030204" pitchFamily="34" charset="0"/>
                <a:ea typeface="Times New Roman" panose="02020603050405020304"/>
              </a:rPr>
              <a:t>doeleindes en 'n ander taal (Wallies) vir </a:t>
            </a:r>
            <a:r>
              <a:rPr lang="nl-NL" sz="2200" kern="0" dirty="0">
                <a:solidFill>
                  <a:srgbClr val="FF0000"/>
                </a:solidFill>
                <a:latin typeface="Calibri" panose="020F0502020204030204" pitchFamily="34" charset="0"/>
                <a:ea typeface="Times New Roman" panose="02020603050405020304"/>
              </a:rPr>
              <a:t>uitset/produktiewe </a:t>
            </a:r>
            <a:r>
              <a:rPr lang="nl-NL" sz="2200" kern="0" dirty="0">
                <a:solidFill>
                  <a:srgbClr val="000000"/>
                </a:solidFill>
                <a:latin typeface="Calibri" panose="020F0502020204030204" pitchFamily="34" charset="0"/>
                <a:ea typeface="Times New Roman" panose="02020603050405020304"/>
              </a:rPr>
              <a:t>doeleindes. </a:t>
            </a:r>
          </a:p>
          <a:p>
            <a:pPr marL="1146175" indent="-739775" defTabSz="914400" eaLnBrk="0" fontAlgn="base" hangingPunct="0">
              <a:spcBef>
                <a:spcPct val="0"/>
              </a:spcBef>
              <a:spcAft>
                <a:spcPct val="0"/>
              </a:spcAft>
              <a:buClrTx/>
              <a:buSzTx/>
              <a:buNone/>
              <a:tabLst>
                <a:tab pos="231775" algn="l"/>
              </a:tabLst>
              <a:defRPr/>
            </a:pPr>
            <a:endParaRPr lang="nl-NL" sz="2200" kern="0" dirty="0">
              <a:solidFill>
                <a:srgbClr val="000000"/>
              </a:solidFill>
              <a:latin typeface="Calibri" panose="020F0502020204030204" pitchFamily="34" charset="0"/>
              <a:ea typeface="Times New Roman" panose="02020603050405020304"/>
            </a:endParaRPr>
          </a:p>
          <a:p>
            <a:pPr marL="987425" indent="-581025" defTabSz="914400" eaLnBrk="0" fontAlgn="base" hangingPunct="0">
              <a:spcBef>
                <a:spcPct val="0"/>
              </a:spcBef>
              <a:spcAft>
                <a:spcPct val="0"/>
              </a:spcAft>
              <a:buClrTx/>
              <a:buSzTx/>
              <a:buNone/>
              <a:tabLst>
                <a:tab pos="231775" algn="l"/>
              </a:tabLst>
              <a:defRPr/>
            </a:pPr>
            <a:r>
              <a:rPr lang="nl-NL" sz="2200" kern="0" dirty="0">
                <a:solidFill>
                  <a:srgbClr val="FF0000"/>
                </a:solidFill>
                <a:latin typeface="Calibri" panose="020F0502020204030204" pitchFamily="34" charset="0"/>
                <a:ea typeface="Times New Roman" panose="02020603050405020304"/>
              </a:rPr>
              <a:t>Bv. 2: </a:t>
            </a:r>
            <a:r>
              <a:rPr lang="nl-NL" sz="2200" kern="0" dirty="0">
                <a:solidFill>
                  <a:srgbClr val="000000"/>
                </a:solidFill>
                <a:latin typeface="Calibri" panose="020F0502020204030204" pitchFamily="34" charset="0"/>
                <a:ea typeface="Times New Roman" panose="02020603050405020304"/>
              </a:rPr>
              <a:t>In baie klasse in Arabiese skole in Israel word 'n teks in die geskiedenis in Engels gelees, studente word gevra om die artikel in Hebreeus op te som, en die mondelinge bespreking vind in Arabies plaas... (Shohamy (2011: 427) </a:t>
            </a:r>
          </a:p>
          <a:p>
            <a:pPr marL="1146175" indent="-739775" defTabSz="914400" eaLnBrk="0" fontAlgn="base" hangingPunct="0">
              <a:spcBef>
                <a:spcPct val="0"/>
              </a:spcBef>
              <a:spcAft>
                <a:spcPct val="0"/>
              </a:spcAft>
              <a:buClrTx/>
              <a:buSzTx/>
              <a:buNone/>
              <a:tabLst>
                <a:tab pos="231775" algn="l"/>
              </a:tabLst>
              <a:defRPr/>
            </a:pPr>
            <a:r>
              <a:rPr lang="en-US" sz="2200" kern="0" dirty="0">
                <a:solidFill>
                  <a:srgbClr val="000000"/>
                </a:solidFill>
                <a:latin typeface="Calibri" panose="020F0502020204030204" pitchFamily="34" charset="0"/>
                <a:ea typeface="Times New Roman" panose="02020603050405020304"/>
              </a:rPr>
              <a:t> </a:t>
            </a: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1223056" y="404664"/>
            <a:ext cx="8229600" cy="633413"/>
          </a:xfrm>
        </p:spPr>
        <p:txBody>
          <a:bodyPr vert="horz" wrap="square" lIns="91440" tIns="45720" rIns="91440" bIns="45720" rtlCol="0" anchor="ctr" anchorCtr="0">
            <a:normAutofit/>
          </a:bodyPr>
          <a:lstStyle/>
          <a:p>
            <a:pPr eaLnBrk="1" hangingPunct="1"/>
            <a:r>
              <a:rPr lang="nl-NL" altLang="en-US" sz="2400" b="1" dirty="0"/>
              <a:t>Evolusie in die gebruik van die term translanguaging</a:t>
            </a:r>
            <a:endParaRPr lang="en-GB" altLang="en-US" sz="2400" b="1" dirty="0"/>
          </a:p>
        </p:txBody>
      </p:sp>
      <p:sp>
        <p:nvSpPr>
          <p:cNvPr id="16387" name="Rectangle 3"/>
          <p:cNvSpPr>
            <a:spLocks noGrp="1" noChangeArrowheads="1"/>
          </p:cNvSpPr>
          <p:nvPr>
            <p:ph idx="1"/>
          </p:nvPr>
        </p:nvSpPr>
        <p:spPr>
          <a:xfrm>
            <a:off x="846366" y="1241425"/>
            <a:ext cx="8496300" cy="5616575"/>
          </a:xfrm>
        </p:spPr>
        <p:txBody>
          <a:bodyPr vert="horz" wrap="square" lIns="91440" tIns="45720" rIns="91440" bIns="45720" numCol="1" rtlCol="0" anchor="t" anchorCtr="0" compatLnSpc="1">
            <a:normAutofit lnSpcReduction="10000"/>
          </a:bodyPr>
          <a:lstStyle/>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nl-NL" kern="0" dirty="0">
                <a:solidFill>
                  <a:srgbClr val="000000"/>
                </a:solidFill>
                <a:latin typeface="Calibri" panose="020F0502020204030204" pitchFamily="34" charset="0"/>
                <a:ea typeface="Times New Roman" panose="02020603050405020304"/>
              </a:rPr>
              <a:t>In sy huidige gebruik, dek die term translanguaging 'n veel </a:t>
            </a:r>
            <a:r>
              <a:rPr lang="en-US" sz="1800" kern="0" dirty="0" err="1">
                <a:solidFill>
                  <a:srgbClr val="0000FF"/>
                </a:solidFill>
                <a:latin typeface="Calibri" panose="020F0502020204030204" pitchFamily="34" charset="0"/>
                <a:ea typeface="Times New Roman" panose="02020603050405020304"/>
              </a:rPr>
              <a:t>groter</a:t>
            </a:r>
            <a:r>
              <a:rPr lang="en-US" sz="1800" kern="0" dirty="0">
                <a:solidFill>
                  <a:srgbClr val="0000FF"/>
                </a:solidFill>
                <a:latin typeface="Calibri" panose="020F0502020204030204" pitchFamily="34" charset="0"/>
                <a:ea typeface="Times New Roman" panose="02020603050405020304"/>
              </a:rPr>
              <a:t> </a:t>
            </a:r>
            <a:r>
              <a:rPr lang="en-US" sz="1800" kern="0" dirty="0" err="1">
                <a:solidFill>
                  <a:srgbClr val="0000FF"/>
                </a:solidFill>
                <a:latin typeface="Calibri" panose="020F0502020204030204" pitchFamily="34" charset="0"/>
                <a:ea typeface="Times New Roman" panose="02020603050405020304"/>
              </a:rPr>
              <a:t>verskeidenheid</a:t>
            </a:r>
            <a:r>
              <a:rPr lang="en-US" sz="1800" kern="0" dirty="0">
                <a:solidFill>
                  <a:srgbClr val="0000FF"/>
                </a:solidFill>
                <a:latin typeface="Calibri" panose="020F0502020204030204" pitchFamily="34" charset="0"/>
                <a:ea typeface="Times New Roman" panose="02020603050405020304"/>
              </a:rPr>
              <a:t> </a:t>
            </a:r>
            <a:r>
              <a:rPr lang="en-US" sz="1800" kern="0" dirty="0" err="1">
                <a:solidFill>
                  <a:srgbClr val="0000FF"/>
                </a:solidFill>
                <a:latin typeface="Calibri" panose="020F0502020204030204" pitchFamily="34" charset="0"/>
                <a:ea typeface="Times New Roman" panose="02020603050405020304"/>
              </a:rPr>
              <a:t>taalpraktyke</a:t>
            </a:r>
            <a:r>
              <a:rPr lang="nl-NL" kern="0" dirty="0">
                <a:solidFill>
                  <a:srgbClr val="000000"/>
                </a:solidFill>
                <a:latin typeface="Calibri" panose="020F0502020204030204" pitchFamily="34" charset="0"/>
                <a:ea typeface="Times New Roman" panose="02020603050405020304"/>
              </a:rPr>
              <a:t> as waarna dit aanvanklik gebruik is om na te verwys.</a:t>
            </a: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nl-NL"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400" kern="0" dirty="0" err="1">
                <a:solidFill>
                  <a:srgbClr val="0000FF"/>
                </a:solidFill>
                <a:latin typeface="Calibri" panose="020F0502020204030204" pitchFamily="34" charset="0"/>
                <a:ea typeface="Times New Roman" panose="02020603050405020304"/>
              </a:rPr>
              <a:t>Insluitend</a:t>
            </a:r>
            <a:r>
              <a:rPr lang="en-US" sz="2000" kern="0" dirty="0">
                <a:solidFill>
                  <a:schemeClr val="tx1"/>
                </a:solidFill>
                <a:latin typeface="Calibri" panose="020F0502020204030204" pitchFamily="34" charset="0"/>
                <a:ea typeface="Times New Roman" panose="02020603050405020304"/>
              </a:rPr>
              <a:t>, </a:t>
            </a:r>
            <a:r>
              <a:rPr lang="en-US" sz="2000" kern="0" dirty="0" err="1">
                <a:solidFill>
                  <a:schemeClr val="tx1"/>
                </a:solidFill>
                <a:latin typeface="Calibri" panose="020F0502020204030204" pitchFamily="34" charset="0"/>
                <a:ea typeface="Times New Roman" panose="02020603050405020304"/>
              </a:rPr>
              <a:t>onder</a:t>
            </a:r>
            <a:r>
              <a:rPr lang="en-US" sz="2000" kern="0" dirty="0">
                <a:solidFill>
                  <a:schemeClr val="tx1"/>
                </a:solidFill>
                <a:latin typeface="Calibri" panose="020F0502020204030204" pitchFamily="34" charset="0"/>
                <a:ea typeface="Times New Roman" panose="02020603050405020304"/>
              </a:rPr>
              <a:t> </a:t>
            </a:r>
            <a:r>
              <a:rPr lang="en-US" sz="2000" kern="0" dirty="0" err="1">
                <a:solidFill>
                  <a:schemeClr val="tx1"/>
                </a:solidFill>
                <a:latin typeface="Calibri" panose="020F0502020204030204" pitchFamily="34" charset="0"/>
                <a:ea typeface="Times New Roman" panose="02020603050405020304"/>
              </a:rPr>
              <a:t>andere</a:t>
            </a:r>
            <a:r>
              <a:rPr lang="en-US" sz="2400" kern="0" dirty="0">
                <a:solidFill>
                  <a:srgbClr val="000000"/>
                </a:solidFill>
                <a:latin typeface="Calibri" panose="020F0502020204030204" pitchFamily="34" charset="0"/>
                <a:ea typeface="Times New Roman" panose="02020603050405020304"/>
              </a:rPr>
              <a:t>:</a:t>
            </a:r>
          </a:p>
          <a:p>
            <a:pPr marL="922020" indent="-457200" defTabSz="914400" eaLnBrk="0" fontAlgn="base" hangingPunct="0">
              <a:spcBef>
                <a:spcPct val="0"/>
              </a:spcBef>
              <a:spcAft>
                <a:spcPct val="0"/>
              </a:spcAft>
              <a:buClrTx/>
              <a:buSzTx/>
              <a:buAutoNum type="arabicPeriod"/>
              <a:tabLst>
                <a:tab pos="174625" algn="l"/>
              </a:tabLst>
              <a:defRPr/>
            </a:pP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Die </a:t>
            </a:r>
            <a:r>
              <a:rPr lang="en-US" sz="2400" kern="0" dirty="0" err="1">
                <a:solidFill>
                  <a:srgbClr val="000000"/>
                </a:solidFill>
                <a:latin typeface="Calibri" panose="020F0502020204030204" pitchFamily="34" charset="0"/>
                <a:ea typeface="Times New Roman" panose="02020603050405020304"/>
                <a:cs typeface="Calibri" panose="020F0502020204030204" pitchFamily="34" charset="0"/>
              </a:rPr>
              <a:t>praktyk</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om twee of </a:t>
            </a:r>
            <a:r>
              <a:rPr lang="en-US" sz="2400" kern="0" dirty="0" err="1">
                <a:solidFill>
                  <a:srgbClr val="000000"/>
                </a:solidFill>
                <a:latin typeface="Calibri" panose="020F0502020204030204" pitchFamily="34" charset="0"/>
                <a:ea typeface="Times New Roman" panose="02020603050405020304"/>
                <a:cs typeface="Calibri" panose="020F0502020204030204" pitchFamily="34" charset="0"/>
              </a:rPr>
              <a:t>meer</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tale </a:t>
            </a:r>
            <a:r>
              <a:rPr lang="en-US" sz="2400" kern="0" dirty="0" err="1">
                <a:solidFill>
                  <a:srgbClr val="FF0000"/>
                </a:solidFill>
                <a:latin typeface="Calibri" panose="020F0502020204030204" pitchFamily="34" charset="0"/>
                <a:ea typeface="Times New Roman" panose="02020603050405020304"/>
                <a:cs typeface="Calibri" panose="020F0502020204030204" pitchFamily="34" charset="0"/>
              </a:rPr>
              <a:t>binne</a:t>
            </a:r>
            <a:r>
              <a:rPr lang="en-US" sz="2400" kern="0" dirty="0">
                <a:solidFill>
                  <a:srgbClr val="FF0000"/>
                </a:solidFill>
                <a:latin typeface="Calibri" panose="020F0502020204030204" pitchFamily="34" charset="0"/>
                <a:ea typeface="Times New Roman" panose="02020603050405020304"/>
                <a:cs typeface="Calibri" panose="020F0502020204030204" pitchFamily="34" charset="0"/>
              </a:rPr>
              <a:t> n </a:t>
            </a:r>
            <a:r>
              <a:rPr lang="en-US" sz="2400" kern="0" dirty="0" err="1">
                <a:solidFill>
                  <a:srgbClr val="FF0000"/>
                </a:solidFill>
                <a:latin typeface="Calibri" panose="020F0502020204030204" pitchFamily="34" charset="0"/>
                <a:ea typeface="Times New Roman" panose="02020603050405020304"/>
                <a:cs typeface="Calibri" panose="020F0502020204030204" pitchFamily="34" charset="0"/>
              </a:rPr>
              <a:t>enkele</a:t>
            </a:r>
            <a:r>
              <a:rPr lang="en-US" sz="2400" kern="0" dirty="0">
                <a:solidFill>
                  <a:srgbClr val="FF0000"/>
                </a:solidFill>
                <a:latin typeface="Calibri" panose="020F0502020204030204" pitchFamily="34" charset="0"/>
                <a:ea typeface="Times New Roman" panose="02020603050405020304"/>
                <a:cs typeface="Calibri" panose="020F0502020204030204" pitchFamily="34" charset="0"/>
              </a:rPr>
              <a:t> </a:t>
            </a:r>
            <a:r>
              <a:rPr lang="en-US" sz="2400" kern="0" dirty="0" err="1">
                <a:solidFill>
                  <a:srgbClr val="FF0000"/>
                </a:solidFill>
                <a:latin typeface="Calibri" panose="020F0502020204030204" pitchFamily="34" charset="0"/>
                <a:ea typeface="Times New Roman" panose="02020603050405020304"/>
                <a:cs typeface="Calibri" panose="020F0502020204030204" pitchFamily="34" charset="0"/>
              </a:rPr>
              <a:t>aktiwiteit</a:t>
            </a:r>
            <a:r>
              <a:rPr lang="en-US" sz="2400" kern="0" dirty="0">
                <a:solidFill>
                  <a:srgbClr val="FF0000"/>
                </a:solidFill>
                <a:latin typeface="Calibri" panose="020F0502020204030204" pitchFamily="34" charset="0"/>
                <a:ea typeface="Times New Roman" panose="02020603050405020304"/>
                <a:cs typeface="Calibri" panose="020F0502020204030204" pitchFamily="34" charset="0"/>
              </a:rPr>
              <a:t> </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(of </a:t>
            </a:r>
            <a:r>
              <a:rPr lang="en-US" sz="2400" kern="0" dirty="0" err="1">
                <a:solidFill>
                  <a:srgbClr val="000000"/>
                </a:solidFill>
                <a:latin typeface="Calibri" panose="020F0502020204030204" pitchFamily="34" charset="0"/>
                <a:ea typeface="Times New Roman" panose="02020603050405020304"/>
                <a:cs typeface="Calibri" panose="020F0502020204030204" pitchFamily="34" charset="0"/>
              </a:rPr>
              <a:t>kommunikatiewe</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a:t>
            </a:r>
            <a:r>
              <a:rPr lang="en-US" sz="2400" kern="0" dirty="0" err="1">
                <a:solidFill>
                  <a:srgbClr val="000000"/>
                </a:solidFill>
                <a:latin typeface="Calibri" panose="020F0502020204030204" pitchFamily="34" charset="0"/>
                <a:ea typeface="Times New Roman" panose="02020603050405020304"/>
                <a:cs typeface="Calibri" panose="020F0502020204030204" pitchFamily="34" charset="0"/>
              </a:rPr>
              <a:t>gebeurtenis</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a:t>
            </a:r>
            <a:r>
              <a:rPr lang="en-US" sz="2400" kern="0" dirty="0" err="1">
                <a:solidFill>
                  <a:srgbClr val="000000"/>
                </a:solidFill>
                <a:latin typeface="Calibri" panose="020F0502020204030204" pitchFamily="34" charset="0"/>
                <a:ea typeface="Times New Roman" panose="02020603050405020304"/>
                <a:cs typeface="Calibri" panose="020F0502020204030204" pitchFamily="34" charset="0"/>
              </a:rPr>
              <a:t>te</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a:t>
            </a:r>
            <a:r>
              <a:rPr lang="en-US" sz="2400" kern="0" dirty="0" err="1">
                <a:solidFill>
                  <a:srgbClr val="000000"/>
                </a:solidFill>
                <a:latin typeface="Calibri" panose="020F0502020204030204" pitchFamily="34" charset="0"/>
                <a:ea typeface="Times New Roman" panose="02020603050405020304"/>
                <a:cs typeface="Calibri" panose="020F0502020204030204" pitchFamily="34" charset="0"/>
              </a:rPr>
              <a:t>gebruik-bv</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Op n </a:t>
            </a:r>
            <a:r>
              <a:rPr lang="en-US" sz="2400" kern="0" dirty="0" err="1">
                <a:solidFill>
                  <a:srgbClr val="000000"/>
                </a:solidFill>
                <a:latin typeface="Calibri" panose="020F0502020204030204" pitchFamily="34" charset="0"/>
                <a:ea typeface="Times New Roman" panose="02020603050405020304"/>
                <a:cs typeface="Calibri" panose="020F0502020204030204" pitchFamily="34" charset="0"/>
              </a:rPr>
              <a:t>wyse</a:t>
            </a:r>
            <a:r>
              <a:rPr lang="en-US" sz="2400" kern="0" dirty="0">
                <a:solidFill>
                  <a:srgbClr val="000000"/>
                </a:solidFill>
                <a:latin typeface="Calibri" panose="020F0502020204030204" pitchFamily="34" charset="0"/>
                <a:ea typeface="Times New Roman" panose="02020603050405020304"/>
                <a:cs typeface="Calibri" panose="020F0502020204030204" pitchFamily="34" charset="0"/>
              </a:rPr>
              <a:t> </a:t>
            </a:r>
            <a:r>
              <a:rPr lang="af-ZA" sz="2400" dirty="0">
                <a:solidFill>
                  <a:schemeClr val="tx1"/>
                </a:solidFill>
                <a:latin typeface="Calibri" panose="020F0502020204030204" pitchFamily="34" charset="0"/>
                <a:cs typeface="Calibri" panose="020F0502020204030204" pitchFamily="34" charset="0"/>
              </a:rPr>
              <a:t>wat tradisioneel as </a:t>
            </a:r>
            <a:r>
              <a:rPr lang="af-ZA" sz="2400" dirty="0">
                <a:solidFill>
                  <a:srgbClr val="00B050"/>
                </a:solidFill>
                <a:latin typeface="Calibri" panose="020F0502020204030204" pitchFamily="34" charset="0"/>
                <a:cs typeface="Calibri" panose="020F0502020204030204" pitchFamily="34" charset="0"/>
              </a:rPr>
              <a:t>kodewisseling/vermenging </a:t>
            </a:r>
            <a:r>
              <a:rPr lang="af-ZA" sz="2400" dirty="0">
                <a:solidFill>
                  <a:schemeClr val="tx1"/>
                </a:solidFill>
                <a:latin typeface="Calibri" panose="020F0502020204030204" pitchFamily="34" charset="0"/>
                <a:cs typeface="Calibri" panose="020F0502020204030204" pitchFamily="34" charset="0"/>
              </a:rPr>
              <a:t>beskryf sou word.</a:t>
            </a:r>
            <a:endParaRPr lang="en-US" sz="2400" kern="0" dirty="0">
              <a:solidFill>
                <a:srgbClr val="000000"/>
              </a:solidFill>
              <a:latin typeface="Calibri" panose="020F0502020204030204" pitchFamily="34" charset="0"/>
              <a:ea typeface="Times New Roman" panose="02020603050405020304"/>
            </a:endParaRPr>
          </a:p>
          <a:p>
            <a:pPr marL="1422400" indent="-449580" defTabSz="914400" eaLnBrk="0" fontAlgn="base" hangingPunct="0">
              <a:spcBef>
                <a:spcPct val="0"/>
              </a:spcBef>
              <a:spcAft>
                <a:spcPct val="0"/>
              </a:spcAft>
              <a:buClrTx/>
              <a:buSzTx/>
              <a:buNone/>
              <a:tabLst>
                <a:tab pos="174625" algn="l"/>
              </a:tabLst>
              <a:defRPr/>
            </a:pPr>
            <a:r>
              <a:rPr lang="en-US" sz="2000" b="1" kern="0" dirty="0">
                <a:solidFill>
                  <a:srgbClr val="000000"/>
                </a:solidFill>
                <a:latin typeface="Calibri" panose="020F0502020204030204" pitchFamily="34" charset="0"/>
                <a:ea typeface="Times New Roman" panose="02020603050405020304"/>
              </a:rPr>
              <a:t>NB</a:t>
            </a:r>
            <a:r>
              <a:rPr lang="en-US" sz="2000" kern="0" dirty="0">
                <a:solidFill>
                  <a:srgbClr val="000000"/>
                </a:solidFill>
                <a:latin typeface="Calibri" panose="020F0502020204030204" pitchFamily="34" charset="0"/>
                <a:ea typeface="Times New Roman" panose="02020603050405020304"/>
              </a:rPr>
              <a:t>: In </a:t>
            </a:r>
            <a:r>
              <a:rPr lang="en-US" sz="2000" kern="0" dirty="0" err="1">
                <a:solidFill>
                  <a:srgbClr val="000000"/>
                </a:solidFill>
                <a:latin typeface="Calibri" panose="020F0502020204030204" pitchFamily="34" charset="0"/>
                <a:ea typeface="Times New Roman" panose="02020603050405020304"/>
              </a:rPr>
              <a:t>teenstelling</a:t>
            </a:r>
            <a:r>
              <a:rPr lang="en-US" sz="2000" kern="0" dirty="0">
                <a:solidFill>
                  <a:srgbClr val="000000"/>
                </a:solidFill>
                <a:latin typeface="Calibri" panose="020F0502020204030204" pitchFamily="34" charset="0"/>
                <a:ea typeface="Times New Roman" panose="02020603050405020304"/>
              </a:rPr>
              <a:t> met </a:t>
            </a:r>
            <a:r>
              <a:rPr lang="en-US" sz="2000" kern="0" dirty="0" err="1">
                <a:solidFill>
                  <a:srgbClr val="000000"/>
                </a:solidFill>
                <a:latin typeface="Calibri" panose="020F0502020204030204" pitchFamily="34" charset="0"/>
                <a:ea typeface="Times New Roman" panose="02020603050405020304"/>
              </a:rPr>
              <a:t>kodeskakeling</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beskou</a:t>
            </a:r>
            <a:r>
              <a:rPr lang="en-US" sz="2000" kern="0" dirty="0">
                <a:solidFill>
                  <a:srgbClr val="000000"/>
                </a:solidFill>
                <a:latin typeface="Calibri" panose="020F0502020204030204" pitchFamily="34" charset="0"/>
                <a:ea typeface="Times New Roman" panose="02020603050405020304"/>
              </a:rPr>
              <a:t> translanguaging </a:t>
            </a:r>
            <a:r>
              <a:rPr lang="en-US" sz="2000" kern="0" dirty="0" err="1">
                <a:solidFill>
                  <a:srgbClr val="000000"/>
                </a:solidFill>
                <a:latin typeface="Calibri" panose="020F0502020204030204" pitchFamily="34" charset="0"/>
                <a:ea typeface="Times New Roman" panose="02020603050405020304"/>
              </a:rPr>
              <a:t>nie</a:t>
            </a:r>
            <a:r>
              <a:rPr lang="en-US" sz="2000" kern="0" dirty="0">
                <a:solidFill>
                  <a:srgbClr val="000000"/>
                </a:solidFill>
                <a:latin typeface="Calibri" panose="020F0502020204030204" pitchFamily="34" charset="0"/>
                <a:ea typeface="Times New Roman" panose="02020603050405020304"/>
              </a:rPr>
              <a:t> die </a:t>
            </a:r>
            <a:r>
              <a:rPr lang="en-US" sz="2000" kern="0" dirty="0" err="1">
                <a:solidFill>
                  <a:srgbClr val="000000"/>
                </a:solidFill>
                <a:latin typeface="Calibri" panose="020F0502020204030204" pitchFamily="34" charset="0"/>
                <a:ea typeface="Times New Roman" panose="02020603050405020304"/>
              </a:rPr>
              <a:t>uiteenlopende</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taalkundige</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kenmerke</a:t>
            </a:r>
            <a:r>
              <a:rPr lang="en-US" sz="2000" kern="0" dirty="0">
                <a:solidFill>
                  <a:srgbClr val="000000"/>
                </a:solidFill>
                <a:latin typeface="Calibri" panose="020F0502020204030204" pitchFamily="34" charset="0"/>
                <a:ea typeface="Times New Roman" panose="02020603050405020304"/>
              </a:rPr>
              <a:t> wat 'n </a:t>
            </a:r>
            <a:r>
              <a:rPr lang="en-US" sz="2000" kern="0" dirty="0" err="1">
                <a:solidFill>
                  <a:srgbClr val="000000"/>
                </a:solidFill>
                <a:latin typeface="Calibri" panose="020F0502020204030204" pitchFamily="34" charset="0"/>
                <a:ea typeface="Times New Roman" panose="02020603050405020304"/>
              </a:rPr>
              <a:t>individu</a:t>
            </a:r>
            <a:r>
              <a:rPr lang="en-US" sz="2000" kern="0" dirty="0">
                <a:solidFill>
                  <a:srgbClr val="000000"/>
                </a:solidFill>
                <a:latin typeface="Calibri" panose="020F0502020204030204" pitchFamily="34" charset="0"/>
                <a:ea typeface="Times New Roman" panose="02020603050405020304"/>
              </a:rPr>
              <a:t> se repertoire </a:t>
            </a:r>
            <a:r>
              <a:rPr lang="en-US" sz="2000" kern="0" dirty="0" err="1">
                <a:solidFill>
                  <a:srgbClr val="000000"/>
                </a:solidFill>
                <a:latin typeface="Calibri" panose="020F0502020204030204" pitchFamily="34" charset="0"/>
                <a:ea typeface="Times New Roman" panose="02020603050405020304"/>
              </a:rPr>
              <a:t>vorm</a:t>
            </a:r>
            <a:r>
              <a:rPr lang="en-US" sz="2000" kern="0" dirty="0">
                <a:solidFill>
                  <a:srgbClr val="000000"/>
                </a:solidFill>
                <a:latin typeface="Calibri" panose="020F0502020204030204" pitchFamily="34" charset="0"/>
                <a:ea typeface="Times New Roman" panose="02020603050405020304"/>
              </a:rPr>
              <a:t> as </a:t>
            </a:r>
            <a:r>
              <a:rPr lang="en-US" sz="2000" kern="0" dirty="0" err="1">
                <a:solidFill>
                  <a:srgbClr val="000000"/>
                </a:solidFill>
                <a:latin typeface="Calibri" panose="020F0502020204030204" pitchFamily="34" charset="0"/>
                <a:ea typeface="Times New Roman" panose="02020603050405020304"/>
              </a:rPr>
              <a:t>afsonderlike</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taalstelsels</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nie</a:t>
            </a:r>
            <a:r>
              <a:rPr lang="en-US" sz="2000" kern="0" dirty="0">
                <a:solidFill>
                  <a:srgbClr val="000000"/>
                </a:solidFill>
                <a:latin typeface="Calibri" panose="020F0502020204030204" pitchFamily="34" charset="0"/>
                <a:ea typeface="Times New Roman" panose="02020603050405020304"/>
              </a:rPr>
              <a:t>, maar </a:t>
            </a:r>
            <a:r>
              <a:rPr lang="en-US" sz="2000" kern="0" dirty="0" err="1">
                <a:solidFill>
                  <a:srgbClr val="000000"/>
                </a:solidFill>
                <a:latin typeface="Calibri" panose="020F0502020204030204" pitchFamily="34" charset="0"/>
                <a:ea typeface="Times New Roman" panose="02020603050405020304"/>
              </a:rPr>
              <a:t>eerder</a:t>
            </a:r>
            <a:r>
              <a:rPr lang="en-US" sz="2000" kern="0" dirty="0">
                <a:solidFill>
                  <a:srgbClr val="000000"/>
                </a:solidFill>
                <a:latin typeface="Calibri" panose="020F0502020204030204" pitchFamily="34" charset="0"/>
                <a:ea typeface="Times New Roman" panose="02020603050405020304"/>
              </a:rPr>
              <a:t> as die </a:t>
            </a:r>
            <a:r>
              <a:rPr lang="en-US" sz="2000" kern="0" dirty="0" err="1">
                <a:solidFill>
                  <a:srgbClr val="000000"/>
                </a:solidFill>
                <a:latin typeface="Calibri" panose="020F0502020204030204" pitchFamily="34" charset="0"/>
                <a:ea typeface="Times New Roman" panose="02020603050405020304"/>
              </a:rPr>
              <a:t>samestelling</a:t>
            </a:r>
            <a:r>
              <a:rPr lang="en-US" sz="2000" kern="0" dirty="0">
                <a:solidFill>
                  <a:srgbClr val="000000"/>
                </a:solidFill>
                <a:latin typeface="Calibri" panose="020F0502020204030204" pitchFamily="34" charset="0"/>
                <a:ea typeface="Times New Roman" panose="02020603050405020304"/>
              </a:rPr>
              <a:t> van </a:t>
            </a:r>
            <a:r>
              <a:rPr lang="en-US" sz="2000" kern="0" dirty="0" err="1">
                <a:solidFill>
                  <a:srgbClr val="000000"/>
                </a:solidFill>
                <a:latin typeface="Calibri" panose="020F0502020204030204" pitchFamily="34" charset="0"/>
                <a:ea typeface="Times New Roman" panose="02020603050405020304"/>
              </a:rPr>
              <a:t>een</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geheel</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geïntegreerde</a:t>
            </a:r>
            <a:r>
              <a:rPr lang="en-US" sz="2000" kern="0" dirty="0">
                <a:solidFill>
                  <a:srgbClr val="000000"/>
                </a:solidFill>
                <a:latin typeface="Calibri" panose="020F0502020204030204" pitchFamily="34" charset="0"/>
                <a:ea typeface="Times New Roman" panose="02020603050405020304"/>
              </a:rPr>
              <a:t> </a:t>
            </a:r>
            <a:r>
              <a:rPr lang="en-US" sz="2000" kern="0" dirty="0" err="1">
                <a:solidFill>
                  <a:srgbClr val="000000"/>
                </a:solidFill>
                <a:latin typeface="Calibri" panose="020F0502020204030204" pitchFamily="34" charset="0"/>
                <a:ea typeface="Times New Roman" panose="02020603050405020304"/>
              </a:rPr>
              <a:t>taalstelsel</a:t>
            </a:r>
            <a:r>
              <a:rPr lang="en-US" sz="2000" kern="0" dirty="0">
                <a:solidFill>
                  <a:srgbClr val="000000"/>
                </a:solidFill>
                <a:latin typeface="Calibri" panose="020F0502020204030204" pitchFamily="34" charset="0"/>
                <a:ea typeface="Times New Roman" panose="02020603050405020304"/>
              </a:rPr>
              <a:t> (Velasco &amp;amp; García, 2014: 7).</a:t>
            </a: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2. </a:t>
            </a:r>
            <a:r>
              <a:rPr lang="nl-NL" sz="2400" kern="0" dirty="0">
                <a:solidFill>
                  <a:srgbClr val="000000"/>
                </a:solidFill>
                <a:latin typeface="Calibri" panose="020F0502020204030204" pitchFamily="34" charset="0"/>
                <a:ea typeface="Times New Roman" panose="02020603050405020304"/>
              </a:rPr>
              <a:t>Praktyke wat ook </a:t>
            </a:r>
            <a:r>
              <a:rPr lang="nl-NL" sz="2400" kern="0" dirty="0">
                <a:solidFill>
                  <a:srgbClr val="FF0000"/>
                </a:solidFill>
                <a:latin typeface="Calibri" panose="020F0502020204030204" pitchFamily="34" charset="0"/>
                <a:ea typeface="Times New Roman" panose="02020603050405020304"/>
              </a:rPr>
              <a:t>taalvariëteite</a:t>
            </a:r>
            <a:r>
              <a:rPr lang="nl-NL" sz="2400" kern="0" dirty="0">
                <a:solidFill>
                  <a:srgbClr val="000000"/>
                </a:solidFill>
                <a:latin typeface="Calibri" panose="020F0502020204030204" pitchFamily="34" charset="0"/>
                <a:ea typeface="Times New Roman" panose="02020603050405020304"/>
              </a:rPr>
              <a:t> behels en nie net dié wat as </a:t>
            </a:r>
            <a:r>
              <a:rPr lang="nl-NL" sz="2400" kern="0" dirty="0">
                <a:solidFill>
                  <a:srgbClr val="FF0000"/>
                </a:solidFill>
                <a:latin typeface="Calibri" panose="020F0502020204030204" pitchFamily="34" charset="0"/>
                <a:ea typeface="Times New Roman" panose="02020603050405020304"/>
              </a:rPr>
              <a:t>“hele” tale </a:t>
            </a:r>
            <a:r>
              <a:rPr lang="nl-NL" sz="2400" kern="0" dirty="0">
                <a:solidFill>
                  <a:srgbClr val="000000"/>
                </a:solidFill>
                <a:latin typeface="Calibri" panose="020F0502020204030204" pitchFamily="34" charset="0"/>
                <a:ea typeface="Times New Roman" panose="02020603050405020304"/>
              </a:rPr>
              <a:t>beskou word nie. </a:t>
            </a:r>
          </a:p>
          <a:p>
            <a:pPr marL="914400" indent="-449580" defTabSz="914400" eaLnBrk="0" fontAlgn="base" hangingPunct="0">
              <a:spcBef>
                <a:spcPct val="0"/>
              </a:spcBef>
              <a:spcAft>
                <a:spcPct val="0"/>
              </a:spcAft>
              <a:buClrTx/>
              <a:buSzTx/>
              <a:buNone/>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Wingdings 2" pitchFamily="18" charset="2"/>
              <a:buChar char=""/>
              <a:tabLst>
                <a:tab pos="457200" algn="l"/>
              </a:tabLst>
              <a:defRPr/>
            </a:pPr>
            <a:endParaRPr lang="en-US" sz="2400" kern="0" dirty="0">
              <a:solidFill>
                <a:srgbClr val="000000"/>
              </a:solidFill>
              <a:latin typeface="Calibri" panose="020F0502020204030204" pitchFamily="34" charset="0"/>
              <a:ea typeface="Times New Roman" panose="02020603050405020304"/>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266599" y="457289"/>
            <a:ext cx="8229600" cy="633413"/>
          </a:xfrm>
        </p:spPr>
        <p:txBody>
          <a:bodyPr vert="horz" wrap="square" lIns="91440" tIns="45720" rIns="91440" bIns="45720" rtlCol="0" anchor="ctr" anchorCtr="0">
            <a:normAutofit/>
          </a:bodyPr>
          <a:lstStyle/>
          <a:p>
            <a:pPr eaLnBrk="1" hangingPunct="1"/>
            <a:r>
              <a:rPr lang="nl-NL" altLang="en-US" sz="2400" b="1" i="1" dirty="0"/>
              <a:t>Evolusie in die gebruik van die term translanguaging</a:t>
            </a:r>
            <a:endParaRPr lang="en-GB" altLang="en-US" sz="2400" b="1" i="1" dirty="0"/>
          </a:p>
        </p:txBody>
      </p:sp>
      <p:sp>
        <p:nvSpPr>
          <p:cNvPr id="16387" name="Rectangle 3"/>
          <p:cNvSpPr>
            <a:spLocks noGrp="1" noChangeArrowheads="1"/>
          </p:cNvSpPr>
          <p:nvPr>
            <p:ph idx="1"/>
          </p:nvPr>
        </p:nvSpPr>
        <p:spPr>
          <a:xfrm>
            <a:off x="922381" y="1090702"/>
            <a:ext cx="8573817" cy="5616575"/>
          </a:xfrm>
        </p:spPr>
        <p:txBody>
          <a:bodyPr vert="horz" wrap="square" lIns="91440" tIns="45720" rIns="91440" bIns="45720" numCol="1" rtlCol="0" anchor="t" anchorCtr="0" compatLnSpc="1">
            <a:normAutofit fontScale="77500" lnSpcReduction="20000"/>
          </a:bodyPr>
          <a:lstStyle/>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914400" indent="-449580" defTabSz="914400" eaLnBrk="0" fontAlgn="base" hangingPunct="0">
              <a:spcBef>
                <a:spcPct val="0"/>
              </a:spcBef>
              <a:spcAft>
                <a:spcPct val="0"/>
              </a:spcAft>
              <a:buClrTx/>
              <a:buSzTx/>
              <a:buNone/>
              <a:tabLst>
                <a:tab pos="174625" algn="l"/>
              </a:tabLst>
              <a:defRPr/>
            </a:pPr>
            <a:endParaRPr lang="en-US" sz="28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714375" indent="-449580" defTabSz="914400" eaLnBrk="0" fontAlgn="base" hangingPunct="0">
              <a:spcBef>
                <a:spcPct val="0"/>
              </a:spcBef>
              <a:spcAft>
                <a:spcPct val="0"/>
              </a:spcAft>
              <a:buClrTx/>
              <a:buSzTx/>
              <a:buNone/>
              <a:tabLst>
                <a:tab pos="174625" algn="l"/>
              </a:tabLst>
              <a:defRPr/>
            </a:pPr>
            <a:r>
              <a:rPr lang="en-US" sz="2800" kern="0" dirty="0">
                <a:solidFill>
                  <a:srgbClr val="000000"/>
                </a:solidFill>
                <a:latin typeface="Calibri" panose="020F0502020204030204" pitchFamily="34" charset="0"/>
                <a:ea typeface="Times New Roman" panose="02020603050405020304"/>
                <a:cs typeface="Calibri" panose="020F0502020204030204" pitchFamily="34" charset="0"/>
              </a:rPr>
              <a:t>3. </a:t>
            </a:r>
            <a:r>
              <a:rPr lang="en-US" sz="2800" kern="0" dirty="0" err="1">
                <a:solidFill>
                  <a:srgbClr val="C00000"/>
                </a:solidFill>
                <a:latin typeface="Calibri" panose="020F0502020204030204" pitchFamily="34" charset="0"/>
                <a:ea typeface="Times New Roman" panose="02020603050405020304"/>
                <a:cs typeface="Calibri" panose="020F0502020204030204" pitchFamily="34" charset="0"/>
              </a:rPr>
              <a:t>Vertaalpraktyke</a:t>
            </a:r>
            <a:endParaRPr lang="en-US" sz="2800" kern="0" dirty="0">
              <a:solidFill>
                <a:srgbClr val="C00000"/>
              </a:solidFill>
              <a:latin typeface="Calibri" panose="020F0502020204030204" pitchFamily="34" charset="0"/>
              <a:ea typeface="Times New Roman" panose="02020603050405020304"/>
              <a:cs typeface="Calibri" panose="020F0502020204030204" pitchFamily="34" charset="0"/>
            </a:endParaRPr>
          </a:p>
          <a:p>
            <a:pPr marL="714375" indent="-449580" defTabSz="914400" eaLnBrk="0" fontAlgn="base" hangingPunct="0">
              <a:spcBef>
                <a:spcPct val="0"/>
              </a:spcBef>
              <a:spcAft>
                <a:spcPct val="0"/>
              </a:spcAft>
              <a:buClrTx/>
              <a:buSzTx/>
              <a:buNone/>
              <a:tabLst>
                <a:tab pos="174625" algn="l"/>
              </a:tabLst>
              <a:defRPr/>
            </a:pPr>
            <a:endParaRPr lang="nl-NL" sz="2800" kern="0" dirty="0">
              <a:solidFill>
                <a:srgbClr val="000000"/>
              </a:solidFill>
              <a:latin typeface="Calibri" panose="020F0502020204030204" pitchFamily="34" charset="0"/>
              <a:ea typeface="Calibri" panose="020F0502020204030204"/>
              <a:cs typeface="Calibri" panose="020F0502020204030204" pitchFamily="34" charset="0"/>
            </a:endParaRPr>
          </a:p>
          <a:p>
            <a:pPr marL="714375" indent="-449580" defTabSz="914400" eaLnBrk="0" fontAlgn="base" hangingPunct="0">
              <a:spcBef>
                <a:spcPct val="0"/>
              </a:spcBef>
              <a:spcAft>
                <a:spcPct val="0"/>
              </a:spcAft>
              <a:buClrTx/>
              <a:buSzTx/>
              <a:buNone/>
              <a:tabLst>
                <a:tab pos="174625" algn="l"/>
              </a:tabLst>
              <a:defRPr/>
            </a:pPr>
            <a:r>
              <a:rPr lang="nl-NL" sz="2800" kern="0" dirty="0">
                <a:solidFill>
                  <a:srgbClr val="000000"/>
                </a:solidFill>
                <a:latin typeface="Calibri" panose="020F0502020204030204" pitchFamily="34" charset="0"/>
                <a:ea typeface="Calibri" panose="020F0502020204030204"/>
                <a:cs typeface="Calibri" panose="020F0502020204030204" pitchFamily="34" charset="0"/>
              </a:rPr>
              <a:t>Bv- die gebruik van 'n bepaalde taal om, in hakies, die betekenis van sekere Engelse woorde en frases te gee, of </a:t>
            </a:r>
          </a:p>
          <a:p>
            <a:pPr marL="714375" indent="-182563" defTabSz="914400" eaLnBrk="0" fontAlgn="base" hangingPunct="0">
              <a:spcBef>
                <a:spcPct val="0"/>
              </a:spcBef>
              <a:spcAft>
                <a:spcPct val="0"/>
              </a:spcAft>
              <a:buClrTx/>
              <a:buSzTx/>
              <a:buNone/>
              <a:tabLst>
                <a:tab pos="174625" algn="l"/>
              </a:tabLst>
              <a:defRPr/>
            </a:pPr>
            <a:r>
              <a:rPr lang="nl-NL" sz="2800" kern="0" dirty="0">
                <a:solidFill>
                  <a:srgbClr val="000000"/>
                </a:solidFill>
                <a:latin typeface="Calibri" panose="020F0502020204030204" pitchFamily="34" charset="0"/>
                <a:ea typeface="Calibri" panose="020F0502020204030204"/>
                <a:cs typeface="Calibri" panose="020F0502020204030204" pitchFamily="34" charset="0"/>
              </a:rPr>
              <a:t>- die voorsiening van groter stukke tekste eers in Engels dan in 'n ander taal(s), </a:t>
            </a:r>
            <a:r>
              <a:rPr lang="nl-NL" sz="2800" kern="0" dirty="0">
                <a:solidFill>
                  <a:schemeClr val="accent5"/>
                </a:solidFill>
                <a:latin typeface="Calibri" panose="020F0502020204030204" pitchFamily="34" charset="0"/>
                <a:ea typeface="Calibri" panose="020F0502020204030204"/>
                <a:cs typeface="Calibri" panose="020F0502020204030204" pitchFamily="34" charset="0"/>
              </a:rPr>
              <a:t>soos in sommige LCS311-skyfies. </a:t>
            </a:r>
            <a:endParaRPr lang="en-US" sz="2800" kern="0" dirty="0">
              <a:solidFill>
                <a:schemeClr val="tx1"/>
              </a:solidFill>
              <a:latin typeface="Calibri" panose="020F0502020204030204" pitchFamily="34" charset="0"/>
              <a:ea typeface="Calibri" panose="020F0502020204030204"/>
              <a:cs typeface="Calibri" panose="020F0502020204030204" pitchFamily="34" charset="0"/>
            </a:endParaRPr>
          </a:p>
          <a:p>
            <a:pPr marL="1438275" indent="-173355" defTabSz="914400" eaLnBrk="0" fontAlgn="base" hangingPunct="0">
              <a:spcBef>
                <a:spcPct val="0"/>
              </a:spcBef>
              <a:spcAft>
                <a:spcPct val="0"/>
              </a:spcAft>
              <a:buClrTx/>
              <a:buSzTx/>
              <a:buNone/>
              <a:tabLst>
                <a:tab pos="174625" algn="l"/>
              </a:tabLst>
              <a:defRPr/>
            </a:pPr>
            <a:r>
              <a:rPr lang="en-US" sz="2800" kern="0" dirty="0">
                <a:solidFill>
                  <a:srgbClr val="00B0F0"/>
                </a:solidFill>
                <a:latin typeface="Calibri" panose="020F0502020204030204" pitchFamily="34" charset="0"/>
                <a:ea typeface="Calibri" panose="020F0502020204030204"/>
                <a:cs typeface="Calibri" panose="020F0502020204030204" pitchFamily="34" charset="0"/>
              </a:rPr>
              <a:t> </a:t>
            </a:r>
          </a:p>
          <a:p>
            <a:pPr marL="914400" indent="-449580" defTabSz="914400" eaLnBrk="0" fontAlgn="base" hangingPunct="0">
              <a:spcBef>
                <a:spcPct val="0"/>
              </a:spcBef>
              <a:spcAft>
                <a:spcPct val="0"/>
              </a:spcAft>
              <a:buClrTx/>
              <a:buSzTx/>
              <a:buNone/>
              <a:tabLst>
                <a:tab pos="174625" algn="l"/>
              </a:tabLst>
              <a:defRPr/>
            </a:pPr>
            <a:endParaRPr lang="en-US" sz="28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914400" indent="-449580" defTabSz="914400" eaLnBrk="0" fontAlgn="base" hangingPunct="0">
              <a:spcBef>
                <a:spcPct val="0"/>
              </a:spcBef>
              <a:spcAft>
                <a:spcPct val="0"/>
              </a:spcAft>
              <a:buClrTx/>
              <a:buSzTx/>
              <a:buNone/>
              <a:tabLst>
                <a:tab pos="174625" algn="l"/>
              </a:tabLst>
              <a:defRPr/>
            </a:pPr>
            <a:endParaRPr lang="en-US" sz="2800" kern="0" dirty="0">
              <a:solidFill>
                <a:srgbClr val="000000"/>
              </a:solidFill>
              <a:latin typeface="Calibri" panose="020F0502020204030204" pitchFamily="34" charset="0"/>
              <a:ea typeface="Times New Roman" panose="02020603050405020304"/>
              <a:cs typeface="Calibri" panose="020F0502020204030204" pitchFamily="34" charset="0"/>
            </a:endParaRPr>
          </a:p>
          <a:p>
            <a:pPr marL="714375" indent="-449580" defTabSz="914400" eaLnBrk="0" fontAlgn="base" hangingPunct="0">
              <a:spcBef>
                <a:spcPct val="0"/>
              </a:spcBef>
              <a:spcAft>
                <a:spcPct val="0"/>
              </a:spcAft>
              <a:buClrTx/>
              <a:buSzTx/>
              <a:buNone/>
              <a:tabLst>
                <a:tab pos="174625" algn="l"/>
              </a:tabLst>
              <a:defRPr/>
            </a:pPr>
            <a:r>
              <a:rPr lang="en-US" sz="2800" kern="0" dirty="0">
                <a:solidFill>
                  <a:srgbClr val="000000"/>
                </a:solidFill>
                <a:latin typeface="Calibri" panose="020F0502020204030204" pitchFamily="34" charset="0"/>
                <a:ea typeface="Times New Roman" panose="02020603050405020304"/>
                <a:cs typeface="Calibri" panose="020F0502020204030204" pitchFamily="34" charset="0"/>
              </a:rPr>
              <a:t>4. </a:t>
            </a:r>
            <a:r>
              <a:rPr lang="en-ZA" sz="2800" kern="0" dirty="0" err="1">
                <a:solidFill>
                  <a:srgbClr val="000000"/>
                </a:solidFill>
                <a:latin typeface="Calibri" panose="020F0502020204030204" pitchFamily="34" charset="0"/>
                <a:ea typeface="Calibri" panose="020F0502020204030204"/>
                <a:cs typeface="Calibri" panose="020F0502020204030204" pitchFamily="34" charset="0"/>
              </a:rPr>
              <a:t>Meertalige</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 </a:t>
            </a:r>
            <a:r>
              <a:rPr lang="en-ZA" sz="2800" kern="0" dirty="0" err="1">
                <a:solidFill>
                  <a:srgbClr val="000000"/>
                </a:solidFill>
                <a:latin typeface="Calibri" panose="020F0502020204030204" pitchFamily="34" charset="0"/>
                <a:ea typeface="Calibri" panose="020F0502020204030204"/>
                <a:cs typeface="Calibri" panose="020F0502020204030204" pitchFamily="34" charset="0"/>
              </a:rPr>
              <a:t>praktyke</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 in </a:t>
            </a:r>
            <a:r>
              <a:rPr lang="en-ZA" sz="2800" kern="0" dirty="0" err="1">
                <a:solidFill>
                  <a:srgbClr val="FF0000"/>
                </a:solidFill>
                <a:latin typeface="Calibri" panose="020F0502020204030204" pitchFamily="34" charset="0"/>
                <a:ea typeface="Calibri" panose="020F0502020204030204"/>
                <a:cs typeface="Calibri" panose="020F0502020204030204" pitchFamily="34" charset="0"/>
              </a:rPr>
              <a:t>nie-opvoedkundige</a:t>
            </a:r>
            <a:r>
              <a:rPr lang="en-ZA" sz="2800" kern="0" dirty="0">
                <a:solidFill>
                  <a:srgbClr val="FF0000"/>
                </a:solidFill>
                <a:latin typeface="Calibri" panose="020F0502020204030204" pitchFamily="34" charset="0"/>
                <a:ea typeface="Calibri" panose="020F0502020204030204"/>
                <a:cs typeface="Calibri" panose="020F0502020204030204" pitchFamily="34" charset="0"/>
              </a:rPr>
              <a:t> </a:t>
            </a:r>
            <a:r>
              <a:rPr lang="en-ZA" sz="2800" kern="0" dirty="0" err="1">
                <a:solidFill>
                  <a:srgbClr val="FF0000"/>
                </a:solidFill>
                <a:latin typeface="Calibri" panose="020F0502020204030204" pitchFamily="34" charset="0"/>
                <a:ea typeface="Calibri" panose="020F0502020204030204"/>
                <a:cs typeface="Calibri" panose="020F0502020204030204" pitchFamily="34" charset="0"/>
              </a:rPr>
              <a:t>kontekste</a:t>
            </a:r>
            <a:r>
              <a:rPr lang="en-ZA" sz="2800" kern="0" dirty="0">
                <a:solidFill>
                  <a:srgbClr val="FF0000"/>
                </a:solidFill>
                <a:latin typeface="Calibri" panose="020F0502020204030204" pitchFamily="34" charset="0"/>
                <a:ea typeface="Calibri" panose="020F0502020204030204"/>
                <a:cs typeface="Calibri" panose="020F0502020204030204" pitchFamily="34" charset="0"/>
              </a:rPr>
              <a:t> </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a:t>
            </a:r>
            <a:r>
              <a:rPr lang="en-ZA" sz="2800" kern="0" dirty="0" err="1">
                <a:solidFill>
                  <a:srgbClr val="000000"/>
                </a:solidFill>
                <a:latin typeface="Calibri" panose="020F0502020204030204" pitchFamily="34" charset="0"/>
                <a:ea typeface="Calibri" panose="020F0502020204030204"/>
                <a:cs typeface="Calibri" panose="020F0502020204030204" pitchFamily="34" charset="0"/>
              </a:rPr>
              <a:t>soos</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 </a:t>
            </a:r>
            <a:r>
              <a:rPr lang="en-ZA" sz="2800" kern="0" dirty="0" err="1">
                <a:solidFill>
                  <a:srgbClr val="000000"/>
                </a:solidFill>
                <a:latin typeface="Calibri" panose="020F0502020204030204" pitchFamily="34" charset="0"/>
                <a:ea typeface="Calibri" panose="020F0502020204030204"/>
                <a:cs typeface="Calibri" panose="020F0502020204030204" pitchFamily="34" charset="0"/>
              </a:rPr>
              <a:t>plek</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 van </a:t>
            </a:r>
            <a:r>
              <a:rPr lang="en-ZA" sz="2800" kern="0" dirty="0" err="1">
                <a:solidFill>
                  <a:srgbClr val="000000"/>
                </a:solidFill>
                <a:latin typeface="Calibri" panose="020F0502020204030204" pitchFamily="34" charset="0"/>
                <a:ea typeface="Calibri" panose="020F0502020204030204"/>
                <a:cs typeface="Calibri" panose="020F0502020204030204" pitchFamily="34" charset="0"/>
              </a:rPr>
              <a:t>aanbidding</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 huis, </a:t>
            </a:r>
            <a:r>
              <a:rPr lang="en-ZA" sz="2800" kern="0" dirty="0" err="1">
                <a:solidFill>
                  <a:srgbClr val="000000"/>
                </a:solidFill>
                <a:latin typeface="Calibri" panose="020F0502020204030204" pitchFamily="34" charset="0"/>
                <a:ea typeface="Calibri" panose="020F0502020204030204"/>
                <a:cs typeface="Calibri" panose="020F0502020204030204" pitchFamily="34" charset="0"/>
              </a:rPr>
              <a:t>werkplek</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 </a:t>
            </a:r>
            <a:r>
              <a:rPr lang="en-ZA" sz="2800" kern="0" dirty="0" err="1">
                <a:solidFill>
                  <a:srgbClr val="000000"/>
                </a:solidFill>
                <a:latin typeface="Calibri" panose="020F0502020204030204" pitchFamily="34" charset="0"/>
                <a:ea typeface="Calibri" panose="020F0502020204030204"/>
                <a:cs typeface="Calibri" panose="020F0502020204030204" pitchFamily="34" charset="0"/>
              </a:rPr>
              <a:t>sosiale</a:t>
            </a:r>
            <a:r>
              <a:rPr lang="en-ZA" sz="2800" kern="0" dirty="0">
                <a:solidFill>
                  <a:srgbClr val="000000"/>
                </a:solidFill>
                <a:latin typeface="Calibri" panose="020F0502020204030204" pitchFamily="34" charset="0"/>
                <a:ea typeface="Calibri" panose="020F0502020204030204"/>
                <a:cs typeface="Calibri" panose="020F0502020204030204" pitchFamily="34" charset="0"/>
              </a:rPr>
              <a:t> media, ens.) </a:t>
            </a:r>
          </a:p>
          <a:p>
            <a:pPr marL="567055" indent="0" algn="just" defTabSz="914400" eaLnBrk="0" fontAlgn="base">
              <a:spcBef>
                <a:spcPct val="20000"/>
              </a:spcBef>
              <a:spcAft>
                <a:spcPct val="0"/>
              </a:spcAft>
              <a:buClrTx/>
              <a:buSzTx/>
              <a:buNone/>
              <a:defRPr/>
            </a:pPr>
            <a:r>
              <a:rPr lang="en-ZA" sz="2800" i="1" kern="0" dirty="0">
                <a:solidFill>
                  <a:srgbClr val="000000"/>
                </a:solidFill>
                <a:latin typeface="Calibri" panose="020F0502020204030204" pitchFamily="34" charset="0"/>
                <a:ea typeface="Calibri" panose="020F0502020204030204"/>
                <a:cs typeface="Calibri" panose="020F0502020204030204" pitchFamily="34" charset="0"/>
              </a:rPr>
              <a:t>     </a:t>
            </a:r>
          </a:p>
          <a:p>
            <a:pPr marL="1260475" indent="-546100" algn="just" defTabSz="914400" eaLnBrk="0" fontAlgn="base">
              <a:spcBef>
                <a:spcPct val="20000"/>
              </a:spcBef>
              <a:spcAft>
                <a:spcPct val="0"/>
              </a:spcAft>
              <a:buClrTx/>
              <a:buSzTx/>
              <a:buNone/>
              <a:defRPr/>
            </a:pPr>
            <a:r>
              <a:rPr lang="en-US" sz="2800" kern="0" dirty="0" err="1">
                <a:solidFill>
                  <a:srgbClr val="000000"/>
                </a:solidFill>
                <a:latin typeface="Calibri" panose="020F0502020204030204" pitchFamily="34" charset="0"/>
                <a:ea typeface="Calibri" panose="020F0502020204030204"/>
                <a:cs typeface="Calibri" panose="020F0502020204030204" pitchFamily="34" charset="0"/>
              </a:rPr>
              <a:t>Bv</a:t>
            </a:r>
            <a:r>
              <a:rPr lang="en-US" sz="2800" kern="0" dirty="0">
                <a:solidFill>
                  <a:srgbClr val="000000"/>
                </a:solidFill>
                <a:latin typeface="Calibri" panose="020F0502020204030204" pitchFamily="34" charset="0"/>
                <a:ea typeface="Calibri" panose="020F0502020204030204"/>
                <a:cs typeface="Calibri" panose="020F0502020204030204" pitchFamily="34" charset="0"/>
              </a:rPr>
              <a:t>.</a:t>
            </a:r>
            <a:r>
              <a:rPr lang="en-US" sz="2800" i="1" kern="0" dirty="0">
                <a:solidFill>
                  <a:srgbClr val="000000"/>
                </a:solidFill>
                <a:latin typeface="Calibri" panose="020F0502020204030204" pitchFamily="34" charset="0"/>
                <a:ea typeface="Calibri" panose="020F0502020204030204"/>
                <a:cs typeface="Calibri" panose="020F0502020204030204" pitchFamily="34" charset="0"/>
              </a:rPr>
              <a:t>: </a:t>
            </a:r>
            <a:r>
              <a:rPr lang="nl-NL" sz="2800" i="1" kern="0" dirty="0">
                <a:solidFill>
                  <a:srgbClr val="000000"/>
                </a:solidFill>
                <a:latin typeface="Calibri" panose="020F0502020204030204" pitchFamily="34" charset="0"/>
                <a:ea typeface="Calibri" panose="020F0502020204030204"/>
                <a:cs typeface="Calibri" panose="020F0502020204030204" pitchFamily="34" charset="0"/>
              </a:rPr>
              <a:t>By my plek van aanbidding is die dominante taal Engels, maar soms sou die prediker ook die boodskap in Afrikaans oordra. Daar is baie kere waar die preek in Beide Engels en Afrikaans gegee word.</a:t>
            </a:r>
          </a:p>
          <a:p>
            <a:pPr marL="1260475" indent="-546100" algn="just" defTabSz="914400" eaLnBrk="0" fontAlgn="base">
              <a:spcBef>
                <a:spcPct val="20000"/>
              </a:spcBef>
              <a:spcAft>
                <a:spcPct val="0"/>
              </a:spcAft>
              <a:buClrTx/>
              <a:buSzTx/>
              <a:buNone/>
              <a:defRPr/>
            </a:pPr>
            <a:endParaRPr lang="en-ZA" sz="2000" i="1" kern="0" dirty="0">
              <a:solidFill>
                <a:srgbClr val="000000"/>
              </a:solidFill>
              <a:latin typeface="Calibri" panose="020F0502020204030204" pitchFamily="34" charset="0"/>
              <a:ea typeface="Calibri" panose="020F0502020204030204"/>
              <a:cs typeface="Calibri" panose="020F0502020204030204" pitchFamily="34" charset="0"/>
            </a:endParaRPr>
          </a:p>
          <a:p>
            <a:pPr marL="973455" indent="0" algn="just" defTabSz="914400" eaLnBrk="0" fontAlgn="base">
              <a:spcBef>
                <a:spcPct val="20000"/>
              </a:spcBef>
              <a:spcAft>
                <a:spcPct val="0"/>
              </a:spcAft>
              <a:buClrTx/>
              <a:buSzTx/>
              <a:buNone/>
              <a:defRPr/>
            </a:pPr>
            <a:r>
              <a:rPr lang="en-ZA" sz="2100" i="1" kern="0" dirty="0">
                <a:solidFill>
                  <a:srgbClr val="000000"/>
                </a:solidFill>
                <a:latin typeface="Calibri" panose="020F0502020204030204" pitchFamily="34" charset="0"/>
                <a:ea typeface="Calibri" panose="020F0502020204030204"/>
                <a:cs typeface="Calibri" panose="020F0502020204030204" pitchFamily="34" charset="0"/>
              </a:rPr>
              <a:t>                                          </a:t>
            </a:r>
            <a:r>
              <a:rPr lang="en-ZA" sz="2100" kern="0" dirty="0">
                <a:solidFill>
                  <a:srgbClr val="000000"/>
                </a:solidFill>
                <a:latin typeface="Calibri" panose="020F0502020204030204" pitchFamily="34" charset="0"/>
                <a:ea typeface="Calibri" panose="020F0502020204030204"/>
                <a:cs typeface="Calibri" panose="020F0502020204030204" pitchFamily="34" charset="0"/>
              </a:rPr>
              <a:t>(</a:t>
            </a:r>
            <a:r>
              <a:rPr lang="en-ZA" sz="2100" kern="0" dirty="0" err="1">
                <a:solidFill>
                  <a:srgbClr val="000000"/>
                </a:solidFill>
                <a:latin typeface="Calibri" panose="020F0502020204030204" pitchFamily="34" charset="0"/>
                <a:ea typeface="Calibri" panose="020F0502020204030204"/>
                <a:cs typeface="Calibri" panose="020F0502020204030204" pitchFamily="34" charset="0"/>
              </a:rPr>
              <a:t>Bron</a:t>
            </a:r>
            <a:r>
              <a:rPr lang="en-ZA" sz="2100" kern="0" dirty="0">
                <a:solidFill>
                  <a:srgbClr val="000000"/>
                </a:solidFill>
                <a:latin typeface="Calibri" panose="020F0502020204030204" pitchFamily="34" charset="0"/>
                <a:ea typeface="Calibri" panose="020F0502020204030204"/>
                <a:cs typeface="Calibri" panose="020F0502020204030204" pitchFamily="34" charset="0"/>
              </a:rPr>
              <a:t> : LCS311 Essay One student script, 2017)</a:t>
            </a:r>
            <a:endParaRPr lang="en-US" sz="2100" kern="0" dirty="0">
              <a:solidFill>
                <a:schemeClr val="tx1"/>
              </a:solidFill>
              <a:latin typeface="Calibri" panose="020F0502020204030204" pitchFamily="34" charset="0"/>
              <a:cs typeface="Calibri" panose="020F0502020204030204" pitchFamily="34" charset="0"/>
            </a:endParaRPr>
          </a:p>
          <a:p>
            <a:pPr marL="1316355" defTabSz="914400" eaLnBrk="0" fontAlgn="base" hangingPunct="0">
              <a:spcBef>
                <a:spcPct val="0"/>
              </a:spcBef>
              <a:spcAft>
                <a:spcPct val="0"/>
              </a:spcAft>
              <a:buClrTx/>
              <a:buSzTx/>
              <a:buFont typeface="Wingdings 2" pitchFamily="18" charset="2"/>
              <a:buChar char=""/>
              <a:tabLst>
                <a:tab pos="457200" algn="l"/>
              </a:tabLst>
              <a:defRPr/>
            </a:pPr>
            <a:endParaRPr lang="en-US" sz="2400" kern="0" dirty="0">
              <a:solidFill>
                <a:srgbClr val="000000"/>
              </a:solidFill>
              <a:latin typeface="Calibri" panose="020F0502020204030204" pitchFamily="34" charset="0"/>
              <a:ea typeface="Times New Roman" panose="02020603050405020304"/>
              <a:cs typeface="Calibri" panose="020F0502020204030204" pitchFamily="34" charset="0"/>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203" y="589330"/>
            <a:ext cx="8704189" cy="5975350"/>
          </a:xfrm>
        </p:spPr>
        <p:txBody>
          <a:bodyPr vert="horz" wrap="square" lIns="91440" tIns="45720" rIns="91440" bIns="45720" numCol="1" rtlCol="0" anchor="t" anchorCtr="0" compatLnSpc="1">
            <a:normAutofit fontScale="92500" lnSpcReduction="10000"/>
          </a:bodyPr>
          <a:lstStyle/>
          <a:p>
            <a:pPr defTabSz="914400" eaLnBrk="0" fontAlgn="base" hangingPunct="0">
              <a:spcBef>
                <a:spcPct val="0"/>
              </a:spcBef>
              <a:spcAft>
                <a:spcPct val="0"/>
              </a:spcAft>
              <a:buClrTx/>
              <a:buSzTx/>
              <a:buFont typeface="Arial" panose="020B0604020202020204" pitchFamily="34" charset="0"/>
              <a:buChar char="•"/>
              <a:tabLst>
                <a:tab pos="174625" algn="l"/>
              </a:tabLst>
              <a:defRPr/>
            </a:pPr>
            <a:r>
              <a:rPr lang="nl-NL" sz="2000" kern="0" dirty="0">
                <a:solidFill>
                  <a:srgbClr val="000000"/>
                </a:solidFill>
                <a:latin typeface="Calibri" panose="020F0502020204030204" pitchFamily="34" charset="0"/>
                <a:ea typeface="Times New Roman" panose="02020603050405020304"/>
              </a:rPr>
              <a:t>Nog 'n taalpraktyk wat verband hou met translanguaging is </a:t>
            </a:r>
            <a:r>
              <a:rPr lang="nl-NL" sz="2000" kern="0" dirty="0">
                <a:solidFill>
                  <a:srgbClr val="FF0000"/>
                </a:solidFill>
                <a:latin typeface="Calibri" panose="020F0502020204030204" pitchFamily="34" charset="0"/>
                <a:ea typeface="Times New Roman" panose="02020603050405020304"/>
              </a:rPr>
              <a:t>co-languaging</a:t>
            </a:r>
            <a:r>
              <a:rPr lang="nl-NL" sz="2000" kern="0" dirty="0">
                <a:solidFill>
                  <a:srgbClr val="000000"/>
                </a:solidFill>
                <a:latin typeface="Calibri" panose="020F0502020204030204" pitchFamily="34" charset="0"/>
                <a:ea typeface="Times New Roman" panose="02020603050405020304"/>
              </a:rPr>
              <a:t>, wat verwys na “'n strategie waardeur [twee of meer] tale visueel aangebied word en vergelyk word om studente uit verskillende taalagtergronde te akkommodeer deur terme en frases uit hierdie tale te kontrasteer” (Van der Walt (2013:149).</a:t>
            </a: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r>
              <a:rPr lang="nl-NL" sz="2000" kern="0" dirty="0">
                <a:solidFill>
                  <a:srgbClr val="FF0000"/>
                </a:solidFill>
                <a:latin typeface="Calibri" panose="020F0502020204030204" pitchFamily="34" charset="0"/>
                <a:ea typeface="Times New Roman" panose="02020603050405020304"/>
              </a:rPr>
              <a:t>Bv:</a:t>
            </a:r>
            <a:r>
              <a:rPr lang="nl-NL" sz="2000" kern="0" dirty="0">
                <a:solidFill>
                  <a:srgbClr val="000000"/>
                </a:solidFill>
                <a:latin typeface="Calibri" panose="020F0502020204030204" pitchFamily="34" charset="0"/>
                <a:ea typeface="Times New Roman" panose="02020603050405020304"/>
              </a:rPr>
              <a:t> plakkate/borde wat in twee of meer tale geskryf is; tweetalige woordelyste; meertalige lesingskyfies (soos in LCS311). </a:t>
            </a: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nl-NL" sz="20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nl-NL" sz="20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r>
              <a:rPr lang="nl-NL" sz="2000" kern="0" dirty="0">
                <a:solidFill>
                  <a:srgbClr val="000000"/>
                </a:solidFill>
                <a:latin typeface="Calibri" panose="020F0502020204030204" pitchFamily="34" charset="0"/>
                <a:ea typeface="Times New Roman" panose="02020603050405020304"/>
              </a:rPr>
              <a:t>Co-languaging </a:t>
            </a:r>
            <a:r>
              <a:rPr lang="nl-NL" sz="2000" kern="0" dirty="0">
                <a:solidFill>
                  <a:srgbClr val="FF0000"/>
                </a:solidFill>
                <a:latin typeface="Calibri" panose="020F0502020204030204" pitchFamily="34" charset="0"/>
                <a:ea typeface="Times New Roman" panose="02020603050405020304"/>
              </a:rPr>
              <a:t>ondersteun translanguaging </a:t>
            </a:r>
            <a:r>
              <a:rPr lang="nl-NL" sz="2000" kern="0" dirty="0">
                <a:solidFill>
                  <a:srgbClr val="000000"/>
                </a:solidFill>
                <a:latin typeface="Calibri" panose="020F0502020204030204" pitchFamily="34" charset="0"/>
                <a:ea typeface="Times New Roman" panose="02020603050405020304"/>
              </a:rPr>
              <a:t>in die sin dat wanneer hulle sukkel om 'n woord, frase of sin in 'n bepaalde taal te verstaan, lesers die weergawe in die ander taal(s) kan raadpleeg. </a:t>
            </a:r>
          </a:p>
          <a:p>
            <a:pPr defTabSz="914400" eaLnBrk="0" fontAlgn="base" hangingPunct="0">
              <a:spcBef>
                <a:spcPct val="20000"/>
              </a:spcBef>
              <a:spcAft>
                <a:spcPct val="0"/>
              </a:spcAft>
              <a:buClrTx/>
              <a:buSzTx/>
              <a:buFontTx/>
              <a:buChar char="•"/>
              <a:defRPr/>
            </a:pPr>
            <a:endParaRPr lang="en-ZA" sz="3200" kern="0" dirty="0">
              <a:solidFill>
                <a:schemeClr val="tx1"/>
              </a:solidFill>
            </a:endParaRPr>
          </a:p>
        </p:txBody>
      </p:sp>
      <p:pic>
        <p:nvPicPr>
          <p:cNvPr id="1026" name="Picture 2" descr="English Afrikaans High Resolution Stock Photography and Images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852936"/>
            <a:ext cx="30480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5628458" y="2852936"/>
            <a:ext cx="3048000" cy="2247900"/>
          </a:xfrm>
          <a:prstGeom prst="rect">
            <a:avLst/>
          </a:prstGeom>
          <a:ln>
            <a:solidFill>
              <a:schemeClr val="accent1">
                <a:alpha val="66000"/>
              </a:schemeClr>
            </a:solidFill>
          </a:ln>
        </p:spPr>
      </p:pic>
      <p:sp>
        <p:nvSpPr>
          <p:cNvPr id="6" name="TextBox 5"/>
          <p:cNvSpPr txBox="1"/>
          <p:nvPr/>
        </p:nvSpPr>
        <p:spPr>
          <a:xfrm>
            <a:off x="10031566" y="404664"/>
            <a:ext cx="312906" cy="369332"/>
          </a:xfrm>
          <a:prstGeom prst="rect">
            <a:avLst/>
          </a:prstGeom>
          <a:noFill/>
          <a:ln>
            <a:solidFill>
              <a:srgbClr val="00B050"/>
            </a:solidFill>
          </a:ln>
        </p:spPr>
        <p:txBody>
          <a:bodyPr wrap="none" rtlCol="0">
            <a:spAutoFit/>
          </a:bodyPr>
          <a:lstStyle/>
          <a:p>
            <a:r>
              <a:rPr lang="en-US" dirty="0"/>
              <a:t>8</a:t>
            </a:r>
          </a:p>
        </p:txBody>
      </p:sp>
    </p:spTree>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1050</TotalTime>
  <Words>1389</Words>
  <Application>Microsoft Office PowerPoint</Application>
  <PresentationFormat>Widescreen</PresentationFormat>
  <Paragraphs>176</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Trebuchet MS</vt:lpstr>
      <vt:lpstr>Wingdings</vt:lpstr>
      <vt:lpstr>Wingdings 2</vt:lpstr>
      <vt:lpstr>Wingdings 3</vt:lpstr>
      <vt:lpstr>Facet</vt:lpstr>
      <vt:lpstr>LCS 311   Veeltaligheid in die Samelewing en Opvoeding</vt:lpstr>
      <vt:lpstr>Herhaling : Lesing 6 Deel 1</vt:lpstr>
      <vt:lpstr>Lesing 6 Deel 2: Doelwitte  Translanguaging and co-languaging </vt:lpstr>
      <vt:lpstr>PowerPoint Presentation</vt:lpstr>
      <vt:lpstr>Translanguaging </vt:lpstr>
      <vt:lpstr>Oorsprong van die term translanguaging</vt:lpstr>
      <vt:lpstr>Evolusie in die gebruik van die term translanguaging</vt:lpstr>
      <vt:lpstr>Evolusie in die gebruik van die term translanguaging</vt:lpstr>
      <vt:lpstr>PowerPoint Presentation</vt:lpstr>
      <vt:lpstr>Voordele van translanguaging</vt:lpstr>
      <vt:lpstr>Voordele van translanguaging…(voortgesit)</vt:lpstr>
      <vt:lpstr>Voordele van translanguaging…(voortgesit)</vt:lpstr>
      <vt:lpstr>Besprekingsvrae</vt:lpstr>
      <vt:lpstr>Aankondiging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LCS 311  Multilingualism</dc:title>
  <dc:creator>Geraldine Guene Lindole Hartman</dc:creator>
  <cp:lastModifiedBy>Geraldine Guene Lindole Hartman</cp:lastModifiedBy>
  <cp:revision>10</cp:revision>
  <dcterms:created xsi:type="dcterms:W3CDTF">2022-01-25T09:17:40Z</dcterms:created>
  <dcterms:modified xsi:type="dcterms:W3CDTF">2022-04-11T13:16:18Z</dcterms:modified>
</cp:coreProperties>
</file>