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72" r:id="rId3"/>
  </p:sldMasterIdLst>
  <p:notesMasterIdLst>
    <p:notesMasterId r:id="rId16"/>
  </p:notesMasterIdLst>
  <p:sldIdLst>
    <p:sldId id="308" r:id="rId4"/>
    <p:sldId id="310" r:id="rId5"/>
    <p:sldId id="296" r:id="rId6"/>
    <p:sldId id="298" r:id="rId7"/>
    <p:sldId id="294" r:id="rId8"/>
    <p:sldId id="295" r:id="rId9"/>
    <p:sldId id="280" r:id="rId10"/>
    <p:sldId id="321" r:id="rId11"/>
    <p:sldId id="300" r:id="rId12"/>
    <p:sldId id="260" r:id="rId13"/>
    <p:sldId id="320" r:id="rId14"/>
    <p:sldId id="299" r:id="rId15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9">
          <p15:clr>
            <a:srgbClr val="A4A3A4"/>
          </p15:clr>
        </p15:guide>
        <p15:guide id="2" pos="28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17" autoAdjust="0"/>
  </p:normalViewPr>
  <p:slideViewPr>
    <p:cSldViewPr>
      <p:cViewPr varScale="1">
        <p:scale>
          <a:sx n="110" d="100"/>
          <a:sy n="110" d="100"/>
        </p:scale>
        <p:origin x="1680" y="176"/>
      </p:cViewPr>
      <p:guideLst>
        <p:guide orient="horz" pos="2169"/>
        <p:guide pos="288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A6E1A9D-AF0A-3045-4D2D-0702A30FF5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0CC094-42B3-84D9-8EDE-46CC22F4589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EE02B7B-C14B-433E-8452-55A6DEBFCCF2}" type="datetimeFigureOut">
              <a:rPr lang="en-ZA"/>
              <a:pPr>
                <a:defRPr/>
              </a:pPr>
              <a:t>2022/05/03</a:t>
            </a:fld>
            <a:endParaRPr lang="en-Z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58CB582-1782-E5AF-EB6D-E877BECAA0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BE3B828-9006-C13C-279C-392FCA748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B14B9-E941-E383-C433-49C1074837D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801775-1087-8F0D-CFB1-F462F68E5A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A7A5B2-B0A9-114F-9B44-8D7B463250E3}" type="slidenum">
              <a:rPr lang="en-ZA" altLang="en-US"/>
              <a:pPr/>
              <a:t>‹#›</a:t>
            </a:fld>
            <a:endParaRPr lang="en-Z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A7A5B2-B0A9-114F-9B44-8D7B463250E3}" type="slidenum">
              <a:rPr lang="en-ZA" altLang="en-US" smtClean="0"/>
              <a:pPr/>
              <a:t>6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384010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id="{5293110B-779C-E3C7-EEFC-C80E257C866E}"/>
              </a:ext>
            </a:extLst>
          </p:cNvPr>
          <p:cNvSpPr>
            <a:spLocks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Placeholder 2">
            <a:extLst>
              <a:ext uri="{FF2B5EF4-FFF2-40B4-BE49-F238E27FC236}">
                <a16:creationId xmlns:a16="http://schemas.microsoft.com/office/drawing/2014/main" id="{48CF912E-A59F-6B4F-EA1E-F37359CA59B7}"/>
              </a:ext>
            </a:extLst>
          </p:cNvPr>
          <p:cNvSpPr>
            <a:spLocks noChangeArrowheads="1"/>
          </p:cNvSpPr>
          <p:nvPr>
            <p:ph type="body" idx="4294967295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/>
              <a:t>Click to edit Master subtitle style</a:t>
            </a:r>
            <a:endParaRPr lang="en-ZA" noProof="1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AA3E8C-6B4C-BD1C-E07A-C3951E22D6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35BC8D-F34F-59CC-0773-746E874325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A8A013-2944-B071-608C-B7BF74D797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3C7F41-57E0-FC4E-85E5-BAEA9F3BE5B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951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ED58F7-6093-EC2B-25A5-9CF2585E64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7E6376-3A63-4264-6C2E-313487E99D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D10500-0A51-23FB-0E95-A49E75422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BBC35B-BCC5-EF43-A673-F5DFE5BF86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582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EE8071-FEF6-46FD-5090-66042A75CF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9A0B70-30E9-DA02-643E-BDE3EDE3F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DFF0B7-FAF7-4E9C-55FC-B3B9A8F7FC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F2F5A-EC08-C543-ADA7-C3CCAABF27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5441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1"/>
              <a:t>Click to edit Master subtitle style</a:t>
            </a:r>
            <a:endParaRPr lang="en-ZA" noProof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CA4E7-86C2-71E0-C63D-D4468160D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11C70-E599-4DCB-8D56-02B47612EEEF}" type="datetimeFigureOut">
              <a:rPr lang="en-ZA"/>
              <a:pPr>
                <a:defRPr/>
              </a:pPr>
              <a:t>2022/05/03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DE7F4-6188-3AE1-54C4-728129D17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E186D-7515-1088-6901-DDEEDBF26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E8D41-9BD4-D242-B9F2-5B65B5499F53}" type="slidenum">
              <a:rPr lang="en-ZA" altLang="en-US"/>
              <a:pPr/>
              <a:t>‹#›</a:t>
            </a:fld>
            <a:endParaRPr lang="en-ZA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154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DC126-EF22-4621-F1EF-A5ADDA725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F5A68-EE8D-40D5-8C3F-C7EB711C1A6D}" type="datetimeFigureOut">
              <a:rPr lang="en-ZA"/>
              <a:pPr>
                <a:defRPr/>
              </a:pPr>
              <a:t>2022/05/03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77E8C-8FB2-BE94-9F82-8D4DB3247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5E8B7-48C0-010D-FA74-6D7C660A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3D559-A524-8444-9AD6-43B390E730A6}" type="slidenum">
              <a:rPr lang="en-ZA" altLang="en-US"/>
              <a:pPr/>
              <a:t>‹#›</a:t>
            </a:fld>
            <a:endParaRPr lang="en-ZA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98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E3AC3-BC49-3DF8-CA2F-1E6EA75B6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C4201-B903-4B8F-96A8-B9E7948ABC40}" type="datetimeFigureOut">
              <a:rPr lang="en-ZA"/>
              <a:pPr>
                <a:defRPr/>
              </a:pPr>
              <a:t>2022/05/03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92445-1F0F-B577-74E7-19D8ACE7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879D7-380E-E535-7F0D-8CF6E7285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4B7ED-5EFA-2143-BF16-D3F7FDA80532}" type="slidenum">
              <a:rPr lang="en-ZA" altLang="en-US"/>
              <a:pPr/>
              <a:t>‹#›</a:t>
            </a:fld>
            <a:endParaRPr lang="en-ZA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09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AA4031A-BC08-A0CE-6192-14A5C3C61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43183-3C6C-4212-ABCA-91101690D6DC}" type="datetimeFigureOut">
              <a:rPr lang="en-ZA"/>
              <a:pPr>
                <a:defRPr/>
              </a:pPr>
              <a:t>2022/05/03</a:t>
            </a:fld>
            <a:endParaRPr lang="en-Z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80F988-878B-3844-02D8-C5A3D271D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A61D58-4C70-4B87-C23A-594AAB75A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4EB43-9AE6-4345-8E24-DF0ED84FD27E}" type="slidenum">
              <a:rPr lang="en-ZA" altLang="en-US"/>
              <a:pPr/>
              <a:t>‹#›</a:t>
            </a:fld>
            <a:endParaRPr lang="en-ZA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464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A989EFB-1EFE-B8EA-8936-CB5D898D1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98BFE-2C51-4C26-A021-A32DBFBD96E0}" type="datetimeFigureOut">
              <a:rPr lang="en-ZA"/>
              <a:pPr>
                <a:defRPr/>
              </a:pPr>
              <a:t>2022/05/03</a:t>
            </a:fld>
            <a:endParaRPr lang="en-ZA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9CC3A36-48E4-D51B-C465-9DD9B5F6E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8E84A65-4D7E-33A1-9CB8-41AE3F08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652BA-D4B2-5C43-80FB-BF488F5CE594}" type="slidenum">
              <a:rPr lang="en-ZA" altLang="en-US"/>
              <a:pPr/>
              <a:t>‹#›</a:t>
            </a:fld>
            <a:endParaRPr lang="en-ZA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774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1CCE3F8-17CB-9D38-A5EB-9A8B426BB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0C6BC-4DBA-4EAF-83BE-D111817F66C0}" type="datetimeFigureOut">
              <a:rPr lang="en-ZA"/>
              <a:pPr>
                <a:defRPr/>
              </a:pPr>
              <a:t>2022/05/03</a:t>
            </a:fld>
            <a:endParaRPr lang="en-ZA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B8FBD8B-EC71-3142-5B23-3D8552BBF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8F4AE5-AD7D-3178-39EB-B2D306F18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23442-D02D-7F4C-9360-556655A14D6F}" type="slidenum">
              <a:rPr lang="en-ZA" altLang="en-US"/>
              <a:pPr/>
              <a:t>‹#›</a:t>
            </a:fld>
            <a:endParaRPr lang="en-ZA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115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6894138-EDA3-67F9-0BE1-EAE447BFF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4A8CF-F9E4-45AE-8AEF-B8A1619C261A}" type="datetimeFigureOut">
              <a:rPr lang="en-ZA"/>
              <a:pPr>
                <a:defRPr/>
              </a:pPr>
              <a:t>2022/05/03</a:t>
            </a:fld>
            <a:endParaRPr lang="en-ZA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5B54CA0-AFC3-408A-32ED-37E87F5AE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63F9302-538B-E91D-603F-D1D91BB8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35F37-69E3-A54F-BAE1-B2F88C582B3F}" type="slidenum">
              <a:rPr lang="en-ZA" altLang="en-US"/>
              <a:pPr/>
              <a:t>‹#›</a:t>
            </a:fld>
            <a:endParaRPr lang="en-ZA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735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DCA4D7-6546-F4C2-596E-9AF5F92EE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C05EC-1A80-4E03-BF3B-F05C1FF9E0E3}" type="datetimeFigureOut">
              <a:rPr lang="en-ZA"/>
              <a:pPr>
                <a:defRPr/>
              </a:pPr>
              <a:t>2022/05/03</a:t>
            </a:fld>
            <a:endParaRPr lang="en-Z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7069A6-775F-56E8-695B-156944568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5D3454-BD56-A98C-4369-042DE9992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A2D04-E382-FB4B-BC38-E03FB4CEA889}" type="slidenum">
              <a:rPr lang="en-ZA" altLang="en-US"/>
              <a:pPr/>
              <a:t>‹#›</a:t>
            </a:fld>
            <a:endParaRPr lang="en-ZA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02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EC0940-6760-B3C0-2D8F-34CE77EBA1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AA86FF-FE05-D9C7-AA6C-9838020E8A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51E96F-88D9-3071-76B7-F5226B496F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E1F600-DA4A-6F46-9671-6481C9DEB2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5376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A7BDEFF-AB08-9411-237A-3EBA8359C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566FD-6CEB-4517-B9D5-8ED4696FFAC4}" type="datetimeFigureOut">
              <a:rPr lang="en-ZA"/>
              <a:pPr>
                <a:defRPr/>
              </a:pPr>
              <a:t>2022/05/03</a:t>
            </a:fld>
            <a:endParaRPr lang="en-ZA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2A615F-F5D6-6672-B142-15B473605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96CDA8C-41C0-FCD8-B70D-9E0B58BE1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EDC7B-A828-5445-A628-B9B608340B7A}" type="slidenum">
              <a:rPr lang="en-ZA" altLang="en-US"/>
              <a:pPr/>
              <a:t>‹#›</a:t>
            </a:fld>
            <a:endParaRPr lang="en-ZA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6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B87D2-9FF7-C84D-82F8-2E13B051C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2D52D-3F5B-4F9B-9A3A-87FFFCDF2214}" type="datetimeFigureOut">
              <a:rPr lang="en-ZA"/>
              <a:pPr>
                <a:defRPr/>
              </a:pPr>
              <a:t>2022/05/03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BF288-2FF4-FE1F-C9CE-7EFD0A89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EA413-0F21-4A83-960D-E1E915EF4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98E98-CED8-D748-ADEA-627D01BBA4B6}" type="slidenum">
              <a:rPr lang="en-ZA" altLang="en-US"/>
              <a:pPr/>
              <a:t>‹#›</a:t>
            </a:fld>
            <a:endParaRPr lang="en-ZA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4189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5345C-FA66-B41F-51D3-F8DDEA3FD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4EDA8-8341-4B33-BB2C-D16ACC7A4BE8}" type="datetimeFigureOut">
              <a:rPr lang="en-ZA"/>
              <a:pPr>
                <a:defRPr/>
              </a:pPr>
              <a:t>2022/05/03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0053D-743F-23E6-FC90-7D304E744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11E9F-8FF6-EB29-83C2-D3309993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CE42A-D1C7-174B-8BA3-D43CA83446A0}" type="slidenum">
              <a:rPr lang="en-ZA" altLang="en-US"/>
              <a:pPr/>
              <a:t>‹#›</a:t>
            </a:fld>
            <a:endParaRPr lang="en-ZA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850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/>
              <a:t>Click to edit Master subtitle style</a:t>
            </a:r>
            <a:endParaRPr lang="en-ZA" noProof="1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A5D027-F7C4-B7B2-5AEA-702A019D07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8D951B-941C-CD05-4F1E-240AA57528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B9F07D-E103-70AE-D512-3918817006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22352B-1D36-1647-AA9D-AF36E985FA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6688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68AA18-5880-F142-C860-E34666DE13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F16ECD-80AB-009A-5F1B-5FFF9B4AEC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098938-FF5A-2C34-7018-AA6B633432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42C928-09CC-FF46-9E45-C1C5890021B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21297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4A2A85-EF6A-3F68-89B6-6179C19EF3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C887A3-1A7B-4495-937B-98B5C41687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BA5489-72C8-0085-2973-00D8B69F6C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5F49C1-1909-0A4F-BCDB-EAC6D112692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39663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C6EB4C-E85D-9531-B872-2474B5A8BD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923E51-981D-BBBB-0838-BFF1185B4C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424356-8017-2D3E-78D9-25CACB0A43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5C1DA9-8CF9-B14D-B5BB-3035776248A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33427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835C7F5-1583-0C47-9B9B-15DFD429A3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1CEE0F-A5B5-3911-0B35-52553EE996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15A3A71-8840-CE4A-F001-465484B37D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A20AB4-8F72-EA4F-8C52-392D260F54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25981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2C6E0AC-8E8E-323C-4002-DCD0E58E24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4A3741-F9A1-EB0B-C287-ABFFF1A5C4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D35FDBC-99BB-C520-018D-710200E7A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9680F7-0238-9743-834C-2430298511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88721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490E436-087A-2EE7-3DC7-DA286D84F8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FC57754-0FAE-59BD-23A4-4564D9FC19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F00A0A1-456F-8BFE-8949-ACEC48A327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5ADDB7-5432-B745-84CD-9B034C8537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481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1F09E9-DA7A-CA80-2750-E621D07539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8288AC-B96F-A514-80C1-DE3EFBC9C8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E939F9-38F3-BE84-0342-FAABEC92BB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36337-47DB-3B49-B75F-AB76A676F40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56362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22DEED-1DDF-4800-E882-E893AA2311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85674F-55A5-0497-E7B7-F3D3407173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6BC408-9C73-820A-E493-4AD3AEBAD5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55F68-F5C3-FC44-8E99-6D10233948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82083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331336-8C56-25B0-BD7F-E37419CD9A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9EEDCD-31CE-1648-6CC8-811E114B6D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D845BB-12D5-0AE5-629D-296E15E6CE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D783C4-C570-964A-B42C-30BC13C7CC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05997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4122B5-E755-05AE-D76B-C12B35EE72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50BBBC-4DED-F7DC-7A94-22029D2C41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C10914-7954-A575-B8A2-1EEAA471AD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DD7712-D923-3246-AF01-674F1F7011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94534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46D28D-FD21-D81D-2815-A7EA0B88C6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9FDFC5-0ED3-2C36-98D7-8C3785293D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F34000-3475-2F65-40FA-E63B29E931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C3630-13A5-2E44-B58C-CFD9B0F7B6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565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5C2A41-494F-C287-133A-F43FF4521C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0AB479-307B-D104-42CF-30A555AA4C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09DCD7-ACDB-84E9-8472-A552F7C5F1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B6B6A-031E-0F4B-8680-B457E09B88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891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4968EE8-6968-398A-8409-1FA44A089F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34AD3A8-11AF-1CEF-74F0-601CD6987D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48CF2C-F945-8A08-3A81-E8A9F4D99E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1F8894-4D54-3E4C-BF6B-5E27026E2C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441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635CDF7-A377-C579-51D0-67AAD8ABB7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2B4676F-6E82-7AED-271C-AC8B415B0B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19AAC5C-8EB7-AC18-C973-6E3886D0D4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E31BC-2B44-804A-B62B-226D7141F15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43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9145C0-51C4-BA07-4DFF-90CF2C436F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C29A24-A3AA-FDD4-1C0D-36FCEC4DDB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52FFE8D-C68A-0FF5-D271-85DF849ED3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0A01C-69EB-4448-B1F0-B51DA7893F7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983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ZA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C95C8B-BD76-4A0E-EA3F-32B31FFD8C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434D4F-93A1-D579-F5E7-3E9631360B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A58484-11EA-D321-6934-35D87B9EB6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072FB1-D4D8-904A-8A79-84555B8C686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997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  <a:endParaRPr lang="en-ZA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5A35D0-489A-2A45-E1A9-1D5C7C4ED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CB99E0-125B-0005-2A77-F76F27447B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0C198A-D147-C5A8-31FB-C263155717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5443A-B862-2C4B-B42B-8FB5B38DED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554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C5580BF-C0E9-9BE6-5020-2F1B581D432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130D814-9D12-30F5-D6E4-57907E6D712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7CFD23-C497-E6E0-FEB4-73F7B7E37E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88263B8-D7FE-E4E9-E39C-9171AF3E45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CC8B0DA-C1B2-EAEF-D4B0-313491169F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F1610A-3D2D-AD4E-B610-C20BB45AB41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23308CBC-B973-4765-71EE-6A13D62CE15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ZA" altLang="en-US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62358476-B22B-ECA0-8219-F7138D61E1D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ZA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1696F-7A88-56DF-0F69-2C1E413CD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AC3E4B-7744-44C6-BFA6-D5DA137DD05C}" type="datetimeFigureOut">
              <a:rPr lang="en-ZA"/>
              <a:pPr>
                <a:defRPr/>
              </a:pPr>
              <a:t>2022/05/03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36580-6B2F-8609-FBE2-DBF5C6080E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8B2EA-4972-957E-5BC9-981113B01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572702D-3236-FE40-9FE9-3A5B65A2F51A}" type="slidenum">
              <a:rPr lang="en-ZA" altLang="en-US"/>
              <a:pPr/>
              <a:t>‹#›</a:t>
            </a:fld>
            <a:endParaRPr lang="en-ZA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B652AC4-4E35-AF9F-6D51-38AA2A7C808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0130E99-8BED-8A4E-8CE5-92C1D9A40B6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EC83CB9-3E32-AD5E-9399-B0E2FC8106D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919B16E-4113-65D6-2368-B0EBA8A8F7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BC04B36-BD0B-3868-82D6-3A2A7D945C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83CC78-344D-EC4C-A950-67D188C0124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2">
            <a:extLst>
              <a:ext uri="{FF2B5EF4-FFF2-40B4-BE49-F238E27FC236}">
                <a16:creationId xmlns:a16="http://schemas.microsoft.com/office/drawing/2014/main" id="{3C801A8E-F013-7753-259F-24B6646D9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5805488"/>
            <a:ext cx="7075488" cy="3683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89A4A7"/>
            </a:solidFill>
            <a:round/>
            <a:headEnd/>
            <a:tailEnd/>
          </a:ln>
        </p:spPr>
        <p:txBody>
          <a:bodyPr>
            <a:spAutoFit/>
          </a:bodyPr>
          <a:lstStyle>
            <a:lvl1pPr defTabSz="0">
              <a:tabLst>
                <a:tab pos="447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>
              <a:tabLst>
                <a:tab pos="447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>
              <a:tabLst>
                <a:tab pos="447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>
              <a:tabLst>
                <a:tab pos="447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>
              <a:tabLst>
                <a:tab pos="447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0" fontAlgn="base">
              <a:spcBef>
                <a:spcPct val="0"/>
              </a:spcBef>
              <a:spcAft>
                <a:spcPct val="0"/>
              </a:spcAft>
              <a:tabLst>
                <a:tab pos="447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0" fontAlgn="base">
              <a:spcBef>
                <a:spcPct val="0"/>
              </a:spcBef>
              <a:spcAft>
                <a:spcPct val="0"/>
              </a:spcAft>
              <a:tabLst>
                <a:tab pos="447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0" fontAlgn="base">
              <a:spcBef>
                <a:spcPct val="0"/>
              </a:spcBef>
              <a:spcAft>
                <a:spcPct val="0"/>
              </a:spcAft>
              <a:tabLst>
                <a:tab pos="447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0" fontAlgn="base">
              <a:spcBef>
                <a:spcPct val="0"/>
              </a:spcBef>
              <a:spcAft>
                <a:spcPct val="0"/>
              </a:spcAft>
              <a:tabLst>
                <a:tab pos="447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en-ZA" dirty="0"/>
              <a:t>The relevant pages of the Course Reader are from</a:t>
            </a:r>
            <a:r>
              <a:rPr lang="en-US" altLang="en-ZA" b="1" dirty="0"/>
              <a:t> p. 38 </a:t>
            </a:r>
            <a:r>
              <a:rPr lang="en-US" altLang="en-ZA" dirty="0"/>
              <a:t>to</a:t>
            </a:r>
            <a:r>
              <a:rPr lang="en-US" altLang="en-ZA" b="1" dirty="0"/>
              <a:t> p. 40.</a:t>
            </a:r>
            <a:r>
              <a:rPr lang="en-US" altLang="en-ZA" dirty="0"/>
              <a:t> </a:t>
            </a:r>
            <a:endParaRPr lang="en-US" altLang="en-ZA" b="1" dirty="0"/>
          </a:p>
        </p:txBody>
      </p:sp>
      <p:sp>
        <p:nvSpPr>
          <p:cNvPr id="7172" name="Content Placeholder 2">
            <a:extLst>
              <a:ext uri="{FF2B5EF4-FFF2-40B4-BE49-F238E27FC236}">
                <a16:creationId xmlns:a16="http://schemas.microsoft.com/office/drawing/2014/main" id="{7BBFE533-147B-07F3-0449-BFFFC29F6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638" y="404813"/>
            <a:ext cx="8229600" cy="5184427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altLang="en-US" sz="600" kern="1200" noProof="1">
              <a:solidFill>
                <a:srgbClr val="00B050"/>
              </a:solidFill>
            </a:endParaRPr>
          </a:p>
          <a:p>
            <a:endParaRPr lang="en-US" altLang="en-US" sz="600" kern="1200" noProof="1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</a:pPr>
            <a:r>
              <a:rPr lang="en-ZA" sz="3600" kern="1200" dirty="0">
                <a:solidFill>
                  <a:srgbClr val="C00000"/>
                </a:solidFill>
                <a:latin typeface="+mj-lt"/>
                <a:ea typeface="+mj-ea"/>
                <a:cs typeface="+mj-cs"/>
                <a:sym typeface="+mn-ea"/>
              </a:rPr>
              <a:t>  </a:t>
            </a:r>
            <a:r>
              <a:rPr lang="en-ZA" sz="3600" kern="1200" dirty="0">
                <a:latin typeface="+mj-lt"/>
                <a:ea typeface="+mj-ea"/>
                <a:cs typeface="+mj-cs"/>
                <a:sym typeface="+mn-ea"/>
              </a:rPr>
              <a:t>    </a:t>
            </a:r>
            <a:endParaRPr lang="en-US" altLang="en-ZA" sz="3600" b="1" kern="1200" noProof="1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ZA" sz="3600" b="1" kern="1200" noProof="1"/>
              <a:t>Lecture 9</a:t>
            </a:r>
            <a:endParaRPr lang="en-US" altLang="en-ZA" sz="100" b="1" kern="1200" noProof="1"/>
          </a:p>
          <a:p>
            <a:pPr>
              <a:lnSpc>
                <a:spcPct val="90000"/>
              </a:lnSpc>
            </a:pPr>
            <a:endParaRPr lang="en-US" altLang="en-US" sz="800" b="1" kern="1200" noProof="1">
              <a:solidFill>
                <a:srgbClr val="0000FF"/>
              </a:solidFill>
              <a:sym typeface="+mn-ea"/>
            </a:endParaRPr>
          </a:p>
          <a:p>
            <a:pPr>
              <a:lnSpc>
                <a:spcPct val="90000"/>
              </a:lnSpc>
            </a:pPr>
            <a:r>
              <a:rPr lang="en-ZA" altLang="en-US" sz="3800" b="1" noProof="1">
                <a:latin typeface="Calibri" panose="020F0502020204030204" pitchFamily="34" charset="0"/>
                <a:sym typeface="+mn-ea"/>
              </a:rPr>
              <a:t>The Challenges of Multilingualism in </a:t>
            </a:r>
            <a:r>
              <a:rPr lang="en-US" altLang="en-ZA" sz="3800" b="1" noProof="1">
                <a:latin typeface="Calibri" panose="020F0502020204030204" pitchFamily="34" charset="0"/>
                <a:sym typeface="+mn-ea"/>
              </a:rPr>
              <a:t>P</a:t>
            </a:r>
            <a:r>
              <a:rPr lang="en-ZA" altLang="en-US" sz="3800" b="1" noProof="1">
                <a:latin typeface="Calibri" panose="020F0502020204030204" pitchFamily="34" charset="0"/>
                <a:sym typeface="+mn-ea"/>
              </a:rPr>
              <a:t>ost-colonial African States</a:t>
            </a:r>
            <a:endParaRPr lang="en-GB" altLang="en-US" sz="3800" b="1" kern="1200" noProof="1"/>
          </a:p>
        </p:txBody>
      </p:sp>
      <p:sp>
        <p:nvSpPr>
          <p:cNvPr id="16387" name="TextBox 2">
            <a:extLst>
              <a:ext uri="{FF2B5EF4-FFF2-40B4-BE49-F238E27FC236}">
                <a16:creationId xmlns:a16="http://schemas.microsoft.com/office/drawing/2014/main" id="{D6A01F70-414C-9086-4D75-6AF21F312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427038"/>
            <a:ext cx="323850" cy="400050"/>
          </a:xfrm>
          <a:prstGeom prst="rect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5FED4071-29EB-EC40-64AC-D97E22DDA0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1963" y="107950"/>
            <a:ext cx="8229600" cy="15017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br>
              <a:rPr lang="en-US" altLang="en-US" sz="2000" b="1" dirty="0">
                <a:solidFill>
                  <a:srgbClr val="FF66F0"/>
                </a:solidFill>
              </a:rPr>
            </a:br>
            <a:r>
              <a:rPr lang="en-US" altLang="en-US" sz="2800" b="1" dirty="0"/>
              <a:t> </a:t>
            </a:r>
            <a:r>
              <a:rPr lang="en-US" altLang="en-US" sz="2400" b="1" dirty="0"/>
              <a:t>Major challenges that have to be overcome </a:t>
            </a:r>
            <a:r>
              <a:rPr lang="en-US" altLang="en-US" sz="2400" b="1" dirty="0">
                <a:solidFill>
                  <a:schemeClr val="tx1"/>
                </a:solidFill>
              </a:rPr>
              <a:t>to use of </a:t>
            </a:r>
            <a:br>
              <a:rPr lang="en-US" altLang="en-US" sz="2400" b="1" dirty="0">
                <a:solidFill>
                  <a:schemeClr val="tx1"/>
                </a:solidFill>
              </a:rPr>
            </a:br>
            <a:r>
              <a:rPr lang="en-US" altLang="en-US" sz="2400" b="1" dirty="0">
                <a:solidFill>
                  <a:schemeClr val="tx1"/>
                </a:solidFill>
              </a:rPr>
              <a:t>African languages in education </a:t>
            </a:r>
            <a:br>
              <a:rPr lang="en-US" altLang="en-US" sz="2400" b="1" dirty="0"/>
            </a:br>
            <a:r>
              <a:rPr lang="en-US" altLang="en-US" sz="2200" b="1" dirty="0">
                <a:solidFill>
                  <a:srgbClr val="FF66F0"/>
                </a:solidFill>
              </a:rPr>
              <a:t> 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BDDB299-10CB-29EC-4B56-88E98AC0FC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1165" y="1612900"/>
            <a:ext cx="8565515" cy="5069205"/>
          </a:xfrm>
          <a:ln>
            <a:solidFill>
              <a:schemeClr val="tx1"/>
            </a:solidFill>
            <a:miter lim="800000"/>
          </a:ln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/>
              <a:t>1. Political and economic dependency on donor agencies</a:t>
            </a:r>
          </a:p>
          <a:p>
            <a:pPr marL="339725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400" dirty="0"/>
              <a:t>[Which influence language policies of the aid-receiving countries – by saying something like “We won’t give you X unless you use Language-Y as your main medium of instruction”]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/>
              <a:t>2. Role of international text-book publishers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200" dirty="0"/>
              <a:t>         </a:t>
            </a:r>
            <a:r>
              <a:rPr lang="en-US" altLang="en-US" sz="1400" dirty="0"/>
              <a:t>[Which indirectly through their own governments influence African language policies, so that they can continue to gain huge profits from exporting textbooks printed in English/French/Portuguese, etc. </a:t>
            </a:r>
            <a:endParaRPr lang="en-US" altLang="en-US" sz="1400" dirty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cs typeface="Calibri" panose="020F0502020204030204" pitchFamily="34" charset="0"/>
                <a:sym typeface="+mn-ea"/>
              </a:rPr>
              <a:t>3</a:t>
            </a:r>
            <a:r>
              <a:rPr lang="en-US" altLang="en-US" dirty="0">
                <a:cs typeface="Calibri" panose="020F0502020204030204" pitchFamily="34" charset="0"/>
                <a:sym typeface="+mn-ea"/>
              </a:rPr>
              <a:t>.</a:t>
            </a:r>
            <a:r>
              <a:rPr lang="en-US" altLang="en-US" sz="2400" b="1" dirty="0">
                <a:cs typeface="Calibri" panose="020F0502020204030204" pitchFamily="34" charset="0"/>
                <a:sym typeface="+mn-ea"/>
              </a:rPr>
              <a:t> </a:t>
            </a:r>
            <a:r>
              <a:rPr lang="en-US" altLang="en-US" sz="2400" dirty="0"/>
              <a:t>Role of elites </a:t>
            </a:r>
            <a:r>
              <a:rPr lang="en-US" altLang="en-US" sz="1400" dirty="0"/>
              <a:t>[who want to maintain power and use language for exclusionary purposes; to continue  to enjoy the privileges associated with the ex-colonial language]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2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/>
              <a:t>4. Different language ideologies of researchers and consultants </a:t>
            </a:r>
            <a:r>
              <a:rPr lang="en-US" altLang="en-US" sz="1800" dirty="0"/>
              <a:t>(and also </a:t>
            </a:r>
            <a:r>
              <a:rPr lang="en-US" altLang="en-US" sz="1800" i="1" dirty="0"/>
              <a:t>dominant language ideologies</a:t>
            </a:r>
            <a:r>
              <a:rPr lang="en-US" altLang="en-US" sz="1800" dirty="0"/>
              <a:t> in these countries)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200" dirty="0"/>
              <a:t>            </a:t>
            </a:r>
            <a:r>
              <a:rPr lang="en-US" altLang="en-US" sz="1400" dirty="0"/>
              <a:t>[such as “one-nation-one language,” “standard language” etc.]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/>
              <a:t>5. Role of parents and their attitudes towards local languages </a:t>
            </a:r>
            <a:r>
              <a:rPr lang="en-US" altLang="en-US" sz="1600" dirty="0"/>
              <a:t>[which is widely reported as being negative]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altLang="en-US" dirty="0"/>
          </a:p>
        </p:txBody>
      </p:sp>
      <p:sp>
        <p:nvSpPr>
          <p:cNvPr id="25603" name="TextBox 2">
            <a:extLst>
              <a:ext uri="{FF2B5EF4-FFF2-40B4-BE49-F238E27FC236}">
                <a16:creationId xmlns:a16="http://schemas.microsoft.com/office/drawing/2014/main" id="{22553EC1-5837-0556-2164-E4B84B67B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1225" y="1052513"/>
            <a:ext cx="465138" cy="398462"/>
          </a:xfrm>
          <a:prstGeom prst="rect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</a:rPr>
              <a:t>10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BCDE1F17-F0CE-BC3E-0686-3D06B5ECEA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41387"/>
          </a:xfrm>
        </p:spPr>
        <p:txBody>
          <a:bodyPr/>
          <a:lstStyle/>
          <a:p>
            <a:pPr algn="l"/>
            <a:r>
              <a:rPr lang="en-US" altLang="en-US" sz="2400" b="1" dirty="0">
                <a:solidFill>
                  <a:schemeClr val="tx1"/>
                </a:solidFill>
              </a:rPr>
              <a:t>Think about the following questions!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28DFE-6B37-6CFF-9A02-DC268E468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0475"/>
            <a:ext cx="8337550" cy="539750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200" dirty="0">
                <a:latin typeface="Calibri" panose="020F0502020204030204" pitchFamily="34" charset="0"/>
              </a:rPr>
              <a:t>1. What is the dominant official language in your country?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latin typeface="Calibri" panose="020F0502020204030204" pitchFamily="34" charset="0"/>
              </a:rPr>
              <a:t>      </a:t>
            </a:r>
            <a:r>
              <a:rPr lang="en-US" sz="2200" dirty="0">
                <a:latin typeface="Calibri" panose="020F0502020204030204" pitchFamily="34" charset="0"/>
              </a:rPr>
              <a:t> [If more than one, what are they?]</a:t>
            </a:r>
          </a:p>
          <a:p>
            <a:pPr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sz="2200" dirty="0">
                <a:latin typeface="Calibri" panose="020F0502020204030204" pitchFamily="34" charset="0"/>
              </a:rPr>
              <a:t>2. Is it an ex-colonal or a local language? 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sz="2400" dirty="0">
                <a:latin typeface="Calibri" panose="020F0502020204030204" pitchFamily="34" charset="0"/>
                <a:sym typeface="+mn-ea"/>
              </a:rPr>
              <a:t>    </a:t>
            </a:r>
            <a:r>
              <a:rPr lang="en-US" sz="2200" dirty="0">
                <a:latin typeface="Calibri" panose="020F0502020204030204" pitchFamily="34" charset="0"/>
                <a:sym typeface="+mn-ea"/>
              </a:rPr>
              <a:t>[If more than one, are they both ex-colonial or local, or a mix ]</a:t>
            </a:r>
            <a:endParaRPr lang="en-US" sz="2400" dirty="0">
              <a:latin typeface="Calibri" panose="020F0502020204030204" pitchFamily="34" charset="0"/>
            </a:endParaRPr>
          </a:p>
          <a:p>
            <a:pPr marL="745490" indent="0">
              <a:buFontTx/>
              <a:buNone/>
              <a:defRPr/>
            </a:pPr>
            <a:endParaRPr lang="en-US" sz="1000" dirty="0">
              <a:latin typeface="Calibri" panose="020F0502020204030204" pitchFamily="34" charset="0"/>
            </a:endParaRPr>
          </a:p>
          <a:p>
            <a:pPr marL="341630" indent="-341630">
              <a:buFontTx/>
              <a:buNone/>
              <a:defRPr/>
            </a:pPr>
            <a:r>
              <a:rPr lang="en-US" sz="2400" dirty="0">
                <a:latin typeface="Calibri" panose="020F0502020204030204" pitchFamily="34" charset="0"/>
              </a:rPr>
              <a:t>3. </a:t>
            </a:r>
            <a:r>
              <a:rPr lang="en-US" sz="2200" dirty="0">
                <a:latin typeface="Calibri" panose="020F0502020204030204" pitchFamily="34" charset="0"/>
              </a:rPr>
              <a:t>What proportion of the populaton in your country speaks this dominant language/these dominant languages:</a:t>
            </a:r>
            <a:r>
              <a:rPr lang="en-US" sz="2000" dirty="0">
                <a:latin typeface="Calibri" panose="020F0502020204030204" pitchFamily="34" charset="0"/>
              </a:rPr>
              <a:t> is it the majority? About half? Or only a small proportion?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90000"/>
              </a:lnSpc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 marL="293370" indent="-293370">
              <a:lnSpc>
                <a:spcPct val="90000"/>
              </a:lnSpc>
              <a:buFontTx/>
              <a:buNone/>
              <a:defRPr/>
            </a:pPr>
            <a:r>
              <a:rPr lang="en-US" sz="2200" dirty="0">
                <a:latin typeface="Calibri" panose="020F0502020204030204" pitchFamily="34" charset="0"/>
              </a:rPr>
              <a:t>4. If only a small proportion, what are the implications/consequences of this situation on the majority of the population and on local languages?</a:t>
            </a:r>
          </a:p>
          <a:p>
            <a:pPr marL="535305" indent="-535305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latin typeface="Calibri" panose="020F0502020204030204" pitchFamily="34" charset="0"/>
              </a:rPr>
              <a:t>     </a:t>
            </a:r>
            <a:r>
              <a:rPr lang="en-US" sz="2000" dirty="0">
                <a:latin typeface="Calibri" panose="020F0502020204030204" pitchFamily="34" charset="0"/>
              </a:rPr>
              <a:t>- Think of those that were mentioned earlier on Slide No. 9, if applicable, and any others.   </a:t>
            </a:r>
          </a:p>
          <a:p>
            <a:pPr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00" dirty="0">
              <a:latin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endParaRPr lang="en-US" sz="2200" b="1" dirty="0">
              <a:solidFill>
                <a:srgbClr val="FF66F0"/>
              </a:solidFill>
              <a:latin typeface="Calibri" panose="020F0502020204030204" pitchFamily="34" charset="0"/>
            </a:endParaRPr>
          </a:p>
        </p:txBody>
      </p:sp>
      <p:sp>
        <p:nvSpPr>
          <p:cNvPr id="27651" name="TextBox 2">
            <a:extLst>
              <a:ext uri="{FF2B5EF4-FFF2-40B4-BE49-F238E27FC236}">
                <a16:creationId xmlns:a16="http://schemas.microsoft.com/office/drawing/2014/main" id="{1B78C2E1-730E-9CFC-255D-CC773DD268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1225" y="692150"/>
            <a:ext cx="479425" cy="400050"/>
          </a:xfrm>
          <a:prstGeom prst="rect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</a:rPr>
              <a:t>11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06B3C-B4DB-8AC3-E408-B8BBB90F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A3766-4836-A34F-8270-586634278A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>
            <a:extLst>
              <a:ext uri="{FF2B5EF4-FFF2-40B4-BE49-F238E27FC236}">
                <a16:creationId xmlns:a16="http://schemas.microsoft.com/office/drawing/2014/main" id="{40DF5B0A-027B-F301-9CAA-85E4B3341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15888"/>
            <a:ext cx="8540750" cy="66548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lnSpc>
                <a:spcPct val="80000"/>
              </a:lnSpc>
              <a:buFontTx/>
              <a:buNone/>
            </a:pPr>
            <a:endParaRPr lang="en-US" altLang="en-ZA" sz="2000" dirty="0">
              <a:solidFill>
                <a:srgbClr val="FF66F0"/>
              </a:solidFill>
            </a:endParaRPr>
          </a:p>
          <a:p>
            <a:pPr marL="0" indent="0" algn="just">
              <a:lnSpc>
                <a:spcPct val="60000"/>
              </a:lnSpc>
              <a:buFontTx/>
              <a:buNone/>
            </a:pPr>
            <a:r>
              <a:rPr lang="en-US" altLang="en-ZA" sz="2000" dirty="0">
                <a:solidFill>
                  <a:schemeClr val="tx2"/>
                </a:solidFill>
              </a:rPr>
              <a:t>Recap of Lecture 8   </a:t>
            </a:r>
            <a:endParaRPr lang="en-ZA" altLang="en-US" sz="2000" dirty="0">
              <a:solidFill>
                <a:schemeClr val="tx2"/>
              </a:solidFill>
            </a:endParaRPr>
          </a:p>
          <a:p>
            <a:pPr marL="0" indent="0">
              <a:lnSpc>
                <a:spcPct val="60000"/>
              </a:lnSpc>
            </a:pPr>
            <a:endParaRPr lang="en-US" altLang="en-ZA" sz="2000" dirty="0">
              <a:solidFill>
                <a:schemeClr val="tx2"/>
              </a:solidFill>
            </a:endParaRPr>
          </a:p>
          <a:p>
            <a:pPr marL="0" indent="0">
              <a:lnSpc>
                <a:spcPct val="60000"/>
              </a:lnSpc>
            </a:pPr>
            <a:r>
              <a:rPr lang="en-US" altLang="en-ZA" sz="2000" dirty="0">
                <a:solidFill>
                  <a:schemeClr val="tx2"/>
                </a:solidFill>
              </a:rPr>
              <a:t>We were introduced to w</a:t>
            </a:r>
            <a:r>
              <a:rPr lang="en-ZA" altLang="en-US" sz="2000" dirty="0">
                <a:solidFill>
                  <a:schemeClr val="tx2"/>
                </a:solidFill>
              </a:rPr>
              <a:t>hat language policy (LP)</a:t>
            </a:r>
            <a:r>
              <a:rPr lang="en-US" altLang="en-ZA" sz="2000" dirty="0">
                <a:solidFill>
                  <a:schemeClr val="tx2"/>
                </a:solidFill>
              </a:rPr>
              <a:t> is</a:t>
            </a:r>
          </a:p>
          <a:p>
            <a:pPr marL="0" indent="0">
              <a:lnSpc>
                <a:spcPct val="110000"/>
              </a:lnSpc>
            </a:pPr>
            <a:r>
              <a:rPr lang="en-US" altLang="en-ZA" sz="2000" dirty="0">
                <a:solidFill>
                  <a:schemeClr val="tx2"/>
                </a:solidFill>
              </a:rPr>
              <a:t>We examined </a:t>
            </a:r>
            <a:r>
              <a:rPr lang="en-US" altLang="en-ZA" sz="2000">
                <a:solidFill>
                  <a:schemeClr val="tx2"/>
                </a:solidFill>
              </a:rPr>
              <a:t>four </a:t>
            </a:r>
            <a:r>
              <a:rPr lang="en-ZA" altLang="en-US" sz="2000">
                <a:solidFill>
                  <a:schemeClr val="tx2"/>
                </a:solidFill>
              </a:rPr>
              <a:t>motivations </a:t>
            </a:r>
            <a:r>
              <a:rPr lang="en-US" altLang="en-ZA" sz="2000" dirty="0">
                <a:solidFill>
                  <a:schemeClr val="tx2"/>
                </a:solidFill>
              </a:rPr>
              <a:t>that could be the basis for </a:t>
            </a:r>
            <a:r>
              <a:rPr lang="en-ZA" altLang="en-US" sz="2000" dirty="0">
                <a:solidFill>
                  <a:schemeClr val="tx2"/>
                </a:solidFill>
              </a:rPr>
              <a:t>language policies</a:t>
            </a:r>
            <a:r>
              <a:rPr lang="en-US" altLang="en-ZA" sz="2000" dirty="0">
                <a:solidFill>
                  <a:schemeClr val="tx2"/>
                </a:solidFill>
              </a:rPr>
              <a:t>, namely: identity, ideology, insecurity, and inequality </a:t>
            </a:r>
            <a:endParaRPr lang="en-ZA" altLang="en-US" sz="2000" dirty="0">
              <a:solidFill>
                <a:schemeClr val="tx2"/>
              </a:solidFill>
            </a:endParaRPr>
          </a:p>
          <a:p>
            <a:pPr marL="0" indent="0">
              <a:lnSpc>
                <a:spcPct val="90000"/>
              </a:lnSpc>
            </a:pPr>
            <a:r>
              <a:rPr lang="en-US" altLang="en-US" sz="2000" dirty="0">
                <a:solidFill>
                  <a:schemeClr val="tx2"/>
                </a:solidFill>
              </a:rPr>
              <a:t>We </a:t>
            </a:r>
            <a:r>
              <a:rPr lang="en-US" altLang="en-US" sz="2000" dirty="0" err="1">
                <a:solidFill>
                  <a:schemeClr val="tx2"/>
                </a:solidFill>
              </a:rPr>
              <a:t>familiarised</a:t>
            </a:r>
            <a:r>
              <a:rPr lang="en-US" altLang="en-US" sz="2000" dirty="0">
                <a:solidFill>
                  <a:schemeClr val="tx2"/>
                </a:solidFill>
              </a:rPr>
              <a:t> ourselves with the 1997 South African Language Policy for Higher Education as well as the new 2020 policy, namely, The Language Policy Framework for Public Higher Education Institutions. </a:t>
            </a:r>
          </a:p>
          <a:p>
            <a:pPr marL="0" indent="0"/>
            <a:r>
              <a:rPr lang="en-US" altLang="en-US" sz="2000" dirty="0">
                <a:solidFill>
                  <a:schemeClr val="tx2"/>
                </a:solidFill>
              </a:rPr>
              <a:t>We also explored UWC’s Language Policy: including the provisions on languages of teaching, learning, and assessment plus the language policy pertaining to </a:t>
            </a:r>
            <a:r>
              <a:rPr lang="en-US" altLang="zh-CN" sz="2000" dirty="0">
                <a:solidFill>
                  <a:schemeClr val="tx2"/>
                </a:solidFill>
                <a:ea typeface="SimSun" panose="02010600030101010101" pitchFamily="2" charset="-122"/>
              </a:rPr>
              <a:t>four other areas. </a:t>
            </a:r>
          </a:p>
          <a:p>
            <a:pPr marL="0" indent="0">
              <a:lnSpc>
                <a:spcPct val="90000"/>
              </a:lnSpc>
            </a:pPr>
            <a:r>
              <a:rPr lang="en-US" altLang="en-ZA" sz="2000" dirty="0">
                <a:solidFill>
                  <a:schemeClr val="tx2"/>
                </a:solidFill>
              </a:rPr>
              <a:t>Furthermore, we discussed the </a:t>
            </a:r>
            <a:r>
              <a:rPr lang="en-ZA" altLang="en-US" sz="2000" dirty="0">
                <a:solidFill>
                  <a:schemeClr val="tx2"/>
                </a:solidFill>
              </a:rPr>
              <a:t>stages in the life-cycle of language policy and planning</a:t>
            </a:r>
            <a:r>
              <a:rPr lang="en-US" altLang="en-ZA" sz="2000" dirty="0">
                <a:solidFill>
                  <a:schemeClr val="tx2"/>
                </a:solidFill>
              </a:rPr>
              <a:t>: namely, planning, policy formulation, implementation, and evaluation and what each of them involves.   </a:t>
            </a:r>
            <a:endParaRPr lang="en-ZA" altLang="en-US" sz="2000" dirty="0">
              <a:solidFill>
                <a:schemeClr val="tx2"/>
              </a:solidFill>
            </a:endParaRPr>
          </a:p>
          <a:p>
            <a:pPr marL="0" indent="0">
              <a:lnSpc>
                <a:spcPct val="70000"/>
              </a:lnSpc>
            </a:pPr>
            <a:r>
              <a:rPr lang="en-US" altLang="en-ZA" sz="2000" dirty="0">
                <a:solidFill>
                  <a:schemeClr val="tx2"/>
                </a:solidFill>
              </a:rPr>
              <a:t>We considered three </a:t>
            </a:r>
            <a:r>
              <a:rPr lang="en-ZA" altLang="en-US" sz="2000" dirty="0">
                <a:solidFill>
                  <a:schemeClr val="tx2"/>
                </a:solidFill>
              </a:rPr>
              <a:t>types of language planning</a:t>
            </a:r>
            <a:r>
              <a:rPr lang="en-US" altLang="en-ZA" sz="2000" dirty="0">
                <a:solidFill>
                  <a:schemeClr val="tx2"/>
                </a:solidFill>
              </a:rPr>
              <a:t>: status planning, corpus planning, and acquisition planning. </a:t>
            </a:r>
            <a:endParaRPr lang="en-US" altLang="en-US" sz="2000" dirty="0">
              <a:solidFill>
                <a:schemeClr val="tx2"/>
              </a:solidFill>
            </a:endParaRPr>
          </a:p>
          <a:p>
            <a:pPr marL="0" indent="0">
              <a:lnSpc>
                <a:spcPct val="70000"/>
              </a:lnSpc>
            </a:pPr>
            <a:r>
              <a:rPr lang="en-US" altLang="en-ZA" sz="2000" dirty="0">
                <a:solidFill>
                  <a:schemeClr val="tx2"/>
                </a:solidFill>
              </a:rPr>
              <a:t>Finally, we saw that language policies could be assessed in terms of the </a:t>
            </a:r>
            <a:r>
              <a:rPr lang="en-US" altLang="en-US" sz="2000" dirty="0">
                <a:solidFill>
                  <a:schemeClr val="tx2"/>
                </a:solidFill>
              </a:rPr>
              <a:t>orientations of language policy writers: i.e. in terms of whether those who wrote the policy viewed language/multilingualism as a problem, as a resource, as a right. </a:t>
            </a:r>
          </a:p>
          <a:p>
            <a:pPr marL="0" indent="0"/>
            <a:endParaRPr lang="en-US" altLang="en-US" sz="2000" dirty="0">
              <a:solidFill>
                <a:srgbClr val="0000FF"/>
              </a:solidFill>
            </a:endParaRPr>
          </a:p>
        </p:txBody>
      </p:sp>
      <p:sp>
        <p:nvSpPr>
          <p:cNvPr id="17410" name="TextBox 2">
            <a:extLst>
              <a:ext uri="{FF2B5EF4-FFF2-40B4-BE49-F238E27FC236}">
                <a16:creationId xmlns:a16="http://schemas.microsoft.com/office/drawing/2014/main" id="{63E418B5-9493-B7BB-92E4-03D7BA2E2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350" y="692150"/>
            <a:ext cx="323850" cy="400050"/>
          </a:xfrm>
          <a:prstGeom prst="rect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99E57805-D244-3213-8AB6-F460F139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60350"/>
            <a:ext cx="8564563" cy="6276975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Tx/>
              <a:buNone/>
            </a:pPr>
            <a:endParaRPr lang="en-ZA" altLang="en-US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ZA" altLang="en-US" sz="2000" b="1" dirty="0">
                <a:solidFill>
                  <a:schemeClr val="tx2"/>
                </a:solidFill>
              </a:rPr>
              <a:t>Discussion points in today’s lecture on </a:t>
            </a:r>
            <a:r>
              <a:rPr lang="en-ZA" altLang="en-US" sz="2000" b="1" noProof="1">
                <a:solidFill>
                  <a:schemeClr val="tx2"/>
                </a:solidFill>
                <a:latin typeface="Calibri" panose="020F0502020204030204" pitchFamily="34" charset="0"/>
                <a:sym typeface="+mn-ea"/>
              </a:rPr>
              <a:t>the challenges of multilingualism in </a:t>
            </a:r>
            <a:r>
              <a:rPr lang="en-US" altLang="en-US" sz="2000" b="1" noProof="1">
                <a:solidFill>
                  <a:schemeClr val="tx2"/>
                </a:solidFill>
                <a:latin typeface="Calibri" panose="020F0502020204030204" pitchFamily="34" charset="0"/>
                <a:sym typeface="+mn-ea"/>
              </a:rPr>
              <a:t>p</a:t>
            </a:r>
            <a:r>
              <a:rPr lang="en-ZA" altLang="en-US" sz="2000" b="1" noProof="1">
                <a:solidFill>
                  <a:schemeClr val="tx2"/>
                </a:solidFill>
                <a:latin typeface="Calibri" panose="020F0502020204030204" pitchFamily="34" charset="0"/>
                <a:sym typeface="+mn-ea"/>
              </a:rPr>
              <a:t>ost-colonial African States</a:t>
            </a:r>
            <a:endParaRPr lang="en-GB" altLang="en-US" sz="2000" b="1" kern="1200" noProof="1">
              <a:solidFill>
                <a:schemeClr val="tx2"/>
              </a:solidFill>
            </a:endParaRPr>
          </a:p>
          <a:p>
            <a:pPr marL="0" indent="0">
              <a:buFontTx/>
              <a:buNone/>
            </a:pPr>
            <a:endParaRPr lang="en-US" altLang="zh-CN" sz="2000" b="1" dirty="0">
              <a:solidFill>
                <a:schemeClr val="tx2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lnSpc>
                <a:spcPct val="150000"/>
              </a:lnSpc>
            </a:pPr>
            <a:r>
              <a:rPr lang="en-ZA" altLang="en-US" sz="2000" dirty="0">
                <a:solidFill>
                  <a:schemeClr val="tx2"/>
                </a:solidFill>
              </a:rPr>
              <a:t>Dominant languages in post-colonial Africa</a:t>
            </a:r>
            <a:r>
              <a:rPr lang="en-US" altLang="en-ZA" sz="2000" dirty="0">
                <a:solidFill>
                  <a:schemeClr val="tx2"/>
                </a:solidFill>
              </a:rPr>
              <a:t>;</a:t>
            </a:r>
            <a:endParaRPr lang="en-US" altLang="en-US" sz="2000" dirty="0">
              <a:solidFill>
                <a:schemeClr val="tx2"/>
              </a:solidFill>
            </a:endParaRPr>
          </a:p>
          <a:p>
            <a:pPr marL="0" indent="0"/>
            <a:r>
              <a:rPr lang="en-US" altLang="en-US" sz="2000" dirty="0">
                <a:solidFill>
                  <a:schemeClr val="tx2"/>
                </a:solidFill>
              </a:rPr>
              <a:t>Some facts about language policy in post-colonial African states;</a:t>
            </a:r>
            <a:endParaRPr lang="en-ZA" altLang="en-US" sz="2000" dirty="0">
              <a:solidFill>
                <a:schemeClr val="tx2"/>
              </a:solidFill>
            </a:endParaRPr>
          </a:p>
          <a:p>
            <a:pPr marL="0" indent="0"/>
            <a:r>
              <a:rPr lang="en-ZA" altLang="en-US" sz="2000" dirty="0">
                <a:solidFill>
                  <a:schemeClr val="tx2"/>
                </a:solidFill>
              </a:rPr>
              <a:t>The agencies instrumental in imposing monolingual policies</a:t>
            </a:r>
            <a:r>
              <a:rPr lang="en-US" altLang="en-ZA" sz="2000" dirty="0">
                <a:solidFill>
                  <a:schemeClr val="tx2"/>
                </a:solidFill>
              </a:rPr>
              <a:t>;</a:t>
            </a:r>
            <a:endParaRPr lang="en-US" altLang="zh-CN" sz="2000" b="1" dirty="0">
              <a:solidFill>
                <a:schemeClr val="tx2"/>
              </a:solidFill>
              <a:ea typeface="SimSun" panose="02010600030101010101" pitchFamily="2" charset="-122"/>
            </a:endParaRPr>
          </a:p>
          <a:p>
            <a:pPr marL="0" indent="0"/>
            <a:r>
              <a:rPr lang="en-US" altLang="zh-CN" sz="2000" dirty="0">
                <a:solidFill>
                  <a:schemeClr val="tx2"/>
                </a:solidFill>
                <a:ea typeface="SimSun" panose="02010600030101010101" pitchFamily="2" charset="-122"/>
              </a:rPr>
              <a:t>Implications of monolingual state language policies; and</a:t>
            </a:r>
            <a:endParaRPr lang="en-ZA" altLang="en-US" sz="2000" dirty="0">
              <a:solidFill>
                <a:schemeClr val="tx2"/>
              </a:solidFill>
            </a:endParaRPr>
          </a:p>
          <a:p>
            <a:pPr marL="0" indent="0"/>
            <a:r>
              <a:rPr lang="en-ZA" altLang="en-US" sz="2000" dirty="0">
                <a:solidFill>
                  <a:schemeClr val="tx2"/>
                </a:solidFill>
              </a:rPr>
              <a:t>Major challenges to using African languages in education</a:t>
            </a:r>
            <a:r>
              <a:rPr lang="en-US" altLang="en-ZA" sz="2000" dirty="0">
                <a:solidFill>
                  <a:schemeClr val="tx2"/>
                </a:solidFill>
              </a:rPr>
              <a:t>.</a:t>
            </a:r>
            <a:endParaRPr lang="en-ZA" altLang="en-US" sz="2000" dirty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</a:pPr>
            <a:endParaRPr lang="en-ZA" altLang="en-US" sz="2000" dirty="0">
              <a:solidFill>
                <a:schemeClr val="tx2"/>
              </a:solidFill>
            </a:endParaRPr>
          </a:p>
          <a:p>
            <a:pPr marL="0" indent="0"/>
            <a:endParaRPr lang="en-ZA" altLang="en-US" sz="2000" dirty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</a:pPr>
            <a:endParaRPr lang="en-US" altLang="zh-CN" sz="2000" dirty="0">
              <a:solidFill>
                <a:schemeClr val="tx2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18434" name="TextBox 2">
            <a:extLst>
              <a:ext uri="{FF2B5EF4-FFF2-40B4-BE49-F238E27FC236}">
                <a16:creationId xmlns:a16="http://schemas.microsoft.com/office/drawing/2014/main" id="{250AB654-C784-D1B1-4BB0-617F98129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350" y="404813"/>
            <a:ext cx="323850" cy="400050"/>
          </a:xfrm>
          <a:prstGeom prst="rect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1B37CB16-B3A9-F3C9-1E2A-12051271B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674687"/>
          </a:xfrm>
        </p:spPr>
        <p:txBody>
          <a:bodyPr/>
          <a:lstStyle/>
          <a:p>
            <a:pPr algn="l"/>
            <a:r>
              <a:rPr lang="en-US" sz="2000" b="1" dirty="0">
                <a:latin typeface="+mn-lt"/>
                <a:ea typeface="+mn-ea"/>
                <a:cs typeface="+mn-cs"/>
                <a:sym typeface="+mn-ea"/>
              </a:rPr>
              <a:t>P</a:t>
            </a:r>
            <a:r>
              <a:rPr lang="en-US" altLang="en-US" sz="2400" b="1" noProof="1"/>
              <a:t>re-lecture discussion </a:t>
            </a:r>
            <a:r>
              <a:rPr lang="en-US" altLang="en-US" sz="2000" b="1" noProof="1"/>
              <a:t>questions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2DB5D654-AA7A-0439-6958-4C846C534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052513"/>
            <a:ext cx="8378825" cy="54959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altLang="en-US" sz="2000" dirty="0">
                <a:solidFill>
                  <a:schemeClr val="tx2"/>
                </a:solidFill>
              </a:rPr>
              <a:t>What is meant by post-colonial ...? </a:t>
            </a:r>
          </a:p>
          <a:p>
            <a:pPr marL="0" indent="0"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–  the era after the colonized countries gained their independence (mostly in early 1960s). </a:t>
            </a:r>
          </a:p>
          <a:p>
            <a:pPr marL="0" indent="0">
              <a:buFont typeface="Calibri" panose="020F0502020204030204" pitchFamily="34" charset="0"/>
              <a:buChar char="‒"/>
            </a:pPr>
            <a:r>
              <a:rPr lang="en-US" altLang="en-US" sz="2000" dirty="0">
                <a:solidFill>
                  <a:schemeClr val="tx2"/>
                </a:solidFill>
              </a:rPr>
              <a:t> it is Linked to the era/period of Post-modernity.</a:t>
            </a:r>
          </a:p>
          <a:p>
            <a:pPr marL="0" indent="0">
              <a:buNone/>
            </a:pPr>
            <a:endParaRPr lang="en-US" alt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The next two questions are:</a:t>
            </a:r>
          </a:p>
          <a:p>
            <a:pPr marL="0" indent="0"/>
            <a:r>
              <a:rPr lang="en-US" altLang="en-US" sz="2000" dirty="0">
                <a:solidFill>
                  <a:schemeClr val="tx2"/>
                </a:solidFill>
              </a:rPr>
              <a:t>What do you know about language policy in post-colonial African states?</a:t>
            </a:r>
          </a:p>
          <a:p>
            <a:pPr marL="0" indent="0"/>
            <a:r>
              <a:rPr lang="en-US" altLang="en-US" sz="2000" dirty="0">
                <a:solidFill>
                  <a:schemeClr val="tx2"/>
                </a:solidFill>
              </a:rPr>
              <a:t>What are the dominant languages in Africa -- in other words, the languages which occupy the highest status and are used as the primary media in formal domains such as administration, education, and others?</a:t>
            </a:r>
          </a:p>
          <a:p>
            <a:pPr marL="0" indent="0"/>
            <a:r>
              <a:rPr lang="en-US" altLang="en-US" sz="2000" dirty="0">
                <a:solidFill>
                  <a:schemeClr val="tx2"/>
                </a:solidFill>
              </a:rPr>
              <a:t>By way of answering these two questions, let’s look at slides No. 5 and No. 6.    </a:t>
            </a:r>
          </a:p>
          <a:p>
            <a:pPr marL="0" indent="0">
              <a:buFontTx/>
              <a:buNone/>
            </a:pPr>
            <a:endParaRPr lang="en-US" altLang="en-US" sz="2000" dirty="0">
              <a:solidFill>
                <a:schemeClr val="tx2"/>
              </a:solidFill>
            </a:endParaRPr>
          </a:p>
        </p:txBody>
      </p:sp>
      <p:sp>
        <p:nvSpPr>
          <p:cNvPr id="19459" name="TextBox 2">
            <a:extLst>
              <a:ext uri="{FF2B5EF4-FFF2-40B4-BE49-F238E27FC236}">
                <a16:creationId xmlns:a16="http://schemas.microsoft.com/office/drawing/2014/main" id="{10464340-E765-A9CC-905E-3B3CDF19D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5688" y="620713"/>
            <a:ext cx="323850" cy="400050"/>
          </a:xfrm>
          <a:prstGeom prst="rect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A5019199-A0D7-F6AE-B1C8-2BAA443E79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719807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400" b="1" dirty="0">
                <a:solidFill>
                  <a:srgbClr val="FF66F0"/>
                </a:solidFill>
              </a:rPr>
            </a:br>
            <a:r>
              <a:rPr lang="en-US" altLang="en-US" sz="2800" b="1" dirty="0"/>
              <a:t>Some facts about language policy in post-colonial African states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DA6E7DB4-22D7-8EE8-2B6D-924A97F76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604" y="1052736"/>
            <a:ext cx="8640763" cy="5616351"/>
          </a:xfrm>
          <a:ln>
            <a:solidFill>
              <a:schemeClr val="tx1"/>
            </a:solidFill>
          </a:ln>
        </p:spPr>
        <p:txBody>
          <a:bodyPr/>
          <a:lstStyle/>
          <a:p>
            <a:pPr marL="685800">
              <a:lnSpc>
                <a:spcPct val="70000"/>
              </a:lnSpc>
            </a:pPr>
            <a:endParaRPr lang="en-US" altLang="en-US" sz="200" dirty="0">
              <a:solidFill>
                <a:srgbClr val="000000"/>
              </a:solidFill>
            </a:endParaRPr>
          </a:p>
          <a:p>
            <a:pPr marL="685800">
              <a:lnSpc>
                <a:spcPct val="70000"/>
              </a:lnSpc>
            </a:pPr>
            <a:endParaRPr lang="en-US" altLang="en-US" sz="200" dirty="0">
              <a:solidFill>
                <a:srgbClr val="000000"/>
              </a:solidFill>
            </a:endParaRPr>
          </a:p>
          <a:p>
            <a:pPr marL="685800">
              <a:lnSpc>
                <a:spcPct val="70000"/>
              </a:lnSpc>
            </a:pPr>
            <a:endParaRPr lang="en-US" altLang="en-US" sz="200" dirty="0">
              <a:solidFill>
                <a:srgbClr val="000000"/>
              </a:solidFill>
            </a:endParaRPr>
          </a:p>
          <a:p>
            <a:pPr marL="685800">
              <a:lnSpc>
                <a:spcPct val="70000"/>
              </a:lnSpc>
            </a:pPr>
            <a:endParaRPr lang="en-US" altLang="en-US" sz="200" dirty="0"/>
          </a:p>
          <a:p>
            <a:pPr marL="685800">
              <a:lnSpc>
                <a:spcPct val="70000"/>
              </a:lnSpc>
            </a:pPr>
            <a:r>
              <a:rPr lang="en-US" altLang="en-US" sz="2200" dirty="0"/>
              <a:t>The dominant colonial languages in most African countries are ex-colonial languages, especially,</a:t>
            </a:r>
            <a:r>
              <a:rPr lang="en-US" altLang="en-US" sz="2800" dirty="0"/>
              <a:t> </a:t>
            </a:r>
            <a:r>
              <a:rPr lang="en-US" altLang="en-US" sz="2000" dirty="0"/>
              <a:t>English, French, and Portuguese;</a:t>
            </a:r>
            <a:r>
              <a:rPr lang="en-US" altLang="en-US" sz="2800" dirty="0"/>
              <a:t> </a:t>
            </a:r>
            <a:endParaRPr lang="en-US" altLang="en-US" sz="200" dirty="0"/>
          </a:p>
          <a:p>
            <a:pPr marL="685800"/>
            <a:endParaRPr lang="en-US" altLang="en-US" sz="200" dirty="0"/>
          </a:p>
          <a:p>
            <a:pPr marL="685800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00" dirty="0"/>
          </a:p>
          <a:p>
            <a:pPr marL="685800">
              <a:lnSpc>
                <a:spcPct val="80000"/>
              </a:lnSpc>
            </a:pPr>
            <a:endParaRPr lang="en-US" altLang="en-US" sz="200" dirty="0"/>
          </a:p>
          <a:p>
            <a:pPr marL="685800">
              <a:lnSpc>
                <a:spcPct val="80000"/>
              </a:lnSpc>
            </a:pPr>
            <a:endParaRPr lang="en-US" altLang="en-US" sz="200" dirty="0"/>
          </a:p>
          <a:p>
            <a:pPr marL="685800">
              <a:lnSpc>
                <a:spcPct val="80000"/>
              </a:lnSpc>
            </a:pPr>
            <a:endParaRPr lang="en-US" altLang="en-US" sz="200" dirty="0"/>
          </a:p>
          <a:p>
            <a:pPr marL="685800">
              <a:lnSpc>
                <a:spcPct val="80000"/>
              </a:lnSpc>
            </a:pPr>
            <a:r>
              <a:rPr lang="en-US" altLang="en-US" sz="2200" dirty="0"/>
              <a:t>these ex-colonial languages are selected as official languages </a:t>
            </a:r>
            <a:r>
              <a:rPr lang="en-ZA" altLang="en-US" sz="2200" dirty="0"/>
              <a:t>and as media of instruction in schools (especially at secondary and tertiary levels)</a:t>
            </a:r>
            <a:r>
              <a:rPr lang="en-US" altLang="en-ZA" sz="2200" dirty="0"/>
              <a:t>;</a:t>
            </a:r>
            <a:endParaRPr lang="en-ZA" altLang="en-US" sz="2200" dirty="0"/>
          </a:p>
          <a:p>
            <a:pPr marL="685800">
              <a:lnSpc>
                <a:spcPct val="80000"/>
              </a:lnSpc>
            </a:pPr>
            <a:endParaRPr lang="en-US" altLang="zh-CN" sz="1200" dirty="0"/>
          </a:p>
          <a:p>
            <a:pPr marL="685800">
              <a:lnSpc>
                <a:spcPct val="80000"/>
              </a:lnSpc>
            </a:pPr>
            <a:r>
              <a:rPr lang="en-US" altLang="zh-CN" sz="2200" dirty="0"/>
              <a:t>the above policy (i.e. languages selected) has led to a mismatch between national language policies and actual language practices of people on the ground;</a:t>
            </a:r>
            <a:endParaRPr lang="en-ZA" altLang="en-US" sz="2400" dirty="0"/>
          </a:p>
          <a:p>
            <a:pPr marL="685800">
              <a:buFont typeface="Arial" panose="020B0604020202020204" pitchFamily="34" charset="0"/>
              <a:buNone/>
            </a:pPr>
            <a:endParaRPr lang="en-US" altLang="en-US" sz="200" dirty="0"/>
          </a:p>
          <a:p>
            <a:pPr marL="685800"/>
            <a:endParaRPr lang="en-US" altLang="en-US" sz="200" dirty="0"/>
          </a:p>
          <a:p>
            <a:pPr marL="68580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/>
              <a:t>This policy has also led to </a:t>
            </a:r>
          </a:p>
          <a:p>
            <a:pPr marL="685800">
              <a:lnSpc>
                <a:spcPct val="90000"/>
              </a:lnSpc>
            </a:pPr>
            <a:r>
              <a:rPr lang="en-US" altLang="en-US" sz="2200" dirty="0"/>
              <a:t>African countries being referred to as “Anglophone,”   “Francophone,” and “Lusophone” --(meaning, “English-speaking,” “French-speaking,” and “Portuguese-speaking, </a:t>
            </a:r>
            <a:r>
              <a:rPr lang="en-US" altLang="en-US" sz="2000" dirty="0"/>
              <a:t>respectively</a:t>
            </a:r>
            <a:r>
              <a:rPr lang="en-US" altLang="en-US" sz="2200" dirty="0"/>
              <a:t>) -- as if the majority of their population spoke English, French, or Portuguese.</a:t>
            </a:r>
          </a:p>
          <a:p>
            <a:pPr marL="685800"/>
            <a:endParaRPr lang="en-US" altLang="en-US" sz="200" dirty="0"/>
          </a:p>
          <a:p>
            <a:pPr marL="685800"/>
            <a:r>
              <a:rPr lang="en-US" altLang="en-US" sz="2200" dirty="0"/>
              <a:t>As such, African languages are rendered invisible --i.e. made invisible, as if they do not exist.</a:t>
            </a:r>
          </a:p>
          <a:p>
            <a:pPr marL="685800"/>
            <a:endParaRPr lang="en-US" altLang="en-US" sz="200" dirty="0">
              <a:solidFill>
                <a:srgbClr val="000000"/>
              </a:solidFill>
            </a:endParaRPr>
          </a:p>
          <a:p>
            <a:pPr marL="685800"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              </a:t>
            </a:r>
          </a:p>
          <a:p>
            <a:pPr marL="685800"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               </a:t>
            </a:r>
            <a:endParaRPr lang="en-GB" altLang="en-US" dirty="0"/>
          </a:p>
        </p:txBody>
      </p:sp>
      <p:sp>
        <p:nvSpPr>
          <p:cNvPr id="20483" name="TextBox 2">
            <a:extLst>
              <a:ext uri="{FF2B5EF4-FFF2-40B4-BE49-F238E27FC236}">
                <a16:creationId xmlns:a16="http://schemas.microsoft.com/office/drawing/2014/main" id="{A42457C1-F702-37C6-7C09-6C1149D3B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0" y="763588"/>
            <a:ext cx="323850" cy="400050"/>
          </a:xfrm>
          <a:prstGeom prst="rect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671" end="6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charRg st="671" end="68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charRg st="671" end="68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charRg st="686" end="7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charRg st="686" end="70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charRg st="686" end="70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17EB537F-D860-C4AF-4363-7693ABACA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254125"/>
          </a:xfrm>
        </p:spPr>
        <p:txBody>
          <a:bodyPr/>
          <a:lstStyle/>
          <a:p>
            <a:pPr algn="l"/>
            <a:r>
              <a:rPr lang="en-US" altLang="en-ZA" sz="1800" b="1" dirty="0">
                <a:solidFill>
                  <a:schemeClr val="tx1"/>
                </a:solidFill>
              </a:rPr>
              <a:t>What ex-colonial language is dominant in which post-colonial African states? Which are the so-called “Francophone” and “Anglophone” post-colonial African states? </a:t>
            </a:r>
            <a:r>
              <a:rPr lang="en-US" altLang="en-ZA" sz="2000" b="1" dirty="0">
                <a:solidFill>
                  <a:schemeClr val="tx1"/>
                </a:solidFill>
              </a:rPr>
              <a:t> </a:t>
            </a:r>
            <a:endParaRPr lang="en-ZA" altLang="en-US" sz="2400" b="1" dirty="0">
              <a:solidFill>
                <a:schemeClr val="tx1"/>
              </a:solidFill>
            </a:endParaRPr>
          </a:p>
        </p:txBody>
      </p:sp>
      <p:pic>
        <p:nvPicPr>
          <p:cNvPr id="21506" name="Content Placeholder 3">
            <a:extLst>
              <a:ext uri="{FF2B5EF4-FFF2-40B4-BE49-F238E27FC236}">
                <a16:creationId xmlns:a16="http://schemas.microsoft.com/office/drawing/2014/main" id="{41C42F09-BC32-2005-FAFC-BCADF855BD2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6" t="5556"/>
          <a:stretch>
            <a:fillRect/>
          </a:stretch>
        </p:blipFill>
        <p:spPr>
          <a:xfrm>
            <a:off x="263525" y="1700213"/>
            <a:ext cx="4289425" cy="4468812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C745B8A-1F1D-95D7-E487-73F9BEAE01BF}"/>
              </a:ext>
            </a:extLst>
          </p:cNvPr>
          <p:cNvSpPr/>
          <p:nvPr/>
        </p:nvSpPr>
        <p:spPr>
          <a:xfrm>
            <a:off x="107950" y="6265863"/>
            <a:ext cx="446405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ZA" sz="1400" b="1" kern="0" dirty="0">
                <a:solidFill>
                  <a:srgbClr val="000000"/>
                </a:solidFill>
                <a:latin typeface="Arial" panose="020B0604020202020204"/>
                <a:ea typeface="+mj-ea"/>
                <a:cs typeface="+mj-cs"/>
              </a:rPr>
              <a:t>Source</a:t>
            </a:r>
            <a:r>
              <a:rPr lang="en-ZA" sz="1400" kern="0" dirty="0">
                <a:solidFill>
                  <a:srgbClr val="000000"/>
                </a:solidFill>
                <a:latin typeface="Arial" panose="020B0604020202020204"/>
                <a:ea typeface="+mj-ea"/>
                <a:cs typeface="+mj-cs"/>
              </a:rPr>
              <a:t>: http://exploringafrica.matrix.msu.edu/3061-2/</a:t>
            </a:r>
            <a:endParaRPr lang="en-ZA" sz="1400" dirty="0"/>
          </a:p>
        </p:txBody>
      </p:sp>
      <p:sp>
        <p:nvSpPr>
          <p:cNvPr id="21508" name="TextBox 2">
            <a:extLst>
              <a:ext uri="{FF2B5EF4-FFF2-40B4-BE49-F238E27FC236}">
                <a16:creationId xmlns:a16="http://schemas.microsoft.com/office/drawing/2014/main" id="{B70BF2FA-E0E9-B96F-6FD7-B9F4CDE9F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1225" y="331788"/>
            <a:ext cx="323850" cy="398462"/>
          </a:xfrm>
          <a:prstGeom prst="rect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</a:rPr>
              <a:t>6</a:t>
            </a:r>
          </a:p>
        </p:txBody>
      </p:sp>
      <p:pic>
        <p:nvPicPr>
          <p:cNvPr id="21509" name="Content Placeholder 3">
            <a:extLst>
              <a:ext uri="{FF2B5EF4-FFF2-40B4-BE49-F238E27FC236}">
                <a16:creationId xmlns:a16="http://schemas.microsoft.com/office/drawing/2014/main" id="{3CAE5603-957C-6D1F-25CC-0F60421DCE9B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0" t="1506" r="16306" b="6741"/>
          <a:stretch>
            <a:fillRect/>
          </a:stretch>
        </p:blipFill>
        <p:spPr>
          <a:xfrm>
            <a:off x="4787900" y="1401763"/>
            <a:ext cx="3989388" cy="3883025"/>
          </a:xfrm>
        </p:spPr>
      </p:pic>
      <p:grpSp>
        <p:nvGrpSpPr>
          <p:cNvPr id="21510" name="Group 10">
            <a:extLst>
              <a:ext uri="{FF2B5EF4-FFF2-40B4-BE49-F238E27FC236}">
                <a16:creationId xmlns:a16="http://schemas.microsoft.com/office/drawing/2014/main" id="{A297B1DD-1F02-3FB8-F72A-EF7D2F6697CB}"/>
              </a:ext>
            </a:extLst>
          </p:cNvPr>
          <p:cNvGrpSpPr>
            <a:grpSpLocks/>
          </p:cNvGrpSpPr>
          <p:nvPr/>
        </p:nvGrpSpPr>
        <p:grpSpPr bwMode="auto">
          <a:xfrm>
            <a:off x="5148263" y="5284788"/>
            <a:ext cx="3617912" cy="574675"/>
            <a:chOff x="8447" y="8435"/>
            <a:chExt cx="5698" cy="906"/>
          </a:xfrm>
        </p:grpSpPr>
        <p:pic>
          <p:nvPicPr>
            <p:cNvPr id="21511" name="Picture 7">
              <a:extLst>
                <a:ext uri="{FF2B5EF4-FFF2-40B4-BE49-F238E27FC236}">
                  <a16:creationId xmlns:a16="http://schemas.microsoft.com/office/drawing/2014/main" id="{ED2C30CB-53F9-6DC3-0B3A-0A516BD7C8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037" t="92876" r="31735" b="952"/>
            <a:stretch>
              <a:fillRect/>
            </a:stretch>
          </p:blipFill>
          <p:spPr bwMode="auto">
            <a:xfrm>
              <a:off x="11367" y="8435"/>
              <a:ext cx="2778" cy="9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2" name="Picture 9">
              <a:extLst>
                <a:ext uri="{FF2B5EF4-FFF2-40B4-BE49-F238E27FC236}">
                  <a16:creationId xmlns:a16="http://schemas.microsoft.com/office/drawing/2014/main" id="{1957180A-3D7C-A3CD-EF81-83F13083D5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326" t="93053" r="50771" b="954"/>
            <a:stretch>
              <a:fillRect/>
            </a:stretch>
          </p:blipFill>
          <p:spPr bwMode="auto">
            <a:xfrm>
              <a:off x="8447" y="8461"/>
              <a:ext cx="2920" cy="8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4">
            <a:extLst>
              <a:ext uri="{FF2B5EF4-FFF2-40B4-BE49-F238E27FC236}">
                <a16:creationId xmlns:a16="http://schemas.microsoft.com/office/drawing/2014/main" id="{9047D650-AA84-F4F5-5F9E-CE9C96B72C38}"/>
              </a:ext>
            </a:extLst>
          </p:cNvPr>
          <p:cNvSpPr/>
          <p:nvPr/>
        </p:nvSpPr>
        <p:spPr>
          <a:xfrm>
            <a:off x="4714875" y="5949950"/>
            <a:ext cx="4170363" cy="6746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ZA" sz="1400" b="1" kern="0" dirty="0">
                <a:solidFill>
                  <a:srgbClr val="000000"/>
                </a:solidFill>
                <a:latin typeface="Arial" panose="020B0604020202020204"/>
                <a:ea typeface="+mj-ea"/>
                <a:cs typeface="+mj-cs"/>
              </a:rPr>
              <a:t>Source</a:t>
            </a:r>
            <a:r>
              <a:rPr lang="en-ZA" sz="1400" kern="0" dirty="0">
                <a:solidFill>
                  <a:srgbClr val="000000"/>
                </a:solidFill>
                <a:latin typeface="Arial" panose="020B0604020202020204"/>
                <a:ea typeface="+mj-ea"/>
                <a:cs typeface="+mj-cs"/>
              </a:rPr>
              <a:t>: </a:t>
            </a:r>
            <a:r>
              <a:rPr lang="en-ZA" sz="1200" kern="0" dirty="0">
                <a:solidFill>
                  <a:srgbClr val="000000"/>
                </a:solidFill>
                <a:latin typeface="Arial" panose="020B0604020202020204"/>
                <a:ea typeface="+mj-ea"/>
                <a:cs typeface="+mj-cs"/>
              </a:rPr>
              <a:t>https://www.screenafrica.com/2019/02/15/film/business/its-time-to-bridge-the-divide-francophone-anglophone-unite/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6E6323E9-BC82-97F4-9EF7-613B9A6C5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77925"/>
          </a:xfrm>
        </p:spPr>
        <p:txBody>
          <a:bodyPr/>
          <a:lstStyle/>
          <a:p>
            <a:pPr eaLnBrk="1" hangingPunct="1"/>
            <a:r>
              <a:rPr lang="en-US" altLang="en-US" sz="2000" b="1" dirty="0">
                <a:solidFill>
                  <a:schemeClr val="tx1"/>
                </a:solidFill>
              </a:rPr>
              <a:t>Agencies that are instrumental </a:t>
            </a:r>
            <a:br>
              <a:rPr lang="en-US" altLang="en-US" sz="2000" b="1" dirty="0">
                <a:solidFill>
                  <a:schemeClr val="tx1"/>
                </a:solidFill>
              </a:rPr>
            </a:br>
            <a:r>
              <a:rPr lang="en-US" altLang="en-US" sz="2000" b="1" dirty="0">
                <a:solidFill>
                  <a:schemeClr val="tx1"/>
                </a:solidFill>
              </a:rPr>
              <a:t>in imposing monolingual policies in post-colonial African Countries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E30D05A-01E5-5F97-F3C6-79EDC18E54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9388"/>
            <a:ext cx="8229600" cy="5227637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200" dirty="0"/>
          </a:p>
          <a:p>
            <a:pPr eaLnBrk="1" hangingPunct="1">
              <a:buFontTx/>
              <a:buNone/>
            </a:pPr>
            <a:r>
              <a:rPr lang="en-US" altLang="en-US" sz="2600" dirty="0">
                <a:solidFill>
                  <a:srgbClr val="FF0000"/>
                </a:solidFill>
              </a:rPr>
              <a:t>1. African governments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200" b="1" dirty="0"/>
              <a:t>themselves, which are </a:t>
            </a:r>
            <a:r>
              <a:rPr lang="en-US" altLang="en-US" sz="2800" dirty="0"/>
              <a:t> 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– </a:t>
            </a:r>
            <a:r>
              <a:rPr lang="en-US" altLang="en-US" sz="2000" dirty="0"/>
              <a:t>obsessed with the belief that “a single language unites a country”</a:t>
            </a:r>
            <a:endParaRPr lang="en-US" altLang="en-US" sz="200" dirty="0"/>
          </a:p>
          <a:p>
            <a:pPr eaLnBrk="1" hangingPunct="1">
              <a:buFontTx/>
              <a:buNone/>
            </a:pPr>
            <a:r>
              <a:rPr lang="en-US" altLang="en-US" sz="2000" b="1" dirty="0"/>
              <a:t>– </a:t>
            </a:r>
            <a:r>
              <a:rPr lang="en-US" altLang="en-US" sz="2000" dirty="0"/>
              <a:t> and see multilingualism as a potential cause for ethno-linguistic tensions and conflict (i.e. they believe that “multilingualism is divisive”).</a:t>
            </a:r>
          </a:p>
          <a:p>
            <a:pPr eaLnBrk="1" hangingPunct="1">
              <a:buFontTx/>
              <a:buNone/>
            </a:pPr>
            <a:endParaRPr lang="en-US" altLang="en-US" sz="200" b="1" dirty="0">
              <a:solidFill>
                <a:srgbClr val="FF66F0"/>
              </a:solidFill>
            </a:endParaRPr>
          </a:p>
          <a:p>
            <a:pPr eaLnBrk="1" hangingPunct="1">
              <a:buFontTx/>
              <a:buNone/>
            </a:pPr>
            <a:endParaRPr lang="en-US" altLang="en-US" sz="200" dirty="0"/>
          </a:p>
          <a:p>
            <a:pPr eaLnBrk="1" hangingPunct="1">
              <a:buFontTx/>
              <a:buNone/>
            </a:pPr>
            <a:endParaRPr lang="en-US" altLang="en-US" sz="2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600" dirty="0">
                <a:solidFill>
                  <a:srgbClr val="FF0000"/>
                </a:solidFill>
              </a:rPr>
              <a:t>2. International development </a:t>
            </a:r>
            <a:r>
              <a:rPr lang="en-US" altLang="en-US" sz="2600" dirty="0" err="1">
                <a:solidFill>
                  <a:srgbClr val="FF0000"/>
                </a:solidFill>
              </a:rPr>
              <a:t>organisations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endParaRPr lang="en-US" altLang="en-US" sz="26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/>
              <a:t>   </a:t>
            </a:r>
            <a:r>
              <a:rPr lang="en-US" altLang="en-US" sz="2000" dirty="0"/>
              <a:t>such  the World Bank, which prefer communicating in world languages like English and French.</a:t>
            </a:r>
          </a:p>
          <a:p>
            <a:pPr eaLnBrk="1" hangingPunct="1">
              <a:buFontTx/>
              <a:buNone/>
            </a:pPr>
            <a:endParaRPr lang="en-US" altLang="en-US" sz="200" dirty="0"/>
          </a:p>
          <a:p>
            <a:pPr eaLnBrk="1" hangingPunct="1">
              <a:buFontTx/>
              <a:buNone/>
            </a:pPr>
            <a:endParaRPr lang="en-US" altLang="en-US" sz="200" dirty="0"/>
          </a:p>
          <a:p>
            <a:pPr eaLnBrk="1" hangingPunct="1">
              <a:buFontTx/>
              <a:buNone/>
            </a:pPr>
            <a:endParaRPr lang="en-US" altLang="en-US" sz="200" dirty="0"/>
          </a:p>
          <a:p>
            <a:pPr eaLnBrk="1" hangingPunct="1">
              <a:buFontTx/>
              <a:buNone/>
            </a:pPr>
            <a:endParaRPr lang="en-US" altLang="en-US" sz="200" dirty="0"/>
          </a:p>
          <a:p>
            <a:pPr eaLnBrk="1" hangingPunct="1">
              <a:buFontTx/>
              <a:buNone/>
            </a:pPr>
            <a:r>
              <a:rPr lang="en-US" altLang="en-US" sz="2600" dirty="0">
                <a:solidFill>
                  <a:srgbClr val="FF0000"/>
                </a:solidFill>
              </a:rPr>
              <a:t>3. Ex-colonial governments</a:t>
            </a:r>
            <a:r>
              <a:rPr lang="en-US" altLang="en-US" sz="2000" dirty="0"/>
              <a:t> (such as Britain, France, and so on) and their various agencies which would want to continue to promote their own languages.</a:t>
            </a:r>
            <a:endParaRPr lang="en-GB" altLang="en-US" sz="2400" dirty="0"/>
          </a:p>
        </p:txBody>
      </p:sp>
      <p:sp>
        <p:nvSpPr>
          <p:cNvPr id="22531" name="TextBox 2">
            <a:extLst>
              <a:ext uri="{FF2B5EF4-FFF2-40B4-BE49-F238E27FC236}">
                <a16:creationId xmlns:a16="http://schemas.microsoft.com/office/drawing/2014/main" id="{559CC78E-3428-ECCF-2EAC-256638863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9788" y="485775"/>
            <a:ext cx="323850" cy="400050"/>
          </a:xfrm>
          <a:prstGeom prst="rect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</a:rPr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100D0-B7C4-8730-BCDA-AE11D8380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8875"/>
            <a:ext cx="8329613" cy="54816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dirty="0"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dirty="0"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dirty="0"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b="1" dirty="0">
              <a:solidFill>
                <a:srgbClr val="FF66F0"/>
              </a:solidFill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b="1" dirty="0">
              <a:solidFill>
                <a:srgbClr val="FF66F0"/>
              </a:solidFill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dirty="0"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dirty="0"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dirty="0"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dirty="0">
              <a:ea typeface="SimSun" panose="02010600030101010101" pitchFamily="2" charset="-122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zh-CN" sz="2100" dirty="0">
                <a:latin typeface="Calibri" panose="020F0502020204030204" pitchFamily="34" charset="0"/>
                <a:ea typeface="SimSun" panose="02010600030101010101" pitchFamily="2" charset="-122"/>
              </a:rPr>
              <a:t>1. For ex-colonial countries, having their own languages adopted as the only/dominant media in High function domains in their former colonies, is one way of keeping the local languages of former colonies under-developed, </a:t>
            </a:r>
            <a:r>
              <a:rPr lang="en-US" altLang="zh-CN" sz="2100" dirty="0" err="1">
                <a:latin typeface="Calibri" panose="020F0502020204030204" pitchFamily="34" charset="0"/>
                <a:ea typeface="SimSun" panose="02010600030101010101" pitchFamily="2" charset="-122"/>
              </a:rPr>
              <a:t>stigmatised</a:t>
            </a:r>
            <a:r>
              <a:rPr lang="en-US" altLang="zh-CN" sz="2100" dirty="0">
                <a:latin typeface="Calibri" panose="020F0502020204030204" pitchFamily="34" charset="0"/>
                <a:ea typeface="SimSun" panose="02010600030101010101" pitchFamily="2" charset="-122"/>
              </a:rPr>
              <a:t> as being worthless; unfit for formal domains, etc. and, thereby, instilling or maintaining feelings of inferiority among their speakers. </a:t>
            </a: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dirty="0"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dirty="0"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dirty="0"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dirty="0"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dirty="0"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altLang="zh-CN" sz="200" dirty="0"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altLang="zh-CN" sz="2100" dirty="0">
                <a:latin typeface="Calibri" panose="020F0502020204030204" pitchFamily="34" charset="0"/>
                <a:ea typeface="SimSun" panose="02010600030101010101" pitchFamily="2" charset="-122"/>
              </a:rPr>
              <a:t>2. Ex-colonial countries can, and do indeed, benefit financially if their own languages are adopted in formal domains in the former colonies. </a:t>
            </a:r>
            <a:endParaRPr lang="en-US" altLang="zh-CN" sz="2000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altLang="zh-CN" sz="1800" dirty="0">
                <a:ea typeface="SimSun" panose="02010600030101010101" pitchFamily="2" charset="-122"/>
              </a:rPr>
              <a:t>     </a:t>
            </a:r>
            <a:endParaRPr lang="en-US" altLang="zh-CN" sz="100" dirty="0">
              <a:ea typeface="SimSun" panose="02010600030101010101" pitchFamily="2" charset="-122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zh-CN" sz="2100" dirty="0">
                <a:latin typeface="Calibri" panose="020F0502020204030204" pitchFamily="34" charset="0"/>
                <a:ea typeface="SimSun" panose="02010600030101010101" pitchFamily="2" charset="-122"/>
              </a:rPr>
              <a:t>For example, when a particular former colony of France adopts the French language as the sole or dominant medium of instruction, that country is more likely to </a:t>
            </a: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altLang="zh-CN" sz="2100" dirty="0">
                <a:latin typeface="Calibri" panose="020F0502020204030204" pitchFamily="34" charset="0"/>
                <a:ea typeface="SimSun" panose="02010600030101010101" pitchFamily="2" charset="-122"/>
              </a:rPr>
              <a:t>- import textbooks and other educational materials from France</a:t>
            </a: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altLang="zh-CN" sz="2100" dirty="0">
                <a:latin typeface="Calibri" panose="020F0502020204030204" pitchFamily="34" charset="0"/>
                <a:ea typeface="SimSun" panose="02010600030101010101" pitchFamily="2" charset="-122"/>
              </a:rPr>
              <a:t>- hire (educational and language) consultants from France</a:t>
            </a: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altLang="zh-CN" sz="2100" dirty="0">
                <a:latin typeface="Calibri" panose="020F0502020204030204" pitchFamily="34" charset="0"/>
                <a:ea typeface="SimSun" panose="02010600030101010101" pitchFamily="2" charset="-122"/>
              </a:rPr>
              <a:t>- send many of its citizens to higher education institutions in France</a:t>
            </a: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altLang="zh-CN" sz="2100" dirty="0">
                <a:latin typeface="Calibri" panose="020F0502020204030204" pitchFamily="34" charset="0"/>
                <a:ea typeface="SimSun" panose="02010600030101010101" pitchFamily="2" charset="-122"/>
              </a:rPr>
              <a:t>- Etc. </a:t>
            </a: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altLang="zh-CN" dirty="0">
                <a:ea typeface="SimSun" panose="02010600030101010101" pitchFamily="2" charset="-122"/>
              </a:rPr>
              <a:t> </a:t>
            </a:r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508B2A10-9B57-E17B-1D5F-A9048BC006E1}"/>
              </a:ext>
            </a:extLst>
          </p:cNvPr>
          <p:cNvSpPr/>
          <p:nvPr/>
        </p:nvSpPr>
        <p:spPr>
          <a:xfrm>
            <a:off x="798513" y="204788"/>
            <a:ext cx="7546975" cy="887412"/>
          </a:xfrm>
          <a:prstGeom prst="wedgeRoundRectCallout">
            <a:avLst>
              <a:gd name="adj1" fmla="val 49850"/>
              <a:gd name="adj2" fmla="val -31509"/>
              <a:gd name="adj3" fmla="val 16667"/>
            </a:avLst>
          </a:prstGeom>
          <a:solidFill>
            <a:srgbClr val="F7FD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04190" indent="-50419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sym typeface="+mn-ea"/>
              </a:rPr>
              <a:t>W</a:t>
            </a:r>
            <a:r>
              <a:rPr lang="en-US" altLang="en-ZA" b="1" dirty="0">
                <a:solidFill>
                  <a:schemeClr val="tx1"/>
                </a:solidFill>
                <a:sym typeface="+mn-ea"/>
              </a:rPr>
              <a:t>hy</a:t>
            </a:r>
            <a:r>
              <a:rPr lang="en-US" altLang="en-ZA" dirty="0">
                <a:solidFill>
                  <a:schemeClr val="tx1"/>
                </a:solidFill>
                <a:sym typeface="+mn-ea"/>
              </a:rPr>
              <a:t> do you think ex-colonial countries would want their former colonies to adopt the ex-colonial language  rather than a local language(s) as a medium of instruction?   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sym typeface="+mn-ea"/>
            </a:endParaRPr>
          </a:p>
        </p:txBody>
      </p:sp>
      <p:sp>
        <p:nvSpPr>
          <p:cNvPr id="23555" name="TextBox 2">
            <a:extLst>
              <a:ext uri="{FF2B5EF4-FFF2-40B4-BE49-F238E27FC236}">
                <a16:creationId xmlns:a16="http://schemas.microsoft.com/office/drawing/2014/main" id="{A19EEEFD-5F10-1437-0E0A-D73E97788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4250" y="404813"/>
            <a:ext cx="323850" cy="398462"/>
          </a:xfrm>
          <a:prstGeom prst="rect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</a:rPr>
              <a:t>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0657B739-DCA7-E036-E971-F649AE2087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2625" y="260350"/>
            <a:ext cx="7296150" cy="1108075"/>
          </a:xfrm>
        </p:spPr>
        <p:txBody>
          <a:bodyPr/>
          <a:lstStyle/>
          <a:p>
            <a:pPr eaLnBrk="1" hangingPunct="1"/>
            <a:r>
              <a:rPr lang="en-US" altLang="en-US" sz="2000" b="1" dirty="0">
                <a:solidFill>
                  <a:schemeClr val="tx1"/>
                </a:solidFill>
              </a:rPr>
              <a:t>In African countries, the adoption of monolingual policies can have serious implications</a:t>
            </a:r>
            <a:endParaRPr lang="en-GB" altLang="en-US" sz="2800" b="1" dirty="0">
              <a:solidFill>
                <a:schemeClr val="tx1"/>
              </a:solidFill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C288E8B-FAB1-25C3-6B8A-CA2B96C119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47813"/>
            <a:ext cx="8362950" cy="4976812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1. The majority of the population is excluded or marginalized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en-US" sz="2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en-US" sz="200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en-US" sz="200" dirty="0"/>
          </a:p>
          <a:p>
            <a:pPr marL="341630" indent="-34163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2. It is mainly the elite and their children can achieve academic access and, thus, economic success</a:t>
            </a:r>
          </a:p>
          <a:p>
            <a:pPr marL="0" indent="0" eaLnBrk="1" hangingPunct="1">
              <a:buFontTx/>
              <a:buNone/>
              <a:defRPr/>
            </a:pPr>
            <a:endParaRPr lang="en-US" sz="1000" dirty="0"/>
          </a:p>
          <a:p>
            <a:pPr marL="341630" indent="-309245" eaLnBrk="1" hangingPunct="1">
              <a:buFont typeface="Arial" panose="020B0604020202020204" pitchFamily="34" charset="0"/>
              <a:buNone/>
              <a:defRPr/>
            </a:pPr>
            <a:r>
              <a:rPr lang="en-US" sz="2400" dirty="0"/>
              <a:t>3. African languages continue to suffer from negative attitudes and lack of opportunity to develop</a:t>
            </a:r>
            <a:endParaRPr lang="en-US" sz="200" dirty="0"/>
          </a:p>
          <a:p>
            <a:pPr marL="374015" indent="-341630" eaLnBrk="1" hangingPunct="1">
              <a:buFont typeface="Arial" panose="020B0604020202020204" pitchFamily="34" charset="0"/>
              <a:buChar char="•"/>
              <a:defRPr/>
            </a:pPr>
            <a:endParaRPr lang="en-US" sz="200" dirty="0"/>
          </a:p>
          <a:p>
            <a:pPr marL="374015" indent="-341630" eaLnBrk="1" hangingPunct="1">
              <a:buFont typeface="Arial" panose="020B0604020202020204" pitchFamily="34" charset="0"/>
              <a:buChar char="•"/>
              <a:defRPr/>
            </a:pPr>
            <a:endParaRPr lang="en-US" sz="200" dirty="0"/>
          </a:p>
          <a:p>
            <a:pPr marL="374015" indent="-341630" eaLnBrk="1" hangingPunct="1">
              <a:buFont typeface="Arial" panose="020B0604020202020204" pitchFamily="34" charset="0"/>
              <a:buChar char="•"/>
              <a:defRPr/>
            </a:pPr>
            <a:endParaRPr lang="en-US" sz="200" dirty="0"/>
          </a:p>
          <a:p>
            <a:pPr marL="374015" indent="-341630" eaLnBrk="1" hangingPunct="1">
              <a:buFont typeface="Arial" panose="020B0604020202020204" pitchFamily="34" charset="0"/>
              <a:buChar char="•"/>
              <a:defRPr/>
            </a:pPr>
            <a:endParaRPr lang="en-US" sz="200" dirty="0"/>
          </a:p>
          <a:p>
            <a:pPr marL="358140" indent="-325755" eaLnBrk="1" hangingPunct="1">
              <a:buFont typeface="Arial" panose="020B0604020202020204" pitchFamily="34" charset="0"/>
              <a:buNone/>
              <a:defRPr/>
            </a:pPr>
            <a:r>
              <a:rPr lang="en-US" sz="2400" dirty="0"/>
              <a:t>4. In some cases, speakers of African languages shift towards ex-colonial languages, and</a:t>
            </a:r>
            <a:endParaRPr lang="en-US" sz="700" dirty="0"/>
          </a:p>
          <a:p>
            <a:pPr marL="374015" indent="-341630" eaLnBrk="1" hangingPunct="1">
              <a:buFont typeface="Arial" panose="020B0604020202020204" pitchFamily="34" charset="0"/>
              <a:buChar char="•"/>
              <a:defRPr/>
            </a:pPr>
            <a:endParaRPr lang="en-US" sz="200" dirty="0"/>
          </a:p>
          <a:p>
            <a:pPr marL="374015" indent="-341630" eaLnBrk="1" hangingPunct="1">
              <a:buFont typeface="Arial" panose="020B0604020202020204" pitchFamily="34" charset="0"/>
              <a:buChar char="•"/>
              <a:defRPr/>
            </a:pPr>
            <a:endParaRPr lang="en-US" sz="200" dirty="0"/>
          </a:p>
          <a:p>
            <a:pPr marL="374015" indent="-341630" eaLnBrk="1" hangingPunct="1">
              <a:buFont typeface="Arial" panose="020B0604020202020204" pitchFamily="34" charset="0"/>
              <a:buChar char="•"/>
              <a:defRPr/>
            </a:pPr>
            <a:endParaRPr lang="en-US" sz="200" dirty="0"/>
          </a:p>
          <a:p>
            <a:pPr marL="32385" indent="0" eaLnBrk="1" hangingPunct="1">
              <a:buFont typeface="Arial" panose="020B0604020202020204" pitchFamily="34" charset="0"/>
              <a:buNone/>
              <a:defRPr/>
            </a:pPr>
            <a:r>
              <a:rPr lang="en-US" sz="2400" dirty="0"/>
              <a:t>5. Even death/extinction of African languages</a:t>
            </a:r>
          </a:p>
          <a:p>
            <a:pPr marL="0" indent="0" eaLnBrk="1" hangingPunct="1">
              <a:buFontTx/>
              <a:buNone/>
              <a:defRPr/>
            </a:pPr>
            <a:endParaRPr lang="en-US" sz="2000" dirty="0"/>
          </a:p>
        </p:txBody>
      </p:sp>
      <p:sp>
        <p:nvSpPr>
          <p:cNvPr id="24579" name="TextBox 2">
            <a:extLst>
              <a:ext uri="{FF2B5EF4-FFF2-40B4-BE49-F238E27FC236}">
                <a16:creationId xmlns:a16="http://schemas.microsoft.com/office/drawing/2014/main" id="{AFD95B3B-83C0-BD92-BB94-0D3CDEC02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2813" y="260350"/>
            <a:ext cx="323850" cy="398463"/>
          </a:xfrm>
          <a:prstGeom prst="rect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</a:rPr>
              <a:t>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1343</Words>
  <Application>Microsoft Macintosh PowerPoint</Application>
  <PresentationFormat>On-screen Show (4:3)</PresentationFormat>
  <Paragraphs>175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33" baseType="lpstr">
      <vt:lpstr>Arial</vt:lpstr>
      <vt:lpstr>SimSun</vt:lpstr>
      <vt:lpstr>Wingdings</vt:lpstr>
      <vt:lpstr>Calibri</vt:lpstr>
      <vt:lpstr>Arial Narrow</vt:lpstr>
      <vt:lpstr>Arial Black</vt:lpstr>
      <vt:lpstr>Wingdings 2</vt:lpstr>
      <vt:lpstr>Wingdings</vt:lpstr>
      <vt:lpstr>Times New Roman</vt:lpstr>
      <vt:lpstr>Calibri</vt:lpstr>
      <vt:lpstr>Arial</vt:lpstr>
      <vt:lpstr>Times New Roman</vt:lpstr>
      <vt:lpstr>Microsoft YaHei</vt:lpstr>
      <vt:lpstr>Arial Unicode MS</vt:lpstr>
      <vt:lpstr>Segoe UI</vt:lpstr>
      <vt:lpstr>Verdana</vt:lpstr>
      <vt:lpstr>Candara</vt:lpstr>
      <vt:lpstr>Yu Gothic</vt:lpstr>
      <vt:lpstr>Default Design</vt:lpstr>
      <vt:lpstr>1_Office Theme</vt:lpstr>
      <vt:lpstr>1_Default Design</vt:lpstr>
      <vt:lpstr>PowerPoint Presentation</vt:lpstr>
      <vt:lpstr>PowerPoint Presentation</vt:lpstr>
      <vt:lpstr>PowerPoint Presentation</vt:lpstr>
      <vt:lpstr>Pre-lecture discussion questions</vt:lpstr>
      <vt:lpstr> Some facts about language policy in post-colonial African states</vt:lpstr>
      <vt:lpstr>What ex-colonial language is dominant in which post-colonial African states? Which are the so-called “Francophone” and “Anglophone” post-colonial African states?  </vt:lpstr>
      <vt:lpstr>Agencies that are instrumental  in imposing monolingual policies in post-colonial African Countries</vt:lpstr>
      <vt:lpstr>PowerPoint Presentation</vt:lpstr>
      <vt:lpstr>In African countries, the adoption of monolingual policies can have serious implications</vt:lpstr>
      <vt:lpstr>  Major challenges that have to be overcome to use of  African languages in education   </vt:lpstr>
      <vt:lpstr>Think about the following questions!</vt:lpstr>
      <vt:lpstr>Thank you</vt:lpstr>
    </vt:vector>
  </TitlesOfParts>
  <Company>UWC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LCS 311 lecture 7</dc:title>
  <dc:creator>User</dc:creator>
  <cp:lastModifiedBy>Microsoft Office User</cp:lastModifiedBy>
  <cp:revision>240</cp:revision>
  <cp:lastPrinted>2018-04-12T12:30:35Z</cp:lastPrinted>
  <dcterms:created xsi:type="dcterms:W3CDTF">2009-03-02T16:28:54Z</dcterms:created>
  <dcterms:modified xsi:type="dcterms:W3CDTF">2022-05-03T08:44:55Z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1033-11.2.0.10132</vt:lpwstr>
  </property>
</Properties>
</file>