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8" r:id="rId2"/>
    <p:sldId id="317" r:id="rId3"/>
    <p:sldId id="262" r:id="rId4"/>
    <p:sldId id="281" r:id="rId5"/>
    <p:sldId id="295" r:id="rId6"/>
    <p:sldId id="296" r:id="rId7"/>
    <p:sldId id="298" r:id="rId8"/>
    <p:sldId id="282" r:id="rId9"/>
    <p:sldId id="297" r:id="rId10"/>
    <p:sldId id="334" r:id="rId11"/>
    <p:sldId id="299" r:id="rId12"/>
    <p:sldId id="302" r:id="rId13"/>
    <p:sldId id="283" r:id="rId14"/>
    <p:sldId id="300" r:id="rId15"/>
    <p:sldId id="288" r:id="rId16"/>
    <p:sldId id="286" r:id="rId17"/>
    <p:sldId id="287" r:id="rId18"/>
    <p:sldId id="284" r:id="rId19"/>
    <p:sldId id="301" r:id="rId20"/>
    <p:sldId id="303" r:id="rId21"/>
    <p:sldId id="333"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9502" autoAdjust="0"/>
  </p:normalViewPr>
  <p:slideViewPr>
    <p:cSldViewPr snapToGrid="0">
      <p:cViewPr varScale="1">
        <p:scale>
          <a:sx n="52" d="100"/>
          <a:sy n="52" d="100"/>
        </p:scale>
        <p:origin x="13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35F54A-FC56-48FA-BD75-984D0D13B420}" type="datetimeFigureOut">
              <a:rPr lang="en-ZA" smtClean="0"/>
              <a:t>2022/03/13</a:t>
            </a:fld>
            <a:endParaRPr lang="en-Z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4B89B0-96E6-440F-88A5-B96103A83316}" type="slidenum">
              <a:rPr lang="en-ZA" smtClean="0"/>
              <a:t>‹#›</a:t>
            </a:fld>
            <a:endParaRPr lang="en-ZA"/>
          </a:p>
        </p:txBody>
      </p:sp>
    </p:spTree>
    <p:extLst>
      <p:ext uri="{BB962C8B-B14F-4D97-AF65-F5344CB8AC3E}">
        <p14:creationId xmlns:p14="http://schemas.microsoft.com/office/powerpoint/2010/main" val="663307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994B89B0-96E6-440F-88A5-B96103A83316}" type="slidenum">
              <a:rPr lang="en-ZA" smtClean="0"/>
              <a:t>1</a:t>
            </a:fld>
            <a:endParaRPr lang="en-ZA"/>
          </a:p>
        </p:txBody>
      </p:sp>
    </p:spTree>
    <p:extLst>
      <p:ext uri="{BB962C8B-B14F-4D97-AF65-F5344CB8AC3E}">
        <p14:creationId xmlns:p14="http://schemas.microsoft.com/office/powerpoint/2010/main" val="14917783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994B89B0-96E6-440F-88A5-B96103A83316}" type="slidenum">
              <a:rPr lang="en-ZA" smtClean="0"/>
              <a:t>3</a:t>
            </a:fld>
            <a:endParaRPr lang="en-ZA"/>
          </a:p>
        </p:txBody>
      </p:sp>
    </p:spTree>
    <p:extLst>
      <p:ext uri="{BB962C8B-B14F-4D97-AF65-F5344CB8AC3E}">
        <p14:creationId xmlns:p14="http://schemas.microsoft.com/office/powerpoint/2010/main" val="36706890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283B2E7-7F30-4562-A0FB-DD4C73BE2573}" type="datetimeFigureOut">
              <a:rPr lang="en-ZA" smtClean="0"/>
              <a:t>2022/03/13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5EF069B-9CFB-4B03-A6B8-F6D1BEC30AC0}" type="slidenum">
              <a:rPr lang="en-ZA" smtClean="0"/>
              <a:t>‹#›</a:t>
            </a:fld>
            <a:endParaRPr lang="en-ZA"/>
          </a:p>
        </p:txBody>
      </p:sp>
    </p:spTree>
    <p:extLst>
      <p:ext uri="{BB962C8B-B14F-4D97-AF65-F5344CB8AC3E}">
        <p14:creationId xmlns:p14="http://schemas.microsoft.com/office/powerpoint/2010/main" val="2121895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83B2E7-7F30-4562-A0FB-DD4C73BE2573}" type="datetimeFigureOut">
              <a:rPr lang="en-ZA" smtClean="0"/>
              <a:t>2022/03/13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5EF069B-9CFB-4B03-A6B8-F6D1BEC30AC0}" type="slidenum">
              <a:rPr lang="en-ZA" smtClean="0"/>
              <a:t>‹#›</a:t>
            </a:fld>
            <a:endParaRPr lang="en-ZA"/>
          </a:p>
        </p:txBody>
      </p:sp>
    </p:spTree>
    <p:extLst>
      <p:ext uri="{BB962C8B-B14F-4D97-AF65-F5344CB8AC3E}">
        <p14:creationId xmlns:p14="http://schemas.microsoft.com/office/powerpoint/2010/main" val="2849465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83B2E7-7F30-4562-A0FB-DD4C73BE2573}" type="datetimeFigureOut">
              <a:rPr lang="en-ZA" smtClean="0"/>
              <a:t>2022/03/13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5EF069B-9CFB-4B03-A6B8-F6D1BEC30AC0}" type="slidenum">
              <a:rPr lang="en-ZA" smtClean="0"/>
              <a:t>‹#›</a:t>
            </a:fld>
            <a:endParaRPr lang="en-ZA"/>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727871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83B2E7-7F30-4562-A0FB-DD4C73BE2573}" type="datetimeFigureOut">
              <a:rPr lang="en-ZA" smtClean="0"/>
              <a:t>2022/03/13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5EF069B-9CFB-4B03-A6B8-F6D1BEC30AC0}" type="slidenum">
              <a:rPr lang="en-ZA" smtClean="0"/>
              <a:t>‹#›</a:t>
            </a:fld>
            <a:endParaRPr lang="en-ZA"/>
          </a:p>
        </p:txBody>
      </p:sp>
    </p:spTree>
    <p:extLst>
      <p:ext uri="{BB962C8B-B14F-4D97-AF65-F5344CB8AC3E}">
        <p14:creationId xmlns:p14="http://schemas.microsoft.com/office/powerpoint/2010/main" val="42336663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83B2E7-7F30-4562-A0FB-DD4C73BE2573}" type="datetimeFigureOut">
              <a:rPr lang="en-ZA" smtClean="0"/>
              <a:t>2022/03/13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5EF069B-9CFB-4B03-A6B8-F6D1BEC30AC0}" type="slidenum">
              <a:rPr lang="en-ZA" smtClean="0"/>
              <a:t>‹#›</a:t>
            </a:fld>
            <a:endParaRPr lang="en-Z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267281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83B2E7-7F30-4562-A0FB-DD4C73BE2573}" type="datetimeFigureOut">
              <a:rPr lang="en-ZA" smtClean="0"/>
              <a:t>2022/03/13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5EF069B-9CFB-4B03-A6B8-F6D1BEC30AC0}" type="slidenum">
              <a:rPr lang="en-ZA" smtClean="0"/>
              <a:t>‹#›</a:t>
            </a:fld>
            <a:endParaRPr lang="en-ZA"/>
          </a:p>
        </p:txBody>
      </p:sp>
    </p:spTree>
    <p:extLst>
      <p:ext uri="{BB962C8B-B14F-4D97-AF65-F5344CB8AC3E}">
        <p14:creationId xmlns:p14="http://schemas.microsoft.com/office/powerpoint/2010/main" val="4647465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3B2E7-7F30-4562-A0FB-DD4C73BE2573}" type="datetimeFigureOut">
              <a:rPr lang="en-ZA" smtClean="0"/>
              <a:t>2022/03/13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5EF069B-9CFB-4B03-A6B8-F6D1BEC30AC0}" type="slidenum">
              <a:rPr lang="en-ZA" smtClean="0"/>
              <a:t>‹#›</a:t>
            </a:fld>
            <a:endParaRPr lang="en-ZA"/>
          </a:p>
        </p:txBody>
      </p:sp>
    </p:spTree>
    <p:extLst>
      <p:ext uri="{BB962C8B-B14F-4D97-AF65-F5344CB8AC3E}">
        <p14:creationId xmlns:p14="http://schemas.microsoft.com/office/powerpoint/2010/main" val="32457405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3B2E7-7F30-4562-A0FB-DD4C73BE2573}" type="datetimeFigureOut">
              <a:rPr lang="en-ZA" smtClean="0"/>
              <a:t>2022/03/13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5EF069B-9CFB-4B03-A6B8-F6D1BEC30AC0}" type="slidenum">
              <a:rPr lang="en-ZA" smtClean="0"/>
              <a:t>‹#›</a:t>
            </a:fld>
            <a:endParaRPr lang="en-ZA"/>
          </a:p>
        </p:txBody>
      </p:sp>
    </p:spTree>
    <p:extLst>
      <p:ext uri="{BB962C8B-B14F-4D97-AF65-F5344CB8AC3E}">
        <p14:creationId xmlns:p14="http://schemas.microsoft.com/office/powerpoint/2010/main" val="1431487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3B2E7-7F30-4562-A0FB-DD4C73BE2573}" type="datetimeFigureOut">
              <a:rPr lang="en-ZA" smtClean="0"/>
              <a:t>2022/03/13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5EF069B-9CFB-4B03-A6B8-F6D1BEC30AC0}" type="slidenum">
              <a:rPr lang="en-ZA" smtClean="0"/>
              <a:t>‹#›</a:t>
            </a:fld>
            <a:endParaRPr lang="en-ZA"/>
          </a:p>
        </p:txBody>
      </p:sp>
    </p:spTree>
    <p:extLst>
      <p:ext uri="{BB962C8B-B14F-4D97-AF65-F5344CB8AC3E}">
        <p14:creationId xmlns:p14="http://schemas.microsoft.com/office/powerpoint/2010/main" val="3783154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83B2E7-7F30-4562-A0FB-DD4C73BE2573}" type="datetimeFigureOut">
              <a:rPr lang="en-ZA" smtClean="0"/>
              <a:t>2022/03/13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5EF069B-9CFB-4B03-A6B8-F6D1BEC30AC0}" type="slidenum">
              <a:rPr lang="en-ZA" smtClean="0"/>
              <a:t>‹#›</a:t>
            </a:fld>
            <a:endParaRPr lang="en-ZA"/>
          </a:p>
        </p:txBody>
      </p:sp>
    </p:spTree>
    <p:extLst>
      <p:ext uri="{BB962C8B-B14F-4D97-AF65-F5344CB8AC3E}">
        <p14:creationId xmlns:p14="http://schemas.microsoft.com/office/powerpoint/2010/main" val="1168598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283B2E7-7F30-4562-A0FB-DD4C73BE2573}" type="datetimeFigureOut">
              <a:rPr lang="en-ZA" smtClean="0"/>
              <a:t>2022/03/13</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B5EF069B-9CFB-4B03-A6B8-F6D1BEC30AC0}" type="slidenum">
              <a:rPr lang="en-ZA" smtClean="0"/>
              <a:t>‹#›</a:t>
            </a:fld>
            <a:endParaRPr lang="en-ZA"/>
          </a:p>
        </p:txBody>
      </p:sp>
    </p:spTree>
    <p:extLst>
      <p:ext uri="{BB962C8B-B14F-4D97-AF65-F5344CB8AC3E}">
        <p14:creationId xmlns:p14="http://schemas.microsoft.com/office/powerpoint/2010/main" val="2561562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283B2E7-7F30-4562-A0FB-DD4C73BE2573}" type="datetimeFigureOut">
              <a:rPr lang="en-ZA" smtClean="0"/>
              <a:t>2022/03/13</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B5EF069B-9CFB-4B03-A6B8-F6D1BEC30AC0}" type="slidenum">
              <a:rPr lang="en-ZA" smtClean="0"/>
              <a:t>‹#›</a:t>
            </a:fld>
            <a:endParaRPr lang="en-ZA"/>
          </a:p>
        </p:txBody>
      </p:sp>
    </p:spTree>
    <p:extLst>
      <p:ext uri="{BB962C8B-B14F-4D97-AF65-F5344CB8AC3E}">
        <p14:creationId xmlns:p14="http://schemas.microsoft.com/office/powerpoint/2010/main" val="3060001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283B2E7-7F30-4562-A0FB-DD4C73BE2573}" type="datetimeFigureOut">
              <a:rPr lang="en-ZA" smtClean="0"/>
              <a:t>2022/03/13</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B5EF069B-9CFB-4B03-A6B8-F6D1BEC30AC0}" type="slidenum">
              <a:rPr lang="en-ZA" smtClean="0"/>
              <a:t>‹#›</a:t>
            </a:fld>
            <a:endParaRPr lang="en-ZA"/>
          </a:p>
        </p:txBody>
      </p:sp>
    </p:spTree>
    <p:extLst>
      <p:ext uri="{BB962C8B-B14F-4D97-AF65-F5344CB8AC3E}">
        <p14:creationId xmlns:p14="http://schemas.microsoft.com/office/powerpoint/2010/main" val="3976470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83B2E7-7F30-4562-A0FB-DD4C73BE2573}" type="datetimeFigureOut">
              <a:rPr lang="en-ZA" smtClean="0"/>
              <a:t>2022/03/13</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B5EF069B-9CFB-4B03-A6B8-F6D1BEC30AC0}" type="slidenum">
              <a:rPr lang="en-ZA" smtClean="0"/>
              <a:t>‹#›</a:t>
            </a:fld>
            <a:endParaRPr lang="en-ZA"/>
          </a:p>
        </p:txBody>
      </p:sp>
    </p:spTree>
    <p:extLst>
      <p:ext uri="{BB962C8B-B14F-4D97-AF65-F5344CB8AC3E}">
        <p14:creationId xmlns:p14="http://schemas.microsoft.com/office/powerpoint/2010/main" val="713220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83B2E7-7F30-4562-A0FB-DD4C73BE2573}" type="datetimeFigureOut">
              <a:rPr lang="en-ZA" smtClean="0"/>
              <a:t>2022/03/13</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B5EF069B-9CFB-4B03-A6B8-F6D1BEC30AC0}" type="slidenum">
              <a:rPr lang="en-ZA" smtClean="0"/>
              <a:t>‹#›</a:t>
            </a:fld>
            <a:endParaRPr lang="en-ZA"/>
          </a:p>
        </p:txBody>
      </p:sp>
    </p:spTree>
    <p:extLst>
      <p:ext uri="{BB962C8B-B14F-4D97-AF65-F5344CB8AC3E}">
        <p14:creationId xmlns:p14="http://schemas.microsoft.com/office/powerpoint/2010/main" val="3293799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283B2E7-7F30-4562-A0FB-DD4C73BE2573}" type="datetimeFigureOut">
              <a:rPr lang="en-ZA" smtClean="0"/>
              <a:t>2022/03/13</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B5EF069B-9CFB-4B03-A6B8-F6D1BEC30AC0}" type="slidenum">
              <a:rPr lang="en-ZA" smtClean="0"/>
              <a:t>‹#›</a:t>
            </a:fld>
            <a:endParaRPr lang="en-ZA"/>
          </a:p>
        </p:txBody>
      </p:sp>
    </p:spTree>
    <p:extLst>
      <p:ext uri="{BB962C8B-B14F-4D97-AF65-F5344CB8AC3E}">
        <p14:creationId xmlns:p14="http://schemas.microsoft.com/office/powerpoint/2010/main" val="3317412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283B2E7-7F30-4562-A0FB-DD4C73BE2573}" type="datetimeFigureOut">
              <a:rPr lang="en-ZA" smtClean="0"/>
              <a:t>2022/03/13</a:t>
            </a:fld>
            <a:endParaRPr lang="en-Z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5EF069B-9CFB-4B03-A6B8-F6D1BEC30AC0}" type="slidenum">
              <a:rPr lang="en-ZA" smtClean="0"/>
              <a:t>‹#›</a:t>
            </a:fld>
            <a:endParaRPr lang="en-ZA"/>
          </a:p>
        </p:txBody>
      </p:sp>
    </p:spTree>
    <p:extLst>
      <p:ext uri="{BB962C8B-B14F-4D97-AF65-F5344CB8AC3E}">
        <p14:creationId xmlns:p14="http://schemas.microsoft.com/office/powerpoint/2010/main" val="10696279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615CB-18FC-450B-8B8F-EB0C0E5572E1}"/>
              </a:ext>
            </a:extLst>
          </p:cNvPr>
          <p:cNvSpPr>
            <a:spLocks noGrp="1"/>
          </p:cNvSpPr>
          <p:nvPr>
            <p:ph type="ctrTitle"/>
          </p:nvPr>
        </p:nvSpPr>
        <p:spPr>
          <a:xfrm>
            <a:off x="1963716" y="2605849"/>
            <a:ext cx="7766936" cy="1646302"/>
          </a:xfrm>
        </p:spPr>
        <p:txBody>
          <a:bodyPr/>
          <a:lstStyle/>
          <a:p>
            <a:r>
              <a:rPr lang="en-US" dirty="0"/>
              <a:t>LCS 311 </a:t>
            </a:r>
            <a:br>
              <a:rPr lang="en-US" dirty="0"/>
            </a:br>
            <a:r>
              <a:rPr lang="en-US" dirty="0"/>
              <a:t>Multilingualism</a:t>
            </a:r>
            <a:br>
              <a:rPr lang="en-US" dirty="0"/>
            </a:br>
            <a:r>
              <a:rPr lang="en-US" dirty="0"/>
              <a:t>in Society </a:t>
            </a:r>
            <a:br>
              <a:rPr lang="en-US" dirty="0"/>
            </a:br>
            <a:r>
              <a:rPr lang="en-US" dirty="0"/>
              <a:t>and Education </a:t>
            </a:r>
          </a:p>
        </p:txBody>
      </p:sp>
      <p:sp>
        <p:nvSpPr>
          <p:cNvPr id="3" name="Subtitle 2">
            <a:extLst>
              <a:ext uri="{FF2B5EF4-FFF2-40B4-BE49-F238E27FC236}">
                <a16:creationId xmlns:a16="http://schemas.microsoft.com/office/drawing/2014/main" id="{C9362BF2-37C7-4E69-958D-9275F447FD00}"/>
              </a:ext>
            </a:extLst>
          </p:cNvPr>
          <p:cNvSpPr>
            <a:spLocks noGrp="1"/>
          </p:cNvSpPr>
          <p:nvPr>
            <p:ph type="subTitle" idx="1"/>
          </p:nvPr>
        </p:nvSpPr>
        <p:spPr>
          <a:xfrm>
            <a:off x="3801943" y="4811738"/>
            <a:ext cx="7766936" cy="1096899"/>
          </a:xfrm>
        </p:spPr>
        <p:txBody>
          <a:bodyPr>
            <a:noAutofit/>
          </a:bodyPr>
          <a:lstStyle/>
          <a:p>
            <a:pPr algn="ctr"/>
            <a:r>
              <a:rPr lang="en-US" sz="1600" b="1" dirty="0">
                <a:solidFill>
                  <a:schemeClr val="tx1"/>
                </a:solidFill>
              </a:rPr>
              <a:t>Lecture 5:</a:t>
            </a:r>
          </a:p>
          <a:p>
            <a:pPr algn="ctr"/>
            <a:r>
              <a:rPr lang="en-US" altLang="en-US" sz="1600" b="1" noProof="1">
                <a:solidFill>
                  <a:schemeClr val="tx1"/>
                </a:solidFill>
                <a:sym typeface="+mn-ea"/>
              </a:rPr>
              <a:t>A Typology of Multilingualism</a:t>
            </a:r>
          </a:p>
          <a:p>
            <a:pPr algn="ctr"/>
            <a:endParaRPr lang="en-US" altLang="en-US" sz="1600" b="1" noProof="1">
              <a:solidFill>
                <a:schemeClr val="tx1"/>
              </a:solidFill>
              <a:sym typeface="+mn-ea"/>
            </a:endParaRPr>
          </a:p>
          <a:p>
            <a:pPr algn="ctr"/>
            <a:r>
              <a:rPr lang="en-US" sz="1600" b="1" dirty="0">
                <a:solidFill>
                  <a:schemeClr val="tx1"/>
                </a:solidFill>
              </a:rPr>
              <a:t>[Course reader: pp17-19]</a:t>
            </a:r>
          </a:p>
        </p:txBody>
      </p:sp>
      <p:pic>
        <p:nvPicPr>
          <p:cNvPr id="1026" name="Picture 2" descr="Multilingualism in the digital era | Translation Centre For the Bodies">
            <a:extLst>
              <a:ext uri="{FF2B5EF4-FFF2-40B4-BE49-F238E27FC236}">
                <a16:creationId xmlns:a16="http://schemas.microsoft.com/office/drawing/2014/main" id="{D9995003-54BA-4232-98EC-A0E3513CE36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3121" y="1212380"/>
            <a:ext cx="4239826" cy="36768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2668854"/>
      </p:ext>
    </p:extLst>
  </p:cSld>
  <p:clrMapOvr>
    <a:masterClrMapping/>
  </p:clrMapOvr>
  <mc:AlternateContent xmlns:mc="http://schemas.openxmlformats.org/markup-compatibility/2006" xmlns:p14="http://schemas.microsoft.com/office/powerpoint/2010/main">
    <mc:Choice Requires="p14">
      <p:transition spd="slow" p14:dur="2000" advTm="7387"/>
    </mc:Choice>
    <mc:Fallback xmlns="">
      <p:transition spd="slow" advTm="7387"/>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200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4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2000"/>
                                  </p:stCondLst>
                                  <p:iterate type="lt">
                                    <p:tmPct val="10000"/>
                                  </p:iterate>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400"/>
                                        <p:tgtEl>
                                          <p:spTgt spid="3">
                                            <p:txEl>
                                              <p:pRg st="3" end="3"/>
                                            </p:txEl>
                                          </p:spTgt>
                                        </p:tgtEl>
                                      </p:cBhvr>
                                    </p:animEffect>
                                  </p:childTnLst>
                                </p:cTn>
                              </p:par>
                              <p:par>
                                <p:cTn id="18" presetID="10" presetClass="entr" presetSubtype="0" fill="hold" grpId="0" nodeType="withEffect">
                                  <p:stCondLst>
                                    <p:cond delay="1000"/>
                                  </p:stCondLst>
                                  <p:iterate type="lt">
                                    <p:tmPct val="10000"/>
                                  </p:iterate>
                                  <p:childTnLst>
                                    <p:set>
                                      <p:cBhvr>
                                        <p:cTn id="19" dur="1" fill="hold">
                                          <p:stCondLst>
                                            <p:cond delay="0"/>
                                          </p:stCondLst>
                                        </p:cTn>
                                        <p:tgtEl>
                                          <p:spTgt spid="2"/>
                                        </p:tgtEl>
                                        <p:attrNameLst>
                                          <p:attrName>style.visibility</p:attrName>
                                        </p:attrNameLst>
                                      </p:cBhvr>
                                      <p:to>
                                        <p:strVal val="visible"/>
                                      </p:to>
                                    </p:set>
                                    <p:animEffect transition="in" filter="fade">
                                      <p:cBhvr>
                                        <p:cTn id="2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a:extLst>
              <a:ext uri="{FF2B5EF4-FFF2-40B4-BE49-F238E27FC236}">
                <a16:creationId xmlns:a16="http://schemas.microsoft.com/office/drawing/2014/main" id="{53DB15D7-AF58-41CA-B2D6-3330B85EB08F}"/>
              </a:ext>
            </a:extLst>
          </p:cNvPr>
          <p:cNvSpPr>
            <a:spLocks noGrp="1" noChangeArrowheads="1"/>
          </p:cNvSpPr>
          <p:nvPr>
            <p:ph type="title"/>
          </p:nvPr>
        </p:nvSpPr>
        <p:spPr/>
        <p:txBody>
          <a:bodyPr/>
          <a:lstStyle/>
          <a:p>
            <a:r>
              <a:rPr lang="en-ZA" altLang="en-US" sz="2200" b="1"/>
              <a:t>Concepts related to Truncated Multilingualism</a:t>
            </a:r>
            <a:br>
              <a:rPr lang="en-ZA" altLang="en-US" sz="2400" b="1"/>
            </a:br>
            <a:r>
              <a:rPr lang="nl-NL" altLang="en-US" sz="2000">
                <a:solidFill>
                  <a:srgbClr val="0000FF"/>
                </a:solidFill>
              </a:rPr>
              <a:t>Verskillende concepts te doen met truncated multilingualism</a:t>
            </a:r>
            <a:br>
              <a:rPr lang="nl-NL" altLang="en-US" sz="2000"/>
            </a:br>
            <a:r>
              <a:rPr lang="it-IT" altLang="en-US" sz="2000">
                <a:solidFill>
                  <a:srgbClr val="00B050"/>
                </a:solidFill>
              </a:rPr>
              <a:t>Amagama anxulumene ne Truncated Multilingualism</a:t>
            </a:r>
            <a:endParaRPr lang="en-ZA" altLang="en-US" sz="2400"/>
          </a:p>
        </p:txBody>
      </p:sp>
      <p:sp>
        <p:nvSpPr>
          <p:cNvPr id="26626" name="Content Placeholder 2">
            <a:extLst>
              <a:ext uri="{FF2B5EF4-FFF2-40B4-BE49-F238E27FC236}">
                <a16:creationId xmlns:a16="http://schemas.microsoft.com/office/drawing/2014/main" id="{E3285BFF-B37F-4391-9931-BEE2FF0CAA44}"/>
              </a:ext>
            </a:extLst>
          </p:cNvPr>
          <p:cNvSpPr>
            <a:spLocks noGrp="1" noChangeArrowheads="1"/>
          </p:cNvSpPr>
          <p:nvPr>
            <p:ph idx="1"/>
          </p:nvPr>
        </p:nvSpPr>
        <p:spPr>
          <a:xfrm>
            <a:off x="354563" y="1773238"/>
            <a:ext cx="9856237" cy="4464050"/>
          </a:xfrm>
        </p:spPr>
        <p:txBody>
          <a:bodyPr>
            <a:normAutofit/>
          </a:bodyPr>
          <a:lstStyle/>
          <a:p>
            <a:r>
              <a:rPr lang="en-ZA" altLang="en-US" sz="2000" b="1" i="1" dirty="0"/>
              <a:t>Metrolingualism</a:t>
            </a:r>
            <a:r>
              <a:rPr lang="en-ZA" altLang="en-US" sz="2000" dirty="0">
                <a:solidFill>
                  <a:srgbClr val="7030A0"/>
                </a:solidFill>
              </a:rPr>
              <a:t> </a:t>
            </a:r>
            <a:r>
              <a:rPr lang="en-ZA" altLang="en-US" sz="2000" dirty="0"/>
              <a:t>(Otsuji and Pennycook, 2010): focuses on contemporary, urban language practices. The concept provides room for both ‘fixity’ and ‘fluidity’ in terms of localised language use. (Late-modern)</a:t>
            </a:r>
          </a:p>
          <a:p>
            <a:endParaRPr lang="en-ZA" altLang="en-US" sz="1100" b="1" i="1" dirty="0">
              <a:solidFill>
                <a:srgbClr val="0000FF"/>
              </a:solidFill>
            </a:endParaRPr>
          </a:p>
          <a:p>
            <a:r>
              <a:rPr lang="en-ZA" altLang="en-US" sz="2000" b="1" i="1" dirty="0">
                <a:solidFill>
                  <a:srgbClr val="0000FF"/>
                </a:solidFill>
              </a:rPr>
              <a:t>Metrolingualism</a:t>
            </a:r>
            <a:r>
              <a:rPr lang="en-ZA" altLang="en-US" sz="2000" dirty="0">
                <a:solidFill>
                  <a:srgbClr val="0000FF"/>
                </a:solidFill>
              </a:rPr>
              <a:t> is ‘n </a:t>
            </a:r>
            <a:r>
              <a:rPr lang="en-ZA" altLang="en-US" sz="2000" dirty="0" err="1">
                <a:solidFill>
                  <a:srgbClr val="0000FF"/>
                </a:solidFill>
              </a:rPr>
              <a:t>konsep</a:t>
            </a:r>
            <a:r>
              <a:rPr lang="en-ZA" altLang="en-US" sz="2000" dirty="0">
                <a:solidFill>
                  <a:srgbClr val="0000FF"/>
                </a:solidFill>
              </a:rPr>
              <a:t> </a:t>
            </a:r>
            <a:r>
              <a:rPr lang="en-ZA" altLang="en-US" sz="2000" dirty="0" err="1">
                <a:solidFill>
                  <a:srgbClr val="0000FF"/>
                </a:solidFill>
              </a:rPr>
              <a:t>uit</a:t>
            </a:r>
            <a:r>
              <a:rPr lang="en-ZA" altLang="en-US" sz="2000" dirty="0">
                <a:solidFill>
                  <a:srgbClr val="0000FF"/>
                </a:solidFill>
              </a:rPr>
              <a:t> die late-modern era. </a:t>
            </a:r>
            <a:r>
              <a:rPr lang="en-ZA" altLang="en-US" sz="2000" dirty="0" err="1">
                <a:solidFill>
                  <a:srgbClr val="0000FF"/>
                </a:solidFill>
              </a:rPr>
              <a:t>Dit</a:t>
            </a:r>
            <a:r>
              <a:rPr lang="en-ZA" altLang="en-US" sz="2000" dirty="0">
                <a:solidFill>
                  <a:srgbClr val="0000FF"/>
                </a:solidFill>
              </a:rPr>
              <a:t> </a:t>
            </a:r>
            <a:r>
              <a:rPr lang="en-ZA" altLang="en-US" sz="2000" dirty="0" err="1">
                <a:solidFill>
                  <a:srgbClr val="0000FF"/>
                </a:solidFill>
              </a:rPr>
              <a:t>fokus</a:t>
            </a:r>
            <a:r>
              <a:rPr lang="en-ZA" altLang="en-US" sz="2000" dirty="0">
                <a:solidFill>
                  <a:srgbClr val="0000FF"/>
                </a:solidFill>
              </a:rPr>
              <a:t> op contemporary, urban </a:t>
            </a:r>
            <a:r>
              <a:rPr lang="en-ZA" altLang="en-US" sz="2000" dirty="0" err="1">
                <a:solidFill>
                  <a:srgbClr val="0000FF"/>
                </a:solidFill>
              </a:rPr>
              <a:t>taalgebruik</a:t>
            </a:r>
            <a:r>
              <a:rPr lang="en-ZA" altLang="en-US" sz="2000" dirty="0">
                <a:solidFill>
                  <a:srgbClr val="0000FF"/>
                </a:solidFill>
              </a:rPr>
              <a:t>. </a:t>
            </a:r>
            <a:r>
              <a:rPr lang="en-ZA" altLang="en-US" sz="2000" dirty="0" err="1">
                <a:solidFill>
                  <a:srgbClr val="0000FF"/>
                </a:solidFill>
              </a:rPr>
              <a:t>Hierdie</a:t>
            </a:r>
            <a:r>
              <a:rPr lang="en-ZA" altLang="en-US" sz="2000" dirty="0">
                <a:solidFill>
                  <a:srgbClr val="0000FF"/>
                </a:solidFill>
              </a:rPr>
              <a:t> </a:t>
            </a:r>
            <a:r>
              <a:rPr lang="en-ZA" altLang="en-US" sz="2000" dirty="0" err="1">
                <a:solidFill>
                  <a:srgbClr val="0000FF"/>
                </a:solidFill>
              </a:rPr>
              <a:t>konsep</a:t>
            </a:r>
            <a:r>
              <a:rPr lang="en-ZA" altLang="en-US" sz="2000" dirty="0">
                <a:solidFill>
                  <a:srgbClr val="0000FF"/>
                </a:solidFill>
              </a:rPr>
              <a:t> sluit in </a:t>
            </a:r>
            <a:r>
              <a:rPr lang="en-ZA" altLang="en-US" sz="2000" dirty="0" err="1">
                <a:solidFill>
                  <a:srgbClr val="0000FF"/>
                </a:solidFill>
              </a:rPr>
              <a:t>beide</a:t>
            </a:r>
            <a:r>
              <a:rPr lang="en-ZA" altLang="en-US" sz="2000" dirty="0">
                <a:solidFill>
                  <a:srgbClr val="0000FF"/>
                </a:solidFill>
              </a:rPr>
              <a:t> die </a:t>
            </a:r>
            <a:r>
              <a:rPr lang="en-ZA" altLang="en-US" sz="2000" dirty="0" err="1">
                <a:solidFill>
                  <a:srgbClr val="0000FF"/>
                </a:solidFill>
              </a:rPr>
              <a:t>vastigheid</a:t>
            </a:r>
            <a:r>
              <a:rPr lang="en-ZA" altLang="en-US" sz="2000" dirty="0">
                <a:solidFill>
                  <a:srgbClr val="0000FF"/>
                </a:solidFill>
              </a:rPr>
              <a:t> en die </a:t>
            </a:r>
            <a:r>
              <a:rPr lang="en-ZA" altLang="en-US" sz="2000" dirty="0" err="1">
                <a:solidFill>
                  <a:srgbClr val="0000FF"/>
                </a:solidFill>
              </a:rPr>
              <a:t>veranderlike</a:t>
            </a:r>
            <a:r>
              <a:rPr lang="en-ZA" altLang="en-US" sz="2000" dirty="0">
                <a:solidFill>
                  <a:srgbClr val="0000FF"/>
                </a:solidFill>
              </a:rPr>
              <a:t> </a:t>
            </a:r>
            <a:r>
              <a:rPr lang="en-ZA" altLang="en-US" sz="2000" dirty="0" err="1">
                <a:solidFill>
                  <a:srgbClr val="0000FF"/>
                </a:solidFill>
              </a:rPr>
              <a:t>natuur</a:t>
            </a:r>
            <a:r>
              <a:rPr lang="en-ZA" altLang="en-US" sz="2000" dirty="0">
                <a:solidFill>
                  <a:srgbClr val="0000FF"/>
                </a:solidFill>
              </a:rPr>
              <a:t> in </a:t>
            </a:r>
            <a:r>
              <a:rPr lang="en-ZA" altLang="en-US" sz="2000" dirty="0" err="1">
                <a:solidFill>
                  <a:srgbClr val="0000FF"/>
                </a:solidFill>
              </a:rPr>
              <a:t>terme</a:t>
            </a:r>
            <a:r>
              <a:rPr lang="en-ZA" altLang="en-US" sz="2000" dirty="0">
                <a:solidFill>
                  <a:srgbClr val="0000FF"/>
                </a:solidFill>
              </a:rPr>
              <a:t> van </a:t>
            </a:r>
            <a:r>
              <a:rPr lang="en-ZA" altLang="en-US" sz="2000" dirty="0" err="1">
                <a:solidFill>
                  <a:srgbClr val="0000FF"/>
                </a:solidFill>
              </a:rPr>
              <a:t>taalgberuik</a:t>
            </a:r>
            <a:r>
              <a:rPr lang="en-ZA" altLang="en-US" sz="2000" dirty="0"/>
              <a:t>. </a:t>
            </a:r>
          </a:p>
          <a:p>
            <a:endParaRPr lang="en-ZA" altLang="en-US" b="1" i="1" dirty="0">
              <a:solidFill>
                <a:srgbClr val="00B050"/>
              </a:solidFill>
            </a:endParaRPr>
          </a:p>
          <a:p>
            <a:r>
              <a:rPr lang="en-ZA" altLang="en-US" sz="2000" b="1" i="1" dirty="0">
                <a:solidFill>
                  <a:srgbClr val="00B050"/>
                </a:solidFill>
              </a:rPr>
              <a:t>Metrolingualism</a:t>
            </a:r>
            <a:r>
              <a:rPr lang="en-ZA" altLang="en-US" sz="2000" dirty="0">
                <a:solidFill>
                  <a:srgbClr val="00B050"/>
                </a:solidFill>
              </a:rPr>
              <a:t> (</a:t>
            </a:r>
            <a:r>
              <a:rPr lang="en-ZA" altLang="en-US" sz="2000" dirty="0" err="1">
                <a:solidFill>
                  <a:srgbClr val="00B050"/>
                </a:solidFill>
              </a:rPr>
              <a:t>uOtsuji</a:t>
            </a:r>
            <a:r>
              <a:rPr lang="en-ZA" altLang="en-US" sz="2000" dirty="0">
                <a:solidFill>
                  <a:srgbClr val="00B050"/>
                </a:solidFill>
              </a:rPr>
              <a:t> </a:t>
            </a:r>
            <a:r>
              <a:rPr lang="en-ZA" altLang="en-US" sz="2000" dirty="0" err="1">
                <a:solidFill>
                  <a:srgbClr val="00B050"/>
                </a:solidFill>
              </a:rPr>
              <a:t>kunye</a:t>
            </a:r>
            <a:r>
              <a:rPr lang="en-ZA" altLang="en-US" sz="2000" dirty="0">
                <a:solidFill>
                  <a:srgbClr val="00B050"/>
                </a:solidFill>
              </a:rPr>
              <a:t> </a:t>
            </a:r>
            <a:r>
              <a:rPr lang="en-ZA" altLang="en-US" sz="2000" dirty="0" err="1">
                <a:solidFill>
                  <a:srgbClr val="00B050"/>
                </a:solidFill>
              </a:rPr>
              <a:t>noPennycook</a:t>
            </a:r>
            <a:r>
              <a:rPr lang="en-ZA" altLang="en-US" sz="2000" dirty="0">
                <a:solidFill>
                  <a:srgbClr val="00B050"/>
                </a:solidFill>
              </a:rPr>
              <a:t>, 2010) </a:t>
            </a:r>
            <a:r>
              <a:rPr lang="en-ZA" altLang="en-US" sz="2000" dirty="0" err="1">
                <a:solidFill>
                  <a:srgbClr val="00B050"/>
                </a:solidFill>
              </a:rPr>
              <a:t>ingxila</a:t>
            </a:r>
            <a:r>
              <a:rPr lang="en-ZA" altLang="en-US" sz="2000" dirty="0">
                <a:solidFill>
                  <a:srgbClr val="00B050"/>
                </a:solidFill>
              </a:rPr>
              <a:t> </a:t>
            </a:r>
            <a:r>
              <a:rPr lang="en-ZA" altLang="en-US" sz="2000" dirty="0" err="1">
                <a:solidFill>
                  <a:srgbClr val="00B050"/>
                </a:solidFill>
              </a:rPr>
              <a:t>kwilixa</a:t>
            </a:r>
            <a:r>
              <a:rPr lang="en-ZA" altLang="en-US" sz="2000" dirty="0">
                <a:solidFill>
                  <a:srgbClr val="00B050"/>
                </a:solidFill>
              </a:rPr>
              <a:t> </a:t>
            </a:r>
            <a:r>
              <a:rPr lang="en-ZA" altLang="en-US" sz="2000" dirty="0" err="1">
                <a:solidFill>
                  <a:srgbClr val="00B050"/>
                </a:solidFill>
              </a:rPr>
              <a:t>langoku</a:t>
            </a:r>
            <a:r>
              <a:rPr lang="en-ZA" altLang="en-US" sz="2000" dirty="0">
                <a:solidFill>
                  <a:srgbClr val="00B050"/>
                </a:solidFill>
              </a:rPr>
              <a:t>, </a:t>
            </a:r>
            <a:r>
              <a:rPr lang="en-ZA" altLang="en-US" sz="2000" dirty="0" err="1">
                <a:solidFill>
                  <a:srgbClr val="00B050"/>
                </a:solidFill>
              </a:rPr>
              <a:t>apho</a:t>
            </a:r>
            <a:r>
              <a:rPr lang="en-ZA" altLang="en-US" sz="2000" dirty="0">
                <a:solidFill>
                  <a:srgbClr val="00B050"/>
                </a:solidFill>
              </a:rPr>
              <a:t> </a:t>
            </a:r>
            <a:r>
              <a:rPr lang="en-ZA" altLang="en-US" sz="2000" dirty="0" err="1">
                <a:solidFill>
                  <a:srgbClr val="00B050"/>
                </a:solidFill>
              </a:rPr>
              <a:t>indlela</a:t>
            </a:r>
            <a:r>
              <a:rPr lang="en-ZA" altLang="en-US" sz="2000" dirty="0">
                <a:solidFill>
                  <a:srgbClr val="00B050"/>
                </a:solidFill>
              </a:rPr>
              <a:t> </a:t>
            </a:r>
            <a:r>
              <a:rPr lang="en-ZA" altLang="en-US" sz="2000" dirty="0" err="1">
                <a:solidFill>
                  <a:srgbClr val="00B050"/>
                </a:solidFill>
              </a:rPr>
              <a:t>ekusetyenziswa</a:t>
            </a:r>
            <a:r>
              <a:rPr lang="en-ZA" altLang="en-US" sz="2000" dirty="0">
                <a:solidFill>
                  <a:srgbClr val="00B050"/>
                </a:solidFill>
              </a:rPr>
              <a:t> </a:t>
            </a:r>
            <a:r>
              <a:rPr lang="en-ZA" altLang="en-US" sz="2000" dirty="0" err="1">
                <a:solidFill>
                  <a:srgbClr val="00B050"/>
                </a:solidFill>
              </a:rPr>
              <a:t>ulwimi</a:t>
            </a:r>
            <a:r>
              <a:rPr lang="en-ZA" altLang="en-US" sz="2000" dirty="0">
                <a:solidFill>
                  <a:srgbClr val="00B050"/>
                </a:solidFill>
              </a:rPr>
              <a:t> </a:t>
            </a:r>
            <a:r>
              <a:rPr lang="en-ZA" altLang="en-US" sz="2000" dirty="0" err="1">
                <a:solidFill>
                  <a:srgbClr val="00B050"/>
                </a:solidFill>
              </a:rPr>
              <a:t>kwindawo</a:t>
            </a:r>
            <a:r>
              <a:rPr lang="en-ZA" altLang="en-US" sz="2000" dirty="0">
                <a:solidFill>
                  <a:srgbClr val="00B050"/>
                </a:solidFill>
              </a:rPr>
              <a:t> </a:t>
            </a:r>
            <a:r>
              <a:rPr lang="en-ZA" altLang="en-US" sz="2000" dirty="0" err="1">
                <a:solidFill>
                  <a:srgbClr val="00B050"/>
                </a:solidFill>
              </a:rPr>
              <a:t>ezise</a:t>
            </a:r>
            <a:r>
              <a:rPr lang="en-ZA" altLang="en-US" sz="2000" dirty="0">
                <a:solidFill>
                  <a:srgbClr val="00B050"/>
                </a:solidFill>
              </a:rPr>
              <a:t> </a:t>
            </a:r>
            <a:r>
              <a:rPr lang="en-ZA" altLang="en-US" sz="2000" dirty="0" err="1">
                <a:solidFill>
                  <a:srgbClr val="00B050"/>
                </a:solidFill>
              </a:rPr>
              <a:t>zidolophini</a:t>
            </a:r>
            <a:r>
              <a:rPr lang="en-ZA" altLang="en-US" sz="2000" dirty="0">
                <a:solidFill>
                  <a:srgbClr val="00B050"/>
                </a:solidFill>
              </a:rPr>
              <a:t>. </a:t>
            </a:r>
            <a:r>
              <a:rPr lang="en-ZA" altLang="en-US" sz="2000" dirty="0" err="1">
                <a:solidFill>
                  <a:srgbClr val="00B050"/>
                </a:solidFill>
              </a:rPr>
              <a:t>Eligama</a:t>
            </a:r>
            <a:r>
              <a:rPr lang="en-ZA" altLang="en-US" sz="2000" dirty="0">
                <a:solidFill>
                  <a:srgbClr val="00B050"/>
                </a:solidFill>
              </a:rPr>
              <a:t> </a:t>
            </a:r>
            <a:r>
              <a:rPr lang="en-ZA" altLang="en-US" sz="2000" dirty="0" err="1">
                <a:solidFill>
                  <a:srgbClr val="00B050"/>
                </a:solidFill>
              </a:rPr>
              <a:t>linika</a:t>
            </a:r>
            <a:r>
              <a:rPr lang="en-ZA" altLang="en-US" sz="2000" dirty="0">
                <a:solidFill>
                  <a:srgbClr val="00B050"/>
                </a:solidFill>
              </a:rPr>
              <a:t> </a:t>
            </a:r>
            <a:r>
              <a:rPr lang="en-ZA" altLang="en-US" sz="2000" dirty="0" err="1">
                <a:solidFill>
                  <a:srgbClr val="00B050"/>
                </a:solidFill>
              </a:rPr>
              <a:t>indawo</a:t>
            </a:r>
            <a:r>
              <a:rPr lang="en-ZA" altLang="en-US" sz="2000" dirty="0">
                <a:solidFill>
                  <a:srgbClr val="00B050"/>
                </a:solidFill>
              </a:rPr>
              <a:t> “</a:t>
            </a:r>
            <a:r>
              <a:rPr lang="en-ZA" altLang="en-US" sz="2000" dirty="0" err="1">
                <a:solidFill>
                  <a:srgbClr val="00B050"/>
                </a:solidFill>
              </a:rPr>
              <a:t>ifixty</a:t>
            </a:r>
            <a:r>
              <a:rPr lang="en-ZA" altLang="en-US" sz="2000" dirty="0">
                <a:solidFill>
                  <a:srgbClr val="00B050"/>
                </a:solidFill>
              </a:rPr>
              <a:t>” </a:t>
            </a:r>
            <a:r>
              <a:rPr lang="en-ZA" altLang="en-US" sz="2000" dirty="0" err="1">
                <a:solidFill>
                  <a:srgbClr val="00B050"/>
                </a:solidFill>
              </a:rPr>
              <a:t>kunye</a:t>
            </a:r>
            <a:r>
              <a:rPr lang="en-ZA" altLang="en-US" sz="2000" dirty="0">
                <a:solidFill>
                  <a:srgbClr val="00B050"/>
                </a:solidFill>
              </a:rPr>
              <a:t>  </a:t>
            </a:r>
            <a:r>
              <a:rPr lang="en-ZA" altLang="en-US" sz="2000" dirty="0" err="1">
                <a:solidFill>
                  <a:srgbClr val="00B050"/>
                </a:solidFill>
              </a:rPr>
              <a:t>ne“fluidity</a:t>
            </a:r>
            <a:r>
              <a:rPr lang="en-ZA" altLang="en-US" sz="2000" dirty="0">
                <a:solidFill>
                  <a:srgbClr val="00B050"/>
                </a:solidFill>
              </a:rPr>
              <a:t>” </a:t>
            </a:r>
            <a:r>
              <a:rPr lang="en-ZA" altLang="en-US" sz="2000" dirty="0" err="1">
                <a:solidFill>
                  <a:srgbClr val="00B050"/>
                </a:solidFill>
              </a:rPr>
              <a:t>xa</a:t>
            </a:r>
            <a:r>
              <a:rPr lang="en-ZA" altLang="en-US" sz="2000" dirty="0">
                <a:solidFill>
                  <a:srgbClr val="00B050"/>
                </a:solidFill>
              </a:rPr>
              <a:t> </a:t>
            </a:r>
            <a:r>
              <a:rPr lang="en-ZA" altLang="en-US" sz="2000" dirty="0" err="1">
                <a:solidFill>
                  <a:srgbClr val="00B050"/>
                </a:solidFill>
              </a:rPr>
              <a:t>kuthethwa</a:t>
            </a:r>
            <a:r>
              <a:rPr lang="en-ZA" altLang="en-US" sz="2000" dirty="0">
                <a:solidFill>
                  <a:srgbClr val="00B050"/>
                </a:solidFill>
              </a:rPr>
              <a:t> </a:t>
            </a:r>
            <a:r>
              <a:rPr lang="en-ZA" altLang="en-US" sz="2000" dirty="0" err="1">
                <a:solidFill>
                  <a:srgbClr val="00B050"/>
                </a:solidFill>
              </a:rPr>
              <a:t>ngedlela</a:t>
            </a:r>
            <a:r>
              <a:rPr lang="en-ZA" altLang="en-US" sz="2000" dirty="0">
                <a:solidFill>
                  <a:srgbClr val="00B050"/>
                </a:solidFill>
              </a:rPr>
              <a:t> </a:t>
            </a:r>
            <a:r>
              <a:rPr lang="en-ZA" altLang="en-US" sz="2000" dirty="0" err="1">
                <a:solidFill>
                  <a:srgbClr val="00B050"/>
                </a:solidFill>
              </a:rPr>
              <a:t>yokusebenzisa</a:t>
            </a:r>
            <a:r>
              <a:rPr lang="en-ZA" altLang="en-US" sz="2000" dirty="0">
                <a:solidFill>
                  <a:srgbClr val="00B050"/>
                </a:solidFill>
              </a:rPr>
              <a:t> </a:t>
            </a:r>
            <a:r>
              <a:rPr lang="en-ZA" altLang="en-US" sz="2000" dirty="0" err="1">
                <a:solidFill>
                  <a:srgbClr val="00B050"/>
                </a:solidFill>
              </a:rPr>
              <a:t>ulwimi</a:t>
            </a:r>
            <a:r>
              <a:rPr lang="en-ZA" altLang="en-US" sz="2000" dirty="0">
                <a:solidFill>
                  <a:srgbClr val="00B050"/>
                </a:solidFill>
              </a:rPr>
              <a:t>. (</a:t>
            </a:r>
            <a:r>
              <a:rPr lang="en-ZA" altLang="en-US" sz="2000" dirty="0" err="1">
                <a:solidFill>
                  <a:srgbClr val="00B050"/>
                </a:solidFill>
              </a:rPr>
              <a:t>Ilate</a:t>
            </a:r>
            <a:r>
              <a:rPr lang="en-ZA" altLang="en-US" sz="2000" dirty="0">
                <a:solidFill>
                  <a:srgbClr val="00B050"/>
                </a:solidFill>
              </a:rPr>
              <a:t>-modern)</a:t>
            </a:r>
          </a:p>
          <a:p>
            <a:endParaRPr lang="en-ZA" altLang="en-U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a:extLst>
              <a:ext uri="{FF2B5EF4-FFF2-40B4-BE49-F238E27FC236}">
                <a16:creationId xmlns:a16="http://schemas.microsoft.com/office/drawing/2014/main" id="{F4EC8E16-61AC-41A1-9C08-0999A06C1F6D}"/>
              </a:ext>
            </a:extLst>
          </p:cNvPr>
          <p:cNvSpPr>
            <a:spLocks noGrp="1" noChangeArrowheads="1"/>
          </p:cNvSpPr>
          <p:nvPr>
            <p:ph type="title"/>
          </p:nvPr>
        </p:nvSpPr>
        <p:spPr>
          <a:xfrm>
            <a:off x="1992313" y="188913"/>
            <a:ext cx="8229600" cy="633412"/>
          </a:xfrm>
        </p:spPr>
        <p:txBody>
          <a:bodyPr/>
          <a:lstStyle/>
          <a:p>
            <a:r>
              <a:rPr lang="en-ZA" altLang="en-US" sz="2200" b="1" i="1">
                <a:solidFill>
                  <a:srgbClr val="000000"/>
                </a:solidFill>
                <a:latin typeface="Times New Roman" panose="02020603050405020304" pitchFamily="18" charset="0"/>
              </a:rPr>
              <a:t>Concepts related to Truncated Multilingualism cont’d</a:t>
            </a:r>
            <a:r>
              <a:rPr lang="en-ZA" altLang="en-US" sz="2200" b="1" i="1">
                <a:solidFill>
                  <a:srgbClr val="000000"/>
                </a:solidFill>
                <a:latin typeface="Times New Roman" panose="02020603050405020304" pitchFamily="18" charset="0"/>
                <a:cs typeface="Times New Roman" panose="02020603050405020304" pitchFamily="18" charset="0"/>
              </a:rPr>
              <a:t>…</a:t>
            </a:r>
            <a:endParaRPr lang="en-ZA" altLang="en-US" sz="2200" b="1" i="1">
              <a:latin typeface="Times New Roman" panose="02020603050405020304" pitchFamily="18" charset="0"/>
              <a:cs typeface="Times New Roman" panose="02020603050405020304" pitchFamily="18" charset="0"/>
            </a:endParaRPr>
          </a:p>
        </p:txBody>
      </p:sp>
      <p:sp>
        <p:nvSpPr>
          <p:cNvPr id="27651" name="Content Placeholder 2">
            <a:extLst>
              <a:ext uri="{FF2B5EF4-FFF2-40B4-BE49-F238E27FC236}">
                <a16:creationId xmlns:a16="http://schemas.microsoft.com/office/drawing/2014/main" id="{1012FFB6-1178-4E90-A9A4-C46763E379CC}"/>
              </a:ext>
            </a:extLst>
          </p:cNvPr>
          <p:cNvSpPr>
            <a:spLocks noGrp="1"/>
          </p:cNvSpPr>
          <p:nvPr>
            <p:ph idx="1"/>
          </p:nvPr>
        </p:nvSpPr>
        <p:spPr>
          <a:xfrm>
            <a:off x="746449" y="1052514"/>
            <a:ext cx="9608815" cy="5400675"/>
          </a:xfrm>
        </p:spPr>
        <p:txBody>
          <a:bodyPr>
            <a:normAutofit/>
          </a:bodyPr>
          <a:lstStyle/>
          <a:p>
            <a:pPr>
              <a:defRPr/>
            </a:pPr>
            <a:r>
              <a:rPr lang="en-ZA" altLang="en-US" sz="2000" b="1" i="1" dirty="0" err="1"/>
              <a:t>languaging</a:t>
            </a:r>
            <a:r>
              <a:rPr lang="en-ZA" altLang="en-US" sz="2000" b="1" i="1" dirty="0"/>
              <a:t>:</a:t>
            </a:r>
            <a:r>
              <a:rPr lang="en-US" altLang="en-US" sz="2000" b="1" i="1" dirty="0"/>
              <a:t> </a:t>
            </a:r>
            <a:r>
              <a:rPr lang="en-US" altLang="en-US" sz="2000" dirty="0"/>
              <a:t>refers to the </a:t>
            </a:r>
            <a:r>
              <a:rPr lang="en-US" altLang="en-US" sz="2000" dirty="0">
                <a:solidFill>
                  <a:srgbClr val="FF0000"/>
                </a:solidFill>
              </a:rPr>
              <a:t>dynamic</a:t>
            </a:r>
            <a:r>
              <a:rPr lang="en-US" altLang="en-US" sz="2000" dirty="0"/>
              <a:t> way in which especially urban people are moving between languages and the ways in which ‘…sets of linguistic resources …are afforded for language users in different social and cultural circumstances’ (</a:t>
            </a:r>
            <a:r>
              <a:rPr lang="en-US" altLang="en-US" sz="2000" dirty="0" err="1"/>
              <a:t>Pietikänen</a:t>
            </a:r>
            <a:r>
              <a:rPr lang="en-US" altLang="en-US" sz="2000" dirty="0"/>
              <a:t> et al. 2008:81). (Late-modern). (People blend whatever language resources are in their environment in order to communicate).</a:t>
            </a:r>
          </a:p>
          <a:p>
            <a:pPr>
              <a:defRPr/>
            </a:pPr>
            <a:endParaRPr lang="en-ZA" altLang="en-US" sz="1600" b="1" i="1" dirty="0">
              <a:solidFill>
                <a:srgbClr val="0000FF"/>
              </a:solidFill>
            </a:endParaRPr>
          </a:p>
          <a:p>
            <a:pPr>
              <a:defRPr/>
            </a:pPr>
            <a:r>
              <a:rPr lang="en-ZA" altLang="en-US" b="1" i="1" dirty="0" err="1">
                <a:solidFill>
                  <a:srgbClr val="0000FF"/>
                </a:solidFill>
              </a:rPr>
              <a:t>Languaging</a:t>
            </a:r>
            <a:r>
              <a:rPr lang="en-ZA" altLang="en-US" dirty="0">
                <a:solidFill>
                  <a:srgbClr val="0000FF"/>
                </a:solidFill>
              </a:rPr>
              <a:t>: </a:t>
            </a:r>
            <a:r>
              <a:rPr lang="en-ZA" altLang="en-US" dirty="0" err="1">
                <a:solidFill>
                  <a:srgbClr val="0000FF"/>
                </a:solidFill>
              </a:rPr>
              <a:t>hierdie</a:t>
            </a:r>
            <a:r>
              <a:rPr lang="en-ZA" altLang="en-US" dirty="0">
                <a:solidFill>
                  <a:srgbClr val="0000FF"/>
                </a:solidFill>
              </a:rPr>
              <a:t> is </a:t>
            </a:r>
            <a:r>
              <a:rPr lang="en-ZA" altLang="en-US" dirty="0" err="1">
                <a:solidFill>
                  <a:srgbClr val="0000FF"/>
                </a:solidFill>
              </a:rPr>
              <a:t>ook</a:t>
            </a:r>
            <a:r>
              <a:rPr lang="en-ZA" altLang="en-US" dirty="0">
                <a:solidFill>
                  <a:srgbClr val="0000FF"/>
                </a:solidFill>
              </a:rPr>
              <a:t> ‘n </a:t>
            </a:r>
            <a:r>
              <a:rPr lang="en-ZA" altLang="en-US" dirty="0" err="1">
                <a:solidFill>
                  <a:srgbClr val="0000FF"/>
                </a:solidFill>
              </a:rPr>
              <a:t>konsep</a:t>
            </a:r>
            <a:r>
              <a:rPr lang="en-ZA" altLang="en-US" dirty="0">
                <a:solidFill>
                  <a:srgbClr val="0000FF"/>
                </a:solidFill>
              </a:rPr>
              <a:t> </a:t>
            </a:r>
            <a:r>
              <a:rPr lang="en-ZA" altLang="en-US" dirty="0" err="1">
                <a:solidFill>
                  <a:srgbClr val="0000FF"/>
                </a:solidFill>
              </a:rPr>
              <a:t>uit</a:t>
            </a:r>
            <a:r>
              <a:rPr lang="en-ZA" altLang="en-US" dirty="0">
                <a:solidFill>
                  <a:srgbClr val="0000FF"/>
                </a:solidFill>
              </a:rPr>
              <a:t> die late-modern era. Die </a:t>
            </a:r>
            <a:r>
              <a:rPr lang="en-ZA" altLang="en-US" dirty="0" err="1">
                <a:solidFill>
                  <a:srgbClr val="0000FF"/>
                </a:solidFill>
              </a:rPr>
              <a:t>konsep</a:t>
            </a:r>
            <a:r>
              <a:rPr lang="en-ZA" altLang="en-US" dirty="0">
                <a:solidFill>
                  <a:srgbClr val="0000FF"/>
                </a:solidFill>
              </a:rPr>
              <a:t> “</a:t>
            </a:r>
            <a:r>
              <a:rPr lang="en-ZA" altLang="en-US" dirty="0" err="1">
                <a:solidFill>
                  <a:srgbClr val="0000FF"/>
                </a:solidFill>
              </a:rPr>
              <a:t>languaging</a:t>
            </a:r>
            <a:r>
              <a:rPr lang="en-ZA" altLang="en-US" dirty="0">
                <a:solidFill>
                  <a:srgbClr val="0000FF"/>
                </a:solidFill>
              </a:rPr>
              <a:t>”  </a:t>
            </a:r>
            <a:r>
              <a:rPr lang="en-ZA" altLang="en-US" dirty="0" err="1">
                <a:solidFill>
                  <a:srgbClr val="0000FF"/>
                </a:solidFill>
              </a:rPr>
              <a:t>beskryf</a:t>
            </a:r>
            <a:r>
              <a:rPr lang="en-ZA" altLang="en-US" dirty="0">
                <a:solidFill>
                  <a:srgbClr val="0000FF"/>
                </a:solidFill>
              </a:rPr>
              <a:t> die </a:t>
            </a:r>
            <a:r>
              <a:rPr lang="en-ZA" altLang="en-US" dirty="0" err="1">
                <a:solidFill>
                  <a:srgbClr val="0000FF"/>
                </a:solidFill>
              </a:rPr>
              <a:t>dinamiese</a:t>
            </a:r>
            <a:r>
              <a:rPr lang="en-ZA" altLang="en-US" dirty="0">
                <a:solidFill>
                  <a:srgbClr val="0000FF"/>
                </a:solidFill>
              </a:rPr>
              <a:t> </a:t>
            </a:r>
            <a:r>
              <a:rPr lang="en-ZA" altLang="en-US" dirty="0" err="1">
                <a:solidFill>
                  <a:srgbClr val="0000FF"/>
                </a:solidFill>
              </a:rPr>
              <a:t>manier</a:t>
            </a:r>
            <a:r>
              <a:rPr lang="en-ZA" altLang="en-US" dirty="0">
                <a:solidFill>
                  <a:srgbClr val="0000FF"/>
                </a:solidFill>
              </a:rPr>
              <a:t> </a:t>
            </a:r>
            <a:r>
              <a:rPr lang="en-ZA" altLang="en-US" dirty="0" err="1">
                <a:solidFill>
                  <a:srgbClr val="0000FF"/>
                </a:solidFill>
              </a:rPr>
              <a:t>waarmee</a:t>
            </a:r>
            <a:r>
              <a:rPr lang="en-ZA" altLang="en-US" dirty="0">
                <a:solidFill>
                  <a:srgbClr val="0000FF"/>
                </a:solidFill>
              </a:rPr>
              <a:t> </a:t>
            </a:r>
            <a:r>
              <a:rPr lang="en-ZA" altLang="en-US" dirty="0" err="1">
                <a:solidFill>
                  <a:srgbClr val="0000FF"/>
                </a:solidFill>
              </a:rPr>
              <a:t>mense</a:t>
            </a:r>
            <a:r>
              <a:rPr lang="en-ZA" altLang="en-US" dirty="0">
                <a:solidFill>
                  <a:srgbClr val="0000FF"/>
                </a:solidFill>
              </a:rPr>
              <a:t> in </a:t>
            </a:r>
            <a:r>
              <a:rPr lang="en-ZA" altLang="en-US" dirty="0" err="1">
                <a:solidFill>
                  <a:srgbClr val="0000FF"/>
                </a:solidFill>
              </a:rPr>
              <a:t>stedelike</a:t>
            </a:r>
            <a:r>
              <a:rPr lang="en-ZA" altLang="en-US" dirty="0">
                <a:solidFill>
                  <a:srgbClr val="0000FF"/>
                </a:solidFill>
              </a:rPr>
              <a:t> </a:t>
            </a:r>
            <a:r>
              <a:rPr lang="en-ZA" altLang="en-US" dirty="0" err="1">
                <a:solidFill>
                  <a:srgbClr val="0000FF"/>
                </a:solidFill>
              </a:rPr>
              <a:t>gebiede</a:t>
            </a:r>
            <a:r>
              <a:rPr lang="en-ZA" altLang="en-US" dirty="0">
                <a:solidFill>
                  <a:srgbClr val="0000FF"/>
                </a:solidFill>
              </a:rPr>
              <a:t> </a:t>
            </a:r>
            <a:r>
              <a:rPr lang="en-ZA" altLang="en-US" dirty="0" err="1">
                <a:solidFill>
                  <a:srgbClr val="0000FF"/>
                </a:solidFill>
              </a:rPr>
              <a:t>tussen</a:t>
            </a:r>
            <a:r>
              <a:rPr lang="en-ZA" altLang="en-US" dirty="0">
                <a:solidFill>
                  <a:srgbClr val="0000FF"/>
                </a:solidFill>
              </a:rPr>
              <a:t> tale </a:t>
            </a:r>
            <a:r>
              <a:rPr lang="en-ZA" altLang="en-US" dirty="0" err="1">
                <a:solidFill>
                  <a:srgbClr val="0000FF"/>
                </a:solidFill>
              </a:rPr>
              <a:t>beweeg</a:t>
            </a:r>
            <a:r>
              <a:rPr lang="en-ZA" altLang="en-US" dirty="0">
                <a:solidFill>
                  <a:srgbClr val="0000FF"/>
                </a:solidFill>
              </a:rPr>
              <a:t>. </a:t>
            </a:r>
            <a:r>
              <a:rPr lang="en-ZA" altLang="en-US" dirty="0" err="1">
                <a:solidFill>
                  <a:srgbClr val="0000FF"/>
                </a:solidFill>
              </a:rPr>
              <a:t>Volgens</a:t>
            </a:r>
            <a:r>
              <a:rPr lang="en-ZA" altLang="en-US" dirty="0">
                <a:solidFill>
                  <a:srgbClr val="0000FF"/>
                </a:solidFill>
              </a:rPr>
              <a:t> </a:t>
            </a:r>
            <a:r>
              <a:rPr lang="en-US" altLang="en-US" dirty="0" err="1">
                <a:solidFill>
                  <a:srgbClr val="0000FF"/>
                </a:solidFill>
              </a:rPr>
              <a:t>Pietikänen</a:t>
            </a:r>
            <a:r>
              <a:rPr lang="en-US" altLang="en-US" dirty="0">
                <a:solidFill>
                  <a:srgbClr val="0000FF"/>
                </a:solidFill>
              </a:rPr>
              <a:t> </a:t>
            </a:r>
            <a:r>
              <a:rPr lang="en-US" altLang="en-US" dirty="0" err="1">
                <a:solidFill>
                  <a:srgbClr val="0000FF"/>
                </a:solidFill>
              </a:rPr>
              <a:t>beskryf</a:t>
            </a:r>
            <a:r>
              <a:rPr lang="en-US" altLang="en-US" dirty="0">
                <a:solidFill>
                  <a:srgbClr val="0000FF"/>
                </a:solidFill>
              </a:rPr>
              <a:t> </a:t>
            </a:r>
            <a:r>
              <a:rPr lang="en-US" altLang="en-US" dirty="0" err="1">
                <a:solidFill>
                  <a:srgbClr val="0000FF"/>
                </a:solidFill>
              </a:rPr>
              <a:t>dit</a:t>
            </a:r>
            <a:r>
              <a:rPr lang="en-US" altLang="en-US" dirty="0">
                <a:solidFill>
                  <a:srgbClr val="0000FF"/>
                </a:solidFill>
              </a:rPr>
              <a:t> </a:t>
            </a:r>
            <a:r>
              <a:rPr lang="en-US" altLang="en-US" dirty="0" err="1">
                <a:solidFill>
                  <a:srgbClr val="0000FF"/>
                </a:solidFill>
              </a:rPr>
              <a:t>ook</a:t>
            </a:r>
            <a:r>
              <a:rPr lang="en-US" altLang="en-US" dirty="0">
                <a:solidFill>
                  <a:srgbClr val="0000FF"/>
                </a:solidFill>
              </a:rPr>
              <a:t> die </a:t>
            </a:r>
            <a:r>
              <a:rPr lang="en-US" altLang="en-US" dirty="0" err="1">
                <a:solidFill>
                  <a:srgbClr val="0000FF"/>
                </a:solidFill>
              </a:rPr>
              <a:t>manier</a:t>
            </a:r>
            <a:r>
              <a:rPr lang="en-US" altLang="en-US" dirty="0">
                <a:solidFill>
                  <a:srgbClr val="0000FF"/>
                </a:solidFill>
              </a:rPr>
              <a:t> </a:t>
            </a:r>
            <a:r>
              <a:rPr lang="en-US" altLang="en-US" dirty="0" err="1">
                <a:solidFill>
                  <a:srgbClr val="0000FF"/>
                </a:solidFill>
              </a:rPr>
              <a:t>waarop</a:t>
            </a:r>
            <a:r>
              <a:rPr lang="en-US" altLang="en-US" dirty="0">
                <a:solidFill>
                  <a:srgbClr val="0000FF"/>
                </a:solidFill>
              </a:rPr>
              <a:t> sets of linguistic resources </a:t>
            </a:r>
            <a:r>
              <a:rPr lang="en-US" altLang="en-US" dirty="0" err="1">
                <a:solidFill>
                  <a:srgbClr val="0000FF"/>
                </a:solidFill>
              </a:rPr>
              <a:t>aan</a:t>
            </a:r>
            <a:r>
              <a:rPr lang="en-US" altLang="en-US" dirty="0">
                <a:solidFill>
                  <a:srgbClr val="0000FF"/>
                </a:solidFill>
              </a:rPr>
              <a:t> </a:t>
            </a:r>
            <a:r>
              <a:rPr lang="en-US" altLang="en-US" dirty="0" err="1">
                <a:solidFill>
                  <a:srgbClr val="0000FF"/>
                </a:solidFill>
              </a:rPr>
              <a:t>mense</a:t>
            </a:r>
            <a:r>
              <a:rPr lang="en-US" altLang="en-US" dirty="0">
                <a:solidFill>
                  <a:srgbClr val="0000FF"/>
                </a:solidFill>
              </a:rPr>
              <a:t> </a:t>
            </a:r>
            <a:r>
              <a:rPr lang="en-US" altLang="en-US" dirty="0" err="1">
                <a:solidFill>
                  <a:srgbClr val="0000FF"/>
                </a:solidFill>
              </a:rPr>
              <a:t>verleen</a:t>
            </a:r>
            <a:r>
              <a:rPr lang="en-US" altLang="en-US" dirty="0">
                <a:solidFill>
                  <a:srgbClr val="0000FF"/>
                </a:solidFill>
              </a:rPr>
              <a:t> word  in </a:t>
            </a:r>
            <a:r>
              <a:rPr lang="en-US" altLang="en-US" dirty="0" err="1">
                <a:solidFill>
                  <a:srgbClr val="0000FF"/>
                </a:solidFill>
              </a:rPr>
              <a:t>verskillende</a:t>
            </a:r>
            <a:r>
              <a:rPr lang="en-US" altLang="en-US" dirty="0">
                <a:solidFill>
                  <a:srgbClr val="0000FF"/>
                </a:solidFill>
              </a:rPr>
              <a:t> </a:t>
            </a:r>
            <a:r>
              <a:rPr lang="en-US" altLang="en-US" dirty="0" err="1">
                <a:solidFill>
                  <a:srgbClr val="0000FF"/>
                </a:solidFill>
              </a:rPr>
              <a:t>sosiale</a:t>
            </a:r>
            <a:r>
              <a:rPr lang="en-US" altLang="en-US" dirty="0">
                <a:solidFill>
                  <a:srgbClr val="0000FF"/>
                </a:solidFill>
              </a:rPr>
              <a:t> en cultural circumstances. </a:t>
            </a:r>
          </a:p>
          <a:p>
            <a:pPr>
              <a:defRPr/>
            </a:pPr>
            <a:endParaRPr lang="en-US" altLang="en-US" sz="300" dirty="0">
              <a:solidFill>
                <a:srgbClr val="00B050"/>
              </a:solidFill>
            </a:endParaRPr>
          </a:p>
          <a:p>
            <a:pPr>
              <a:defRPr/>
            </a:pPr>
            <a:endParaRPr lang="en-US" altLang="en-US" sz="1050" dirty="0">
              <a:solidFill>
                <a:srgbClr val="00B050"/>
              </a:solidFill>
            </a:endParaRPr>
          </a:p>
          <a:p>
            <a:pPr>
              <a:defRPr/>
            </a:pPr>
            <a:r>
              <a:rPr lang="en-US" altLang="en-US" dirty="0" err="1">
                <a:solidFill>
                  <a:srgbClr val="00B050"/>
                </a:solidFill>
              </a:rPr>
              <a:t>Ilanguaging</a:t>
            </a:r>
            <a:r>
              <a:rPr lang="en-US" altLang="en-US" dirty="0">
                <a:solidFill>
                  <a:srgbClr val="00B050"/>
                </a:solidFill>
              </a:rPr>
              <a:t>: </a:t>
            </a:r>
            <a:r>
              <a:rPr lang="en-US" altLang="en-US" dirty="0" err="1">
                <a:solidFill>
                  <a:srgbClr val="00B050"/>
                </a:solidFill>
              </a:rPr>
              <a:t>Igqwesa</a:t>
            </a:r>
            <a:r>
              <a:rPr lang="en-US" altLang="en-US" dirty="0">
                <a:solidFill>
                  <a:srgbClr val="00B050"/>
                </a:solidFill>
              </a:rPr>
              <a:t> </a:t>
            </a:r>
            <a:r>
              <a:rPr lang="en-US" altLang="en-US" dirty="0" err="1">
                <a:solidFill>
                  <a:srgbClr val="00B050"/>
                </a:solidFill>
              </a:rPr>
              <a:t>ngokuthi</a:t>
            </a:r>
            <a:r>
              <a:rPr lang="en-US" altLang="en-US" dirty="0">
                <a:solidFill>
                  <a:srgbClr val="00B050"/>
                </a:solidFill>
              </a:rPr>
              <a:t> </a:t>
            </a:r>
            <a:r>
              <a:rPr lang="en-US" altLang="en-US" dirty="0" err="1">
                <a:solidFill>
                  <a:srgbClr val="00B050"/>
                </a:solidFill>
              </a:rPr>
              <a:t>ijonge</a:t>
            </a:r>
            <a:r>
              <a:rPr lang="en-US" altLang="en-US" dirty="0">
                <a:solidFill>
                  <a:srgbClr val="00B050"/>
                </a:solidFill>
              </a:rPr>
              <a:t> </a:t>
            </a:r>
            <a:r>
              <a:rPr lang="en-US" altLang="en-US" dirty="0" err="1">
                <a:solidFill>
                  <a:srgbClr val="00B050"/>
                </a:solidFill>
              </a:rPr>
              <a:t>indlela</a:t>
            </a:r>
            <a:r>
              <a:rPr lang="en-US" altLang="en-US" dirty="0">
                <a:solidFill>
                  <a:srgbClr val="00B050"/>
                </a:solidFill>
              </a:rPr>
              <a:t> </a:t>
            </a:r>
            <a:r>
              <a:rPr lang="en-US" altLang="en-US" dirty="0" err="1">
                <a:solidFill>
                  <a:srgbClr val="00B050"/>
                </a:solidFill>
              </a:rPr>
              <a:t>abantu</a:t>
            </a:r>
            <a:r>
              <a:rPr lang="en-US" altLang="en-US" dirty="0">
                <a:solidFill>
                  <a:srgbClr val="00B050"/>
                </a:solidFill>
              </a:rPr>
              <a:t> </a:t>
            </a:r>
            <a:r>
              <a:rPr lang="en-US" altLang="en-US" dirty="0" err="1">
                <a:solidFill>
                  <a:srgbClr val="00B050"/>
                </a:solidFill>
              </a:rPr>
              <a:t>abahlala</a:t>
            </a:r>
            <a:r>
              <a:rPr lang="en-US" altLang="en-US" dirty="0">
                <a:solidFill>
                  <a:srgbClr val="00B050"/>
                </a:solidFill>
              </a:rPr>
              <a:t> </a:t>
            </a:r>
            <a:r>
              <a:rPr lang="en-US" altLang="en-US" dirty="0" err="1">
                <a:solidFill>
                  <a:srgbClr val="00B050"/>
                </a:solidFill>
              </a:rPr>
              <a:t>ezidolophini</a:t>
            </a:r>
            <a:r>
              <a:rPr lang="en-US" altLang="en-US" dirty="0">
                <a:solidFill>
                  <a:srgbClr val="00B050"/>
                </a:solidFill>
              </a:rPr>
              <a:t> </a:t>
            </a:r>
            <a:r>
              <a:rPr lang="en-US" altLang="en-US" dirty="0" err="1">
                <a:solidFill>
                  <a:srgbClr val="00B050"/>
                </a:solidFill>
              </a:rPr>
              <a:t>abahamba</a:t>
            </a:r>
            <a:r>
              <a:rPr lang="en-US" altLang="en-US" dirty="0">
                <a:solidFill>
                  <a:srgbClr val="00B050"/>
                </a:solidFill>
              </a:rPr>
              <a:t> </a:t>
            </a:r>
            <a:r>
              <a:rPr lang="en-US" altLang="en-US" dirty="0" err="1">
                <a:solidFill>
                  <a:srgbClr val="00B050"/>
                </a:solidFill>
              </a:rPr>
              <a:t>ngayo</a:t>
            </a:r>
            <a:r>
              <a:rPr lang="en-US" altLang="en-US" dirty="0">
                <a:solidFill>
                  <a:srgbClr val="00B050"/>
                </a:solidFill>
              </a:rPr>
              <a:t> </a:t>
            </a:r>
            <a:r>
              <a:rPr lang="en-US" altLang="en-US" dirty="0" err="1">
                <a:solidFill>
                  <a:srgbClr val="00B050"/>
                </a:solidFill>
              </a:rPr>
              <a:t>phakathi</a:t>
            </a:r>
            <a:r>
              <a:rPr lang="en-US" altLang="en-US" dirty="0">
                <a:solidFill>
                  <a:srgbClr val="00B050"/>
                </a:solidFill>
              </a:rPr>
              <a:t> </a:t>
            </a:r>
            <a:r>
              <a:rPr lang="en-US" altLang="en-US" dirty="0" err="1">
                <a:solidFill>
                  <a:srgbClr val="00B050"/>
                </a:solidFill>
              </a:rPr>
              <a:t>kweelwimi</a:t>
            </a:r>
            <a:r>
              <a:rPr lang="en-US" altLang="en-US" dirty="0">
                <a:solidFill>
                  <a:srgbClr val="00B050"/>
                </a:solidFill>
              </a:rPr>
              <a:t> </a:t>
            </a:r>
            <a:r>
              <a:rPr lang="en-US" altLang="en-US" dirty="0" err="1">
                <a:solidFill>
                  <a:srgbClr val="00B050"/>
                </a:solidFill>
              </a:rPr>
              <a:t>ezahlukeneyo</a:t>
            </a:r>
            <a:r>
              <a:rPr lang="en-US" altLang="en-US" dirty="0">
                <a:solidFill>
                  <a:srgbClr val="00B050"/>
                </a:solidFill>
              </a:rPr>
              <a:t> </a:t>
            </a:r>
            <a:r>
              <a:rPr lang="en-US" altLang="en-US" dirty="0" err="1">
                <a:solidFill>
                  <a:srgbClr val="00B050"/>
                </a:solidFill>
              </a:rPr>
              <a:t>kunye</a:t>
            </a:r>
            <a:r>
              <a:rPr lang="en-US" altLang="en-US" dirty="0">
                <a:solidFill>
                  <a:srgbClr val="00B050"/>
                </a:solidFill>
              </a:rPr>
              <a:t> </a:t>
            </a:r>
            <a:r>
              <a:rPr lang="en-US" altLang="en-US" dirty="0" err="1">
                <a:solidFill>
                  <a:srgbClr val="00B050"/>
                </a:solidFill>
              </a:rPr>
              <a:t>nedlela</a:t>
            </a:r>
            <a:r>
              <a:rPr lang="en-US" altLang="en-US" dirty="0">
                <a:solidFill>
                  <a:srgbClr val="00B050"/>
                </a:solidFill>
              </a:rPr>
              <a:t> </a:t>
            </a:r>
            <a:r>
              <a:rPr lang="en-US" altLang="en-US" dirty="0" err="1">
                <a:solidFill>
                  <a:srgbClr val="00B050"/>
                </a:solidFill>
              </a:rPr>
              <a:t>abathi</a:t>
            </a:r>
            <a:r>
              <a:rPr lang="en-US" altLang="en-US" dirty="0">
                <a:solidFill>
                  <a:srgbClr val="00B050"/>
                </a:solidFill>
              </a:rPr>
              <a:t> ‘…</a:t>
            </a:r>
            <a:r>
              <a:rPr lang="en-US" altLang="en-US" dirty="0" err="1">
                <a:solidFill>
                  <a:srgbClr val="00B050"/>
                </a:solidFill>
              </a:rPr>
              <a:t>isethi</a:t>
            </a:r>
            <a:r>
              <a:rPr lang="en-US" altLang="en-US" dirty="0">
                <a:solidFill>
                  <a:srgbClr val="00B050"/>
                </a:solidFill>
              </a:rPr>
              <a:t> </a:t>
            </a:r>
            <a:r>
              <a:rPr lang="en-US" altLang="en-US" dirty="0" err="1">
                <a:solidFill>
                  <a:srgbClr val="00B050"/>
                </a:solidFill>
              </a:rPr>
              <a:t>zelinguistic</a:t>
            </a:r>
            <a:r>
              <a:rPr lang="en-US" altLang="en-US" dirty="0">
                <a:solidFill>
                  <a:srgbClr val="00B050"/>
                </a:solidFill>
              </a:rPr>
              <a:t> resources…</a:t>
            </a:r>
            <a:r>
              <a:rPr lang="en-US" altLang="en-US" dirty="0" err="1">
                <a:solidFill>
                  <a:srgbClr val="00B050"/>
                </a:solidFill>
              </a:rPr>
              <a:t>zinikwa</a:t>
            </a:r>
            <a:r>
              <a:rPr lang="en-US" altLang="en-US" dirty="0">
                <a:solidFill>
                  <a:srgbClr val="00B050"/>
                </a:solidFill>
              </a:rPr>
              <a:t> </a:t>
            </a:r>
            <a:r>
              <a:rPr lang="en-US" altLang="en-US" dirty="0" err="1">
                <a:solidFill>
                  <a:srgbClr val="00B050"/>
                </a:solidFill>
              </a:rPr>
              <a:t>abasebenzisi</a:t>
            </a:r>
            <a:r>
              <a:rPr lang="en-US" altLang="en-US" dirty="0">
                <a:solidFill>
                  <a:srgbClr val="00B050"/>
                </a:solidFill>
              </a:rPr>
              <a:t> </a:t>
            </a:r>
            <a:r>
              <a:rPr lang="en-US" altLang="en-US" dirty="0" err="1">
                <a:solidFill>
                  <a:srgbClr val="00B050"/>
                </a:solidFill>
              </a:rPr>
              <a:t>belwimi</a:t>
            </a:r>
            <a:r>
              <a:rPr lang="en-US" altLang="en-US" dirty="0">
                <a:solidFill>
                  <a:srgbClr val="00B050"/>
                </a:solidFill>
              </a:rPr>
              <a:t> </a:t>
            </a:r>
            <a:r>
              <a:rPr lang="en-US" altLang="en-US" dirty="0" err="1">
                <a:solidFill>
                  <a:srgbClr val="00B050"/>
                </a:solidFill>
              </a:rPr>
              <a:t>kwindawo</a:t>
            </a:r>
            <a:r>
              <a:rPr lang="en-US" altLang="en-US" dirty="0">
                <a:solidFill>
                  <a:srgbClr val="00B050"/>
                </a:solidFill>
              </a:rPr>
              <a:t> </a:t>
            </a:r>
            <a:r>
              <a:rPr lang="en-US" altLang="en-US" dirty="0" err="1">
                <a:solidFill>
                  <a:srgbClr val="00B050"/>
                </a:solidFill>
              </a:rPr>
              <a:t>ezahlukeneyo</a:t>
            </a:r>
            <a:r>
              <a:rPr lang="en-US" altLang="en-US" dirty="0">
                <a:solidFill>
                  <a:srgbClr val="00B050"/>
                </a:solidFill>
              </a:rPr>
              <a:t> </a:t>
            </a:r>
            <a:r>
              <a:rPr lang="en-US" altLang="en-US" dirty="0" err="1">
                <a:solidFill>
                  <a:srgbClr val="00B050"/>
                </a:solidFill>
              </a:rPr>
              <a:t>zasekuhlaleni</a:t>
            </a:r>
            <a:r>
              <a:rPr lang="en-US" altLang="en-US" dirty="0">
                <a:solidFill>
                  <a:srgbClr val="00B050"/>
                </a:solidFill>
              </a:rPr>
              <a:t> </a:t>
            </a:r>
            <a:r>
              <a:rPr lang="en-US" altLang="en-US" dirty="0" err="1">
                <a:solidFill>
                  <a:srgbClr val="00B050"/>
                </a:solidFill>
              </a:rPr>
              <a:t>kunye</a:t>
            </a:r>
            <a:r>
              <a:rPr lang="en-US" altLang="en-US" dirty="0">
                <a:solidFill>
                  <a:srgbClr val="00B050"/>
                </a:solidFill>
              </a:rPr>
              <a:t> </a:t>
            </a:r>
            <a:r>
              <a:rPr lang="en-US" altLang="en-US" dirty="0" err="1">
                <a:solidFill>
                  <a:srgbClr val="00B050"/>
                </a:solidFill>
              </a:rPr>
              <a:t>nakwimeko</a:t>
            </a:r>
            <a:r>
              <a:rPr lang="en-US" altLang="en-US" dirty="0">
                <a:solidFill>
                  <a:srgbClr val="00B050"/>
                </a:solidFill>
              </a:rPr>
              <a:t> </a:t>
            </a:r>
            <a:r>
              <a:rPr lang="en-US" altLang="en-US" dirty="0" err="1">
                <a:solidFill>
                  <a:srgbClr val="00B050"/>
                </a:solidFill>
              </a:rPr>
              <a:t>zenkcubeko</a:t>
            </a:r>
            <a:r>
              <a:rPr lang="en-US" altLang="en-US" dirty="0">
                <a:solidFill>
                  <a:srgbClr val="00B050"/>
                </a:solidFill>
              </a:rPr>
              <a:t>’ (</a:t>
            </a:r>
            <a:r>
              <a:rPr lang="en-US" altLang="en-US" dirty="0" err="1">
                <a:solidFill>
                  <a:srgbClr val="00B050"/>
                </a:solidFill>
              </a:rPr>
              <a:t>uPietikänen</a:t>
            </a:r>
            <a:r>
              <a:rPr lang="en-US" altLang="en-US" dirty="0">
                <a:solidFill>
                  <a:srgbClr val="00B050"/>
                </a:solidFill>
              </a:rPr>
              <a:t> </a:t>
            </a:r>
            <a:r>
              <a:rPr lang="en-US" altLang="en-US" dirty="0" err="1">
                <a:solidFill>
                  <a:srgbClr val="00B050"/>
                </a:solidFill>
              </a:rPr>
              <a:t>nabanye</a:t>
            </a:r>
            <a:r>
              <a:rPr lang="en-US" altLang="en-US" dirty="0">
                <a:solidFill>
                  <a:srgbClr val="00B050"/>
                </a:solidFill>
              </a:rPr>
              <a:t>. 2008:81). (</a:t>
            </a:r>
            <a:r>
              <a:rPr lang="en-US" altLang="en-US" dirty="0" err="1">
                <a:solidFill>
                  <a:srgbClr val="00B050"/>
                </a:solidFill>
              </a:rPr>
              <a:t>ilate</a:t>
            </a:r>
            <a:r>
              <a:rPr lang="en-US" altLang="en-US" dirty="0">
                <a:solidFill>
                  <a:srgbClr val="00B050"/>
                </a:solidFill>
              </a:rPr>
              <a:t>-modern)</a:t>
            </a:r>
            <a:endParaRPr lang="en-ZA" altLang="en-US" dirty="0">
              <a:solidFill>
                <a:srgbClr val="0000FF"/>
              </a:solidFill>
            </a:endParaRPr>
          </a:p>
          <a:p>
            <a:pPr>
              <a:defRPr/>
            </a:pPr>
            <a:endParaRPr lang="en-ZA" altLang="en-US"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9B0A44B-2709-4524-9E33-5C236EE998BD}"/>
              </a:ext>
            </a:extLst>
          </p:cNvPr>
          <p:cNvSpPr>
            <a:spLocks noGrp="1" noChangeArrowheads="1"/>
          </p:cNvSpPr>
          <p:nvPr>
            <p:ph type="title"/>
          </p:nvPr>
        </p:nvSpPr>
        <p:spPr>
          <a:xfrm>
            <a:off x="1992313" y="188913"/>
            <a:ext cx="8229600" cy="633412"/>
          </a:xfrm>
        </p:spPr>
        <p:txBody>
          <a:bodyPr/>
          <a:lstStyle/>
          <a:p>
            <a:r>
              <a:rPr lang="en-ZA" altLang="en-US" sz="2200" b="1" i="1">
                <a:solidFill>
                  <a:srgbClr val="000000"/>
                </a:solidFill>
                <a:latin typeface="Times New Roman" panose="02020603050405020304" pitchFamily="18" charset="0"/>
              </a:rPr>
              <a:t>Concepts related to Truncated Multilingualism cont’d</a:t>
            </a:r>
            <a:r>
              <a:rPr lang="en-ZA" altLang="en-US" sz="2200" b="1" i="1">
                <a:solidFill>
                  <a:srgbClr val="000000"/>
                </a:solidFill>
                <a:latin typeface="Times New Roman" panose="02020603050405020304" pitchFamily="18" charset="0"/>
                <a:cs typeface="Times New Roman" panose="02020603050405020304" pitchFamily="18" charset="0"/>
              </a:rPr>
              <a:t>…</a:t>
            </a:r>
            <a:endParaRPr lang="en-ZA" altLang="en-US" sz="2200" b="1" i="1">
              <a:latin typeface="Times New Roman" panose="02020603050405020304" pitchFamily="18" charset="0"/>
              <a:cs typeface="Times New Roman" panose="02020603050405020304" pitchFamily="18" charset="0"/>
            </a:endParaRPr>
          </a:p>
        </p:txBody>
      </p:sp>
      <p:sp>
        <p:nvSpPr>
          <p:cNvPr id="28674" name="Content Placeholder 2">
            <a:extLst>
              <a:ext uri="{FF2B5EF4-FFF2-40B4-BE49-F238E27FC236}">
                <a16:creationId xmlns:a16="http://schemas.microsoft.com/office/drawing/2014/main" id="{A262E1F3-F942-4B74-A75E-3434FDCEB51D}"/>
              </a:ext>
            </a:extLst>
          </p:cNvPr>
          <p:cNvSpPr>
            <a:spLocks noGrp="1" noChangeArrowheads="1"/>
          </p:cNvSpPr>
          <p:nvPr>
            <p:ph idx="1"/>
          </p:nvPr>
        </p:nvSpPr>
        <p:spPr>
          <a:xfrm>
            <a:off x="391887" y="1052513"/>
            <a:ext cx="9963378" cy="5073650"/>
          </a:xfrm>
        </p:spPr>
        <p:txBody>
          <a:bodyPr/>
          <a:lstStyle/>
          <a:p>
            <a:endParaRPr lang="en-ZA" altLang="en-US" sz="2000" b="1" i="1" dirty="0"/>
          </a:p>
          <a:p>
            <a:r>
              <a:rPr lang="en-ZA" altLang="en-US" sz="2200" b="1" i="1" dirty="0"/>
              <a:t>Linguistic repertoire</a:t>
            </a:r>
            <a:r>
              <a:rPr lang="en-ZA" altLang="en-US" sz="2000" b="1" i="1" dirty="0"/>
              <a:t>: </a:t>
            </a:r>
            <a:r>
              <a:rPr lang="en-ZA" altLang="en-US" sz="2200" dirty="0"/>
              <a:t>refers to the collection of forms, practices [such as code-mixing], and linguistic features that a person can access and deploy in conversation (Stroud, 2014)</a:t>
            </a:r>
            <a:r>
              <a:rPr lang="en-US" altLang="en-US" sz="2200" dirty="0"/>
              <a:t>. “Our linguistic repertoire may contain fragments, phrases, genres or whole varieties of other languages that we have picked up from TV [or other] media, personal acquaintances, travel, and so on (</a:t>
            </a:r>
            <a:r>
              <a:rPr lang="en-ZA" altLang="en-US" sz="2200" dirty="0"/>
              <a:t>Stroud, 2014: </a:t>
            </a:r>
            <a:r>
              <a:rPr lang="en-US" altLang="en-US" sz="2200" dirty="0"/>
              <a:t>308).”</a:t>
            </a:r>
          </a:p>
          <a:p>
            <a:endParaRPr lang="en-ZA" altLang="en-US" sz="600" b="1" i="1" dirty="0">
              <a:solidFill>
                <a:srgbClr val="0000FF"/>
              </a:solidFill>
            </a:endParaRPr>
          </a:p>
          <a:p>
            <a:endParaRPr lang="en-ZA" altLang="en-US"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a:extLst>
              <a:ext uri="{FF2B5EF4-FFF2-40B4-BE49-F238E27FC236}">
                <a16:creationId xmlns:a16="http://schemas.microsoft.com/office/drawing/2014/main" id="{9DF0F14F-CA00-4C9D-96E8-139DF1B2B6E0}"/>
              </a:ext>
            </a:extLst>
          </p:cNvPr>
          <p:cNvSpPr>
            <a:spLocks noGrp="1" noChangeArrowheads="1"/>
          </p:cNvSpPr>
          <p:nvPr>
            <p:ph idx="1"/>
          </p:nvPr>
        </p:nvSpPr>
        <p:spPr>
          <a:xfrm>
            <a:off x="242596" y="620713"/>
            <a:ext cx="10636898" cy="5686781"/>
          </a:xfrm>
        </p:spPr>
        <p:txBody>
          <a:bodyPr>
            <a:normAutofit fontScale="92500" lnSpcReduction="10000"/>
          </a:bodyPr>
          <a:lstStyle/>
          <a:p>
            <a:pPr marL="339725" indent="-339725">
              <a:lnSpc>
                <a:spcPct val="90000"/>
              </a:lnSpc>
              <a:buNone/>
              <a:defRPr/>
            </a:pPr>
            <a:r>
              <a:rPr lang="en-US" altLang="en-US" sz="2200" b="1" dirty="0"/>
              <a:t>4. </a:t>
            </a:r>
            <a:r>
              <a:rPr lang="en-US" altLang="en-US" sz="2200" b="1" u="sng" dirty="0"/>
              <a:t>Negotiated multilingualism </a:t>
            </a:r>
            <a:r>
              <a:rPr lang="en-US" altLang="en-US" sz="2000" u="sng" dirty="0"/>
              <a:t>(</a:t>
            </a:r>
            <a:r>
              <a:rPr lang="en-US" altLang="en-US" sz="2000" u="sng" dirty="0" err="1"/>
              <a:t>Dor</a:t>
            </a:r>
            <a:r>
              <a:rPr lang="en-US" altLang="en-US" sz="2000" u="sng" dirty="0"/>
              <a:t> 2004)</a:t>
            </a:r>
            <a:r>
              <a:rPr lang="en-US" altLang="en-US" sz="2000" b="1" dirty="0"/>
              <a:t>: </a:t>
            </a:r>
          </a:p>
          <a:p>
            <a:pPr marL="339725" indent="-339725">
              <a:lnSpc>
                <a:spcPct val="90000"/>
              </a:lnSpc>
              <a:buNone/>
              <a:defRPr/>
            </a:pPr>
            <a:r>
              <a:rPr lang="en-US" altLang="en-US" sz="2000" dirty="0"/>
              <a:t>     Arises from the contestation between English and local languages. Countries have to negotiate roles for the indigenous languages, and for English. In other words, they have to create </a:t>
            </a:r>
            <a:r>
              <a:rPr lang="en-US" altLang="en-US" sz="2000" i="1" dirty="0"/>
              <a:t>language policies.</a:t>
            </a:r>
          </a:p>
          <a:p>
            <a:pPr marL="1776730" indent="-1541780">
              <a:lnSpc>
                <a:spcPct val="90000"/>
              </a:lnSpc>
              <a:buNone/>
              <a:defRPr/>
            </a:pPr>
            <a:r>
              <a:rPr lang="en-US" altLang="en-US" sz="2000" i="1" dirty="0">
                <a:solidFill>
                  <a:srgbClr val="0070C0"/>
                </a:solidFill>
              </a:rPr>
              <a:t>      </a:t>
            </a:r>
            <a:r>
              <a:rPr lang="en-US" altLang="en-US" dirty="0">
                <a:solidFill>
                  <a:srgbClr val="C00000"/>
                </a:solidFill>
              </a:rPr>
              <a:t>Examples</a:t>
            </a:r>
            <a:r>
              <a:rPr lang="en-US" altLang="en-US" sz="2000" dirty="0"/>
              <a:t>: </a:t>
            </a:r>
            <a:r>
              <a:rPr lang="en-US" altLang="en-US" dirty="0"/>
              <a:t>the Western Cape Language Policy, the UWC Language Policy.</a:t>
            </a:r>
          </a:p>
          <a:p>
            <a:pPr marL="1776730" indent="-1541780">
              <a:lnSpc>
                <a:spcPct val="90000"/>
              </a:lnSpc>
              <a:buNone/>
              <a:defRPr/>
            </a:pPr>
            <a:endParaRPr lang="en-US" altLang="en-US" dirty="0"/>
          </a:p>
          <a:p>
            <a:pPr marL="339725" indent="0">
              <a:lnSpc>
                <a:spcPct val="90000"/>
              </a:lnSpc>
              <a:buNone/>
              <a:defRPr/>
            </a:pPr>
            <a:r>
              <a:rPr lang="en-ZA" altLang="en-US" sz="2000" b="1" u="sng" dirty="0" err="1">
                <a:solidFill>
                  <a:srgbClr val="00B050"/>
                </a:solidFill>
              </a:rPr>
              <a:t>Imultilingualism</a:t>
            </a:r>
            <a:r>
              <a:rPr lang="en-ZA" altLang="en-US" sz="2000" b="1" u="sng" dirty="0">
                <a:solidFill>
                  <a:srgbClr val="00B050"/>
                </a:solidFill>
              </a:rPr>
              <a:t> </a:t>
            </a:r>
            <a:r>
              <a:rPr lang="en-ZA" altLang="en-US" sz="2000" b="1" u="sng" dirty="0" err="1">
                <a:solidFill>
                  <a:srgbClr val="00B050"/>
                </a:solidFill>
              </a:rPr>
              <a:t>exoxelweyo</a:t>
            </a:r>
            <a:r>
              <a:rPr lang="en-ZA" altLang="en-US" sz="2000" b="1" dirty="0">
                <a:solidFill>
                  <a:srgbClr val="00B050"/>
                </a:solidFill>
              </a:rPr>
              <a:t>: </a:t>
            </a:r>
            <a:r>
              <a:rPr lang="en-US" altLang="en-US" sz="2000" dirty="0" err="1">
                <a:solidFill>
                  <a:srgbClr val="00B050"/>
                </a:solidFill>
              </a:rPr>
              <a:t>Isuka</a:t>
            </a:r>
            <a:r>
              <a:rPr lang="en-US" altLang="en-US" sz="2000" dirty="0">
                <a:solidFill>
                  <a:srgbClr val="00B050"/>
                </a:solidFill>
              </a:rPr>
              <a:t> </a:t>
            </a:r>
            <a:r>
              <a:rPr lang="en-US" altLang="en-US" sz="2000" dirty="0" err="1">
                <a:solidFill>
                  <a:srgbClr val="00B050"/>
                </a:solidFill>
              </a:rPr>
              <a:t>ekubangisaneni</a:t>
            </a:r>
            <a:r>
              <a:rPr lang="en-US" altLang="en-US" sz="2000" dirty="0">
                <a:solidFill>
                  <a:srgbClr val="00B050"/>
                </a:solidFill>
              </a:rPr>
              <a:t> </a:t>
            </a:r>
            <a:r>
              <a:rPr lang="en-US" altLang="en-US" sz="2000" dirty="0" err="1">
                <a:solidFill>
                  <a:srgbClr val="00B050"/>
                </a:solidFill>
              </a:rPr>
              <a:t>phakathi</a:t>
            </a:r>
            <a:r>
              <a:rPr lang="en-US" altLang="en-US" sz="2000" dirty="0">
                <a:solidFill>
                  <a:srgbClr val="00B050"/>
                </a:solidFill>
              </a:rPr>
              <a:t> </a:t>
            </a:r>
            <a:r>
              <a:rPr lang="en-US" altLang="en-US" sz="2000" dirty="0" err="1">
                <a:solidFill>
                  <a:srgbClr val="00B050"/>
                </a:solidFill>
              </a:rPr>
              <a:t>kwesiNgesi</a:t>
            </a:r>
            <a:r>
              <a:rPr lang="en-US" altLang="en-US" sz="2000" dirty="0">
                <a:solidFill>
                  <a:srgbClr val="00B050"/>
                </a:solidFill>
              </a:rPr>
              <a:t> </a:t>
            </a:r>
            <a:r>
              <a:rPr lang="en-US" altLang="en-US" sz="2000" dirty="0" err="1">
                <a:solidFill>
                  <a:srgbClr val="00B050"/>
                </a:solidFill>
              </a:rPr>
              <a:t>kunye</a:t>
            </a:r>
            <a:r>
              <a:rPr lang="en-US" altLang="en-US" sz="2000" dirty="0">
                <a:solidFill>
                  <a:srgbClr val="00B050"/>
                </a:solidFill>
              </a:rPr>
              <a:t> </a:t>
            </a:r>
            <a:r>
              <a:rPr lang="en-US" altLang="en-US" sz="2000" dirty="0" err="1">
                <a:solidFill>
                  <a:srgbClr val="00B050"/>
                </a:solidFill>
              </a:rPr>
              <a:t>neLwiimi</a:t>
            </a:r>
            <a:r>
              <a:rPr lang="en-US" altLang="en-US" sz="2000" dirty="0">
                <a:solidFill>
                  <a:srgbClr val="00B050"/>
                </a:solidFill>
              </a:rPr>
              <a:t> </a:t>
            </a:r>
            <a:r>
              <a:rPr lang="en-US" altLang="en-US" sz="2000" dirty="0" err="1">
                <a:solidFill>
                  <a:srgbClr val="00B050"/>
                </a:solidFill>
              </a:rPr>
              <a:t>zeSintu</a:t>
            </a:r>
            <a:r>
              <a:rPr lang="en-US" altLang="en-US" sz="2000" dirty="0">
                <a:solidFill>
                  <a:srgbClr val="00B050"/>
                </a:solidFill>
              </a:rPr>
              <a:t>. </a:t>
            </a:r>
            <a:r>
              <a:rPr lang="en-US" altLang="en-US" sz="2000" dirty="0" err="1">
                <a:solidFill>
                  <a:srgbClr val="00B050"/>
                </a:solidFill>
              </a:rPr>
              <a:t>Amazwe</a:t>
            </a:r>
            <a:r>
              <a:rPr lang="en-US" altLang="en-US" sz="2000" dirty="0">
                <a:solidFill>
                  <a:srgbClr val="00B050"/>
                </a:solidFill>
              </a:rPr>
              <a:t> </a:t>
            </a:r>
            <a:r>
              <a:rPr lang="en-US" altLang="en-US" sz="2000" dirty="0" err="1">
                <a:solidFill>
                  <a:srgbClr val="00B050"/>
                </a:solidFill>
              </a:rPr>
              <a:t>anyanzeleka</a:t>
            </a:r>
            <a:r>
              <a:rPr lang="en-US" altLang="en-US" sz="2000" dirty="0">
                <a:solidFill>
                  <a:srgbClr val="00B050"/>
                </a:solidFill>
              </a:rPr>
              <a:t> </a:t>
            </a:r>
            <a:r>
              <a:rPr lang="en-US" altLang="en-US" sz="2000" dirty="0" err="1">
                <a:solidFill>
                  <a:srgbClr val="00B050"/>
                </a:solidFill>
              </a:rPr>
              <a:t>uba</a:t>
            </a:r>
            <a:r>
              <a:rPr lang="en-US" altLang="en-US" sz="2000" dirty="0">
                <a:solidFill>
                  <a:srgbClr val="00B050"/>
                </a:solidFill>
              </a:rPr>
              <a:t> </a:t>
            </a:r>
            <a:r>
              <a:rPr lang="en-US" altLang="en-US" sz="2000" dirty="0" err="1">
                <a:solidFill>
                  <a:srgbClr val="00B050"/>
                </a:solidFill>
              </a:rPr>
              <a:t>mawaxoxe</a:t>
            </a:r>
            <a:r>
              <a:rPr lang="en-US" altLang="en-US" sz="2000" dirty="0">
                <a:solidFill>
                  <a:srgbClr val="00B050"/>
                </a:solidFill>
              </a:rPr>
              <a:t> </a:t>
            </a:r>
            <a:r>
              <a:rPr lang="en-US" altLang="en-US" sz="2000" dirty="0" err="1">
                <a:solidFill>
                  <a:srgbClr val="00B050"/>
                </a:solidFill>
              </a:rPr>
              <a:t>indima</a:t>
            </a:r>
            <a:r>
              <a:rPr lang="en-US" altLang="en-US" sz="2000" dirty="0">
                <a:solidFill>
                  <a:srgbClr val="00B050"/>
                </a:solidFill>
              </a:rPr>
              <a:t> </a:t>
            </a:r>
            <a:r>
              <a:rPr lang="en-US" altLang="en-US" sz="2000" dirty="0" err="1">
                <a:solidFill>
                  <a:srgbClr val="00B050"/>
                </a:solidFill>
              </a:rPr>
              <a:t>yelwiimi</a:t>
            </a:r>
            <a:r>
              <a:rPr lang="en-US" altLang="en-US" sz="2000" dirty="0">
                <a:solidFill>
                  <a:srgbClr val="00B050"/>
                </a:solidFill>
              </a:rPr>
              <a:t> </a:t>
            </a:r>
            <a:r>
              <a:rPr lang="en-US" altLang="en-US" sz="2000" dirty="0" err="1">
                <a:solidFill>
                  <a:srgbClr val="00B050"/>
                </a:solidFill>
              </a:rPr>
              <a:t>zesintu</a:t>
            </a:r>
            <a:r>
              <a:rPr lang="en-US" altLang="en-US" sz="2000" dirty="0">
                <a:solidFill>
                  <a:srgbClr val="00B050"/>
                </a:solidFill>
              </a:rPr>
              <a:t>, </a:t>
            </a:r>
            <a:r>
              <a:rPr lang="en-US" altLang="en-US" sz="2000" dirty="0" err="1">
                <a:solidFill>
                  <a:srgbClr val="00B050"/>
                </a:solidFill>
              </a:rPr>
              <a:t>kunye</a:t>
            </a:r>
            <a:r>
              <a:rPr lang="en-US" altLang="en-US" sz="2000" dirty="0">
                <a:solidFill>
                  <a:srgbClr val="00B050"/>
                </a:solidFill>
              </a:rPr>
              <a:t> </a:t>
            </a:r>
            <a:r>
              <a:rPr lang="en-US" altLang="en-US" sz="2000" dirty="0" err="1">
                <a:solidFill>
                  <a:srgbClr val="00B050"/>
                </a:solidFill>
              </a:rPr>
              <a:t>neye</a:t>
            </a:r>
            <a:r>
              <a:rPr lang="en-US" altLang="en-US" sz="2000" dirty="0">
                <a:solidFill>
                  <a:srgbClr val="00B050"/>
                </a:solidFill>
              </a:rPr>
              <a:t> </a:t>
            </a:r>
            <a:r>
              <a:rPr lang="en-US" altLang="en-US" sz="2000" dirty="0" err="1">
                <a:solidFill>
                  <a:srgbClr val="00B050"/>
                </a:solidFill>
              </a:rPr>
              <a:t>siNgesi</a:t>
            </a:r>
            <a:r>
              <a:rPr lang="en-US" altLang="en-US" sz="2000" dirty="0">
                <a:solidFill>
                  <a:srgbClr val="00B050"/>
                </a:solidFill>
              </a:rPr>
              <a:t>. </a:t>
            </a:r>
            <a:r>
              <a:rPr lang="en-US" altLang="en-US" sz="2000" dirty="0" err="1">
                <a:solidFill>
                  <a:srgbClr val="00B050"/>
                </a:solidFill>
              </a:rPr>
              <a:t>Ngamanye</a:t>
            </a:r>
            <a:r>
              <a:rPr lang="en-US" altLang="en-US" sz="2000" dirty="0">
                <a:solidFill>
                  <a:srgbClr val="00B050"/>
                </a:solidFill>
              </a:rPr>
              <a:t> </a:t>
            </a:r>
            <a:r>
              <a:rPr lang="en-US" altLang="en-US" sz="2000" dirty="0" err="1">
                <a:solidFill>
                  <a:srgbClr val="00B050"/>
                </a:solidFill>
              </a:rPr>
              <a:t>amagama</a:t>
            </a:r>
            <a:r>
              <a:rPr lang="en-US" altLang="en-US" sz="2000" dirty="0">
                <a:solidFill>
                  <a:srgbClr val="00B050"/>
                </a:solidFill>
              </a:rPr>
              <a:t>, </a:t>
            </a:r>
            <a:r>
              <a:rPr lang="en-US" altLang="en-US" sz="2000" dirty="0" err="1">
                <a:solidFill>
                  <a:srgbClr val="00B050"/>
                </a:solidFill>
              </a:rPr>
              <a:t>kwanyanzela</a:t>
            </a:r>
            <a:r>
              <a:rPr lang="en-US" altLang="en-US" sz="2000" dirty="0">
                <a:solidFill>
                  <a:srgbClr val="00B050"/>
                </a:solidFill>
              </a:rPr>
              <a:t> </a:t>
            </a:r>
            <a:r>
              <a:rPr lang="en-US" altLang="en-US" sz="2000" dirty="0" err="1">
                <a:solidFill>
                  <a:srgbClr val="00B050"/>
                </a:solidFill>
              </a:rPr>
              <a:t>uba</a:t>
            </a:r>
            <a:r>
              <a:rPr lang="en-US" altLang="en-US" sz="2000" dirty="0">
                <a:solidFill>
                  <a:srgbClr val="00B050"/>
                </a:solidFill>
              </a:rPr>
              <a:t> </a:t>
            </a:r>
            <a:r>
              <a:rPr lang="en-US" altLang="en-US" sz="2000" dirty="0" err="1">
                <a:solidFill>
                  <a:srgbClr val="00B050"/>
                </a:solidFill>
              </a:rPr>
              <a:t>ayile</a:t>
            </a:r>
            <a:r>
              <a:rPr lang="en-US" altLang="en-US" sz="2000" dirty="0">
                <a:solidFill>
                  <a:srgbClr val="00B050"/>
                </a:solidFill>
              </a:rPr>
              <a:t> </a:t>
            </a:r>
            <a:r>
              <a:rPr lang="en-US" altLang="en-US" sz="2000" dirty="0" err="1">
                <a:solidFill>
                  <a:srgbClr val="00B050"/>
                </a:solidFill>
              </a:rPr>
              <a:t>iLanguage</a:t>
            </a:r>
            <a:r>
              <a:rPr lang="en-US" altLang="en-US" sz="2000" dirty="0">
                <a:solidFill>
                  <a:srgbClr val="00B050"/>
                </a:solidFill>
              </a:rPr>
              <a:t> policies.</a:t>
            </a:r>
          </a:p>
          <a:p>
            <a:pPr marL="339725" indent="0">
              <a:lnSpc>
                <a:spcPct val="90000"/>
              </a:lnSpc>
              <a:buNone/>
              <a:defRPr/>
            </a:pPr>
            <a:r>
              <a:rPr lang="en-US" altLang="en-US" sz="2000" dirty="0" err="1">
                <a:solidFill>
                  <a:srgbClr val="C00000"/>
                </a:solidFill>
              </a:rPr>
              <a:t>Imizekelo</a:t>
            </a:r>
            <a:r>
              <a:rPr lang="en-US" altLang="en-US" sz="2000" dirty="0">
                <a:solidFill>
                  <a:srgbClr val="000000"/>
                </a:solidFill>
              </a:rPr>
              <a:t>: </a:t>
            </a:r>
            <a:r>
              <a:rPr lang="en-US" altLang="en-US" sz="2000" dirty="0" err="1">
                <a:solidFill>
                  <a:srgbClr val="00B050"/>
                </a:solidFill>
              </a:rPr>
              <a:t>eyase</a:t>
            </a:r>
            <a:r>
              <a:rPr lang="en-US" altLang="en-US" sz="2000" dirty="0">
                <a:solidFill>
                  <a:srgbClr val="00B050"/>
                </a:solidFill>
              </a:rPr>
              <a:t> </a:t>
            </a:r>
            <a:r>
              <a:rPr lang="en-US" altLang="en-US" sz="2000" dirty="0" err="1">
                <a:solidFill>
                  <a:srgbClr val="00B050"/>
                </a:solidFill>
              </a:rPr>
              <a:t>Ntshona</a:t>
            </a:r>
            <a:r>
              <a:rPr lang="en-US" altLang="en-US" sz="2000" dirty="0">
                <a:solidFill>
                  <a:srgbClr val="00B050"/>
                </a:solidFill>
              </a:rPr>
              <a:t> </a:t>
            </a:r>
            <a:r>
              <a:rPr lang="en-US" altLang="en-US" sz="2000" dirty="0" err="1">
                <a:solidFill>
                  <a:srgbClr val="00B050"/>
                </a:solidFill>
              </a:rPr>
              <a:t>Kapa</a:t>
            </a:r>
            <a:r>
              <a:rPr lang="en-US" altLang="en-US" sz="2000" dirty="0">
                <a:solidFill>
                  <a:srgbClr val="00B050"/>
                </a:solidFill>
              </a:rPr>
              <a:t>, </a:t>
            </a:r>
            <a:r>
              <a:rPr lang="en-US" altLang="en-US" sz="2000" dirty="0" err="1">
                <a:solidFill>
                  <a:srgbClr val="00B050"/>
                </a:solidFill>
              </a:rPr>
              <a:t>eyeDyunivesiti</a:t>
            </a:r>
            <a:r>
              <a:rPr lang="en-US" altLang="en-US" sz="2000" dirty="0">
                <a:solidFill>
                  <a:srgbClr val="00B050"/>
                </a:solidFill>
              </a:rPr>
              <a:t> </a:t>
            </a:r>
            <a:r>
              <a:rPr lang="en-US" altLang="en-US" sz="2000" dirty="0" err="1">
                <a:solidFill>
                  <a:srgbClr val="00B050"/>
                </a:solidFill>
              </a:rPr>
              <a:t>yaseNtshona</a:t>
            </a:r>
            <a:r>
              <a:rPr lang="en-US" altLang="en-US" sz="2000" dirty="0">
                <a:solidFill>
                  <a:srgbClr val="00B050"/>
                </a:solidFill>
              </a:rPr>
              <a:t> </a:t>
            </a:r>
            <a:r>
              <a:rPr lang="en-US" altLang="en-US" sz="2000" dirty="0" err="1">
                <a:solidFill>
                  <a:srgbClr val="00B050"/>
                </a:solidFill>
              </a:rPr>
              <a:t>Kapa</a:t>
            </a:r>
            <a:endParaRPr lang="en-US" altLang="en-US" sz="2000" dirty="0">
              <a:solidFill>
                <a:srgbClr val="00B050"/>
              </a:solidFill>
            </a:endParaRPr>
          </a:p>
          <a:p>
            <a:pPr marL="339725" indent="0">
              <a:lnSpc>
                <a:spcPct val="90000"/>
              </a:lnSpc>
              <a:buNone/>
              <a:defRPr/>
            </a:pPr>
            <a:endParaRPr lang="en-US" sz="1400" b="1" u="sng" dirty="0"/>
          </a:p>
          <a:p>
            <a:pPr marL="339725" indent="0">
              <a:lnSpc>
                <a:spcPct val="90000"/>
              </a:lnSpc>
              <a:buNone/>
              <a:defRPr/>
            </a:pPr>
            <a:endParaRPr lang="en-US" sz="1400" b="1" u="sng" dirty="0"/>
          </a:p>
          <a:p>
            <a:pPr marL="339725" indent="0">
              <a:lnSpc>
                <a:spcPct val="90000"/>
              </a:lnSpc>
              <a:buNone/>
              <a:defRPr/>
            </a:pPr>
            <a:r>
              <a:rPr lang="en-US" sz="2000" b="1" u="sng" dirty="0">
                <a:solidFill>
                  <a:srgbClr val="0000FF"/>
                </a:solidFill>
              </a:rPr>
              <a:t>Negotiated multilingualism</a:t>
            </a:r>
            <a:r>
              <a:rPr lang="en-US" sz="2000" b="1" dirty="0">
                <a:solidFill>
                  <a:srgbClr val="0000FF"/>
                </a:solidFill>
              </a:rPr>
              <a:t>: </a:t>
            </a:r>
            <a:r>
              <a:rPr lang="en-US" sz="2000" dirty="0">
                <a:solidFill>
                  <a:srgbClr val="0000FF"/>
                </a:solidFill>
              </a:rPr>
              <a:t>Negotiated multilingualism is die </a:t>
            </a:r>
            <a:r>
              <a:rPr lang="en-US" sz="2000" dirty="0" err="1">
                <a:solidFill>
                  <a:srgbClr val="0000FF"/>
                </a:solidFill>
              </a:rPr>
              <a:t>gevolg</a:t>
            </a:r>
            <a:r>
              <a:rPr lang="en-US" sz="2000" dirty="0">
                <a:solidFill>
                  <a:srgbClr val="0000FF"/>
                </a:solidFill>
              </a:rPr>
              <a:t> van die contestation </a:t>
            </a:r>
            <a:r>
              <a:rPr lang="en-US" sz="2000" dirty="0" err="1">
                <a:solidFill>
                  <a:srgbClr val="0000FF"/>
                </a:solidFill>
              </a:rPr>
              <a:t>tussen</a:t>
            </a:r>
            <a:r>
              <a:rPr lang="en-US" sz="2000" dirty="0">
                <a:solidFill>
                  <a:srgbClr val="0000FF"/>
                </a:solidFill>
              </a:rPr>
              <a:t> Engels en </a:t>
            </a:r>
            <a:r>
              <a:rPr lang="en-US" sz="2000" dirty="0" err="1">
                <a:solidFill>
                  <a:srgbClr val="0000FF"/>
                </a:solidFill>
              </a:rPr>
              <a:t>plaaslike</a:t>
            </a:r>
            <a:r>
              <a:rPr lang="en-US" sz="2000" dirty="0">
                <a:solidFill>
                  <a:srgbClr val="0000FF"/>
                </a:solidFill>
              </a:rPr>
              <a:t> tale. </a:t>
            </a:r>
            <a:r>
              <a:rPr lang="en-US" sz="2000" dirty="0" err="1">
                <a:solidFill>
                  <a:srgbClr val="0000FF"/>
                </a:solidFill>
              </a:rPr>
              <a:t>Lande</a:t>
            </a:r>
            <a:r>
              <a:rPr lang="en-US" sz="2000" dirty="0">
                <a:solidFill>
                  <a:srgbClr val="0000FF"/>
                </a:solidFill>
              </a:rPr>
              <a:t> </a:t>
            </a:r>
            <a:r>
              <a:rPr lang="en-US" sz="2000" dirty="0" err="1">
                <a:solidFill>
                  <a:srgbClr val="0000FF"/>
                </a:solidFill>
              </a:rPr>
              <a:t>moet</a:t>
            </a:r>
            <a:r>
              <a:rPr lang="en-US" sz="2000" dirty="0">
                <a:solidFill>
                  <a:srgbClr val="0000FF"/>
                </a:solidFill>
              </a:rPr>
              <a:t> </a:t>
            </a:r>
            <a:r>
              <a:rPr lang="en-US" sz="2000" dirty="0" err="1">
                <a:solidFill>
                  <a:srgbClr val="0000FF"/>
                </a:solidFill>
              </a:rPr>
              <a:t>onderhandel</a:t>
            </a:r>
            <a:r>
              <a:rPr lang="en-US" sz="2000" dirty="0">
                <a:solidFill>
                  <a:srgbClr val="0000FF"/>
                </a:solidFill>
              </a:rPr>
              <a:t> </a:t>
            </a:r>
            <a:r>
              <a:rPr lang="en-US" sz="2000" dirty="0" err="1">
                <a:solidFill>
                  <a:srgbClr val="0000FF"/>
                </a:solidFill>
              </a:rPr>
              <a:t>wat</a:t>
            </a:r>
            <a:r>
              <a:rPr lang="en-US" sz="2000" dirty="0">
                <a:solidFill>
                  <a:srgbClr val="0000FF"/>
                </a:solidFill>
              </a:rPr>
              <a:t> die </a:t>
            </a:r>
            <a:r>
              <a:rPr lang="en-US" sz="2000" dirty="0" err="1">
                <a:solidFill>
                  <a:srgbClr val="0000FF"/>
                </a:solidFill>
              </a:rPr>
              <a:t>rolle</a:t>
            </a:r>
            <a:r>
              <a:rPr lang="en-US" sz="2000" dirty="0">
                <a:solidFill>
                  <a:srgbClr val="0000FF"/>
                </a:solidFill>
              </a:rPr>
              <a:t> van die </a:t>
            </a:r>
            <a:r>
              <a:rPr lang="en-US" sz="2000" dirty="0" err="1">
                <a:solidFill>
                  <a:srgbClr val="0000FF"/>
                </a:solidFill>
              </a:rPr>
              <a:t>plaaslike</a:t>
            </a:r>
            <a:r>
              <a:rPr lang="en-US" sz="2000" dirty="0">
                <a:solidFill>
                  <a:srgbClr val="0000FF"/>
                </a:solidFill>
              </a:rPr>
              <a:t> tale </a:t>
            </a:r>
            <a:r>
              <a:rPr lang="en-US" sz="2000" dirty="0" err="1">
                <a:solidFill>
                  <a:srgbClr val="0000FF"/>
                </a:solidFill>
              </a:rPr>
              <a:t>teenoor</a:t>
            </a:r>
            <a:r>
              <a:rPr lang="en-US" sz="2000" dirty="0">
                <a:solidFill>
                  <a:srgbClr val="0000FF"/>
                </a:solidFill>
              </a:rPr>
              <a:t> die </a:t>
            </a:r>
            <a:r>
              <a:rPr lang="en-US" sz="2000" dirty="0" err="1">
                <a:solidFill>
                  <a:srgbClr val="0000FF"/>
                </a:solidFill>
              </a:rPr>
              <a:t>rol</a:t>
            </a:r>
            <a:r>
              <a:rPr lang="en-US" sz="2000" dirty="0">
                <a:solidFill>
                  <a:srgbClr val="0000FF"/>
                </a:solidFill>
              </a:rPr>
              <a:t> van Engels is. </a:t>
            </a:r>
            <a:r>
              <a:rPr lang="en-US" sz="2000" dirty="0" err="1">
                <a:solidFill>
                  <a:srgbClr val="0000FF"/>
                </a:solidFill>
              </a:rPr>
              <a:t>Dus</a:t>
            </a:r>
            <a:r>
              <a:rPr lang="en-US" sz="2000" dirty="0">
                <a:solidFill>
                  <a:srgbClr val="0000FF"/>
                </a:solidFill>
              </a:rPr>
              <a:t>, </a:t>
            </a:r>
            <a:r>
              <a:rPr lang="en-US" sz="2000" dirty="0" err="1">
                <a:solidFill>
                  <a:srgbClr val="0000FF"/>
                </a:solidFill>
              </a:rPr>
              <a:t>lande</a:t>
            </a:r>
            <a:r>
              <a:rPr lang="en-US" sz="2000" dirty="0">
                <a:solidFill>
                  <a:srgbClr val="0000FF"/>
                </a:solidFill>
              </a:rPr>
              <a:t> </a:t>
            </a:r>
            <a:r>
              <a:rPr lang="en-US" sz="2000" dirty="0" err="1">
                <a:solidFill>
                  <a:srgbClr val="0000FF"/>
                </a:solidFill>
              </a:rPr>
              <a:t>moet</a:t>
            </a:r>
            <a:r>
              <a:rPr lang="en-US" sz="2000" dirty="0">
                <a:solidFill>
                  <a:srgbClr val="0000FF"/>
                </a:solidFill>
              </a:rPr>
              <a:t> language policies </a:t>
            </a:r>
            <a:r>
              <a:rPr lang="en-US" sz="2000" dirty="0" err="1">
                <a:solidFill>
                  <a:srgbClr val="0000FF"/>
                </a:solidFill>
              </a:rPr>
              <a:t>ontwikkel</a:t>
            </a:r>
            <a:r>
              <a:rPr lang="en-US" sz="2000" dirty="0">
                <a:solidFill>
                  <a:srgbClr val="0000FF"/>
                </a:solidFill>
              </a:rPr>
              <a:t>. </a:t>
            </a:r>
            <a:r>
              <a:rPr lang="en-US" sz="2000" dirty="0" err="1">
                <a:solidFill>
                  <a:srgbClr val="C00000"/>
                </a:solidFill>
              </a:rPr>
              <a:t>Byvoorbeeld</a:t>
            </a:r>
            <a:r>
              <a:rPr lang="en-US" sz="2000" dirty="0"/>
              <a:t>: </a:t>
            </a:r>
            <a:r>
              <a:rPr lang="en-US" sz="2000" dirty="0">
                <a:solidFill>
                  <a:srgbClr val="0000FF"/>
                </a:solidFill>
              </a:rPr>
              <a:t>die Western Cape Language Policy en die UWK language policy. </a:t>
            </a:r>
            <a:endParaRPr lang="en-ZA" sz="2000" dirty="0">
              <a:solidFill>
                <a:srgbClr val="0000FF"/>
              </a:solidFill>
            </a:endParaRPr>
          </a:p>
          <a:p>
            <a:pPr marL="339725" indent="0">
              <a:lnSpc>
                <a:spcPct val="90000"/>
              </a:lnSpc>
              <a:buNone/>
              <a:defRPr/>
            </a:pPr>
            <a:endParaRPr lang="en-US" altLang="en-US" sz="2000" dirty="0">
              <a:solidFill>
                <a:srgbClr val="000000"/>
              </a:solidFill>
            </a:endParaRPr>
          </a:p>
          <a:p>
            <a:pPr indent="0">
              <a:lnSpc>
                <a:spcPct val="90000"/>
              </a:lnSpc>
              <a:buNone/>
              <a:defRPr/>
            </a:pPr>
            <a:r>
              <a:rPr lang="en-ZA" altLang="en-US" sz="2000" b="1" dirty="0"/>
              <a:t> </a:t>
            </a:r>
            <a:endParaRPr lang="en-US" altLang="en-US" sz="2000" b="1" dirty="0"/>
          </a:p>
          <a:p>
            <a:pPr eaLnBrk="1" hangingPunct="1">
              <a:lnSpc>
                <a:spcPct val="90000"/>
              </a:lnSpc>
              <a:defRPr/>
            </a:pPr>
            <a:endParaRPr lang="en-US" altLang="en-US" sz="600" dirty="0"/>
          </a:p>
          <a:p>
            <a:pPr eaLnBrk="1" hangingPunct="1">
              <a:lnSpc>
                <a:spcPct val="90000"/>
              </a:lnSpc>
              <a:defRPr/>
            </a:pPr>
            <a:endParaRPr lang="en-US" altLang="en-US" sz="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a:extLst>
              <a:ext uri="{FF2B5EF4-FFF2-40B4-BE49-F238E27FC236}">
                <a16:creationId xmlns:a16="http://schemas.microsoft.com/office/drawing/2014/main" id="{F8785E7D-1965-4027-B246-EC79FFB8F4AE}"/>
              </a:ext>
            </a:extLst>
          </p:cNvPr>
          <p:cNvSpPr>
            <a:spLocks noGrp="1" noChangeArrowheads="1"/>
          </p:cNvSpPr>
          <p:nvPr>
            <p:ph idx="1"/>
          </p:nvPr>
        </p:nvSpPr>
        <p:spPr>
          <a:xfrm>
            <a:off x="1175657" y="1125538"/>
            <a:ext cx="9168493" cy="5327650"/>
          </a:xfrm>
        </p:spPr>
        <p:txBody>
          <a:bodyPr>
            <a:normAutofit fontScale="92500" lnSpcReduction="10000"/>
          </a:bodyPr>
          <a:lstStyle/>
          <a:p>
            <a:pPr marL="339725" indent="-339725">
              <a:lnSpc>
                <a:spcPct val="90000"/>
              </a:lnSpc>
              <a:buNone/>
              <a:defRPr/>
            </a:pPr>
            <a:endParaRPr lang="en-US" altLang="en-US" sz="600" dirty="0"/>
          </a:p>
          <a:p>
            <a:pPr eaLnBrk="1" hangingPunct="1">
              <a:lnSpc>
                <a:spcPct val="90000"/>
              </a:lnSpc>
              <a:defRPr/>
            </a:pPr>
            <a:endParaRPr lang="en-US" altLang="en-US" sz="600" dirty="0"/>
          </a:p>
          <a:p>
            <a:pPr eaLnBrk="1" hangingPunct="1">
              <a:lnSpc>
                <a:spcPct val="90000"/>
              </a:lnSpc>
              <a:defRPr/>
            </a:pPr>
            <a:r>
              <a:rPr lang="en-US" altLang="en-US" sz="2000" dirty="0"/>
              <a:t>What about the language policies at the </a:t>
            </a:r>
            <a:r>
              <a:rPr lang="en-US" altLang="en-US" sz="2000" dirty="0">
                <a:solidFill>
                  <a:srgbClr val="C00000"/>
                </a:solidFill>
              </a:rPr>
              <a:t>schools</a:t>
            </a:r>
            <a:r>
              <a:rPr lang="en-US" altLang="en-US" sz="2000" dirty="0"/>
              <a:t> you attended? And what about </a:t>
            </a:r>
            <a:r>
              <a:rPr lang="en-US" altLang="en-US" sz="2000" dirty="0">
                <a:solidFill>
                  <a:srgbClr val="C00000"/>
                </a:solidFill>
              </a:rPr>
              <a:t>company</a:t>
            </a:r>
            <a:r>
              <a:rPr lang="en-US" altLang="en-US" sz="2000" dirty="0"/>
              <a:t> language policies?</a:t>
            </a:r>
            <a:endParaRPr lang="en-US" altLang="en-US" sz="2000" b="1" dirty="0"/>
          </a:p>
          <a:p>
            <a:pPr eaLnBrk="1" hangingPunct="1">
              <a:lnSpc>
                <a:spcPct val="90000"/>
              </a:lnSpc>
              <a:defRPr/>
            </a:pPr>
            <a:endParaRPr lang="en-US" altLang="en-US" sz="600" b="1" dirty="0"/>
          </a:p>
          <a:p>
            <a:pPr eaLnBrk="1" hangingPunct="1">
              <a:lnSpc>
                <a:spcPct val="90000"/>
              </a:lnSpc>
              <a:defRPr/>
            </a:pPr>
            <a:r>
              <a:rPr lang="en-US" altLang="en-US" sz="2000" b="1" dirty="0"/>
              <a:t>NB:</a:t>
            </a:r>
            <a:r>
              <a:rPr lang="en-US" altLang="en-US" sz="2000" dirty="0"/>
              <a:t> Not all policies are written documents – they often arise spontaneously out of daily, accepted practices.</a:t>
            </a:r>
          </a:p>
          <a:p>
            <a:pPr eaLnBrk="1" hangingPunct="1">
              <a:lnSpc>
                <a:spcPct val="90000"/>
              </a:lnSpc>
              <a:defRPr/>
            </a:pPr>
            <a:endParaRPr lang="en-US" altLang="en-US" sz="600" dirty="0">
              <a:solidFill>
                <a:srgbClr val="000000"/>
              </a:solidFill>
            </a:endParaRPr>
          </a:p>
          <a:p>
            <a:pPr eaLnBrk="1" hangingPunct="1">
              <a:lnSpc>
                <a:spcPct val="90000"/>
              </a:lnSpc>
              <a:defRPr/>
            </a:pPr>
            <a:endParaRPr lang="en-US" altLang="en-US" sz="600" dirty="0">
              <a:solidFill>
                <a:srgbClr val="000000"/>
              </a:solidFill>
            </a:endParaRPr>
          </a:p>
          <a:p>
            <a:pPr eaLnBrk="1" hangingPunct="1">
              <a:lnSpc>
                <a:spcPct val="90000"/>
              </a:lnSpc>
              <a:defRPr/>
            </a:pPr>
            <a:r>
              <a:rPr lang="en-US" altLang="en-US" sz="2000" dirty="0" err="1">
                <a:solidFill>
                  <a:srgbClr val="00B050"/>
                </a:solidFill>
              </a:rPr>
              <a:t>Kuthiwani</a:t>
            </a:r>
            <a:r>
              <a:rPr lang="en-US" altLang="en-US" sz="2000" dirty="0">
                <a:solidFill>
                  <a:srgbClr val="00B050"/>
                </a:solidFill>
              </a:rPr>
              <a:t> </a:t>
            </a:r>
            <a:r>
              <a:rPr lang="en-US" altLang="en-US" sz="2000" dirty="0" err="1">
                <a:solidFill>
                  <a:srgbClr val="00B050"/>
                </a:solidFill>
              </a:rPr>
              <a:t>nge</a:t>
            </a:r>
            <a:r>
              <a:rPr lang="en-US" altLang="en-US" sz="2000" dirty="0">
                <a:solidFill>
                  <a:srgbClr val="00B050"/>
                </a:solidFill>
              </a:rPr>
              <a:t> language policies </a:t>
            </a:r>
            <a:r>
              <a:rPr lang="en-US" altLang="en-US" sz="2000" dirty="0" err="1">
                <a:solidFill>
                  <a:srgbClr val="00B050"/>
                </a:solidFill>
              </a:rPr>
              <a:t>ezikolweni</a:t>
            </a:r>
            <a:r>
              <a:rPr lang="en-US" altLang="en-US" sz="2000" dirty="0">
                <a:solidFill>
                  <a:srgbClr val="00B050"/>
                </a:solidFill>
              </a:rPr>
              <a:t> </a:t>
            </a:r>
            <a:r>
              <a:rPr lang="en-US" altLang="en-US" sz="2000" dirty="0" err="1">
                <a:solidFill>
                  <a:srgbClr val="00B050"/>
                </a:solidFill>
              </a:rPr>
              <a:t>ezi</a:t>
            </a:r>
            <a:r>
              <a:rPr lang="en-US" altLang="en-US" sz="2000" dirty="0">
                <a:solidFill>
                  <a:srgbClr val="00B050"/>
                </a:solidFill>
              </a:rPr>
              <a:t> </a:t>
            </a:r>
            <a:r>
              <a:rPr lang="en-US" altLang="en-US" sz="2000" dirty="0" err="1">
                <a:solidFill>
                  <a:srgbClr val="00B050"/>
                </a:solidFill>
              </a:rPr>
              <a:t>ubufunda</a:t>
            </a:r>
            <a:r>
              <a:rPr lang="en-US" altLang="en-US" sz="2000" dirty="0">
                <a:solidFill>
                  <a:srgbClr val="00B050"/>
                </a:solidFill>
              </a:rPr>
              <a:t> </a:t>
            </a:r>
            <a:r>
              <a:rPr lang="en-US" altLang="en-US" sz="2000" dirty="0" err="1">
                <a:solidFill>
                  <a:srgbClr val="00B050"/>
                </a:solidFill>
              </a:rPr>
              <a:t>kuzo</a:t>
            </a:r>
            <a:r>
              <a:rPr lang="en-US" altLang="en-US" sz="2000" dirty="0">
                <a:solidFill>
                  <a:srgbClr val="00B050"/>
                </a:solidFill>
              </a:rPr>
              <a:t>? </a:t>
            </a:r>
            <a:r>
              <a:rPr lang="en-US" altLang="en-US" sz="2000" dirty="0" err="1">
                <a:solidFill>
                  <a:srgbClr val="00B050"/>
                </a:solidFill>
              </a:rPr>
              <a:t>Kunye</a:t>
            </a:r>
            <a:r>
              <a:rPr lang="en-US" altLang="en-US" sz="2000" dirty="0">
                <a:solidFill>
                  <a:srgbClr val="00B050"/>
                </a:solidFill>
              </a:rPr>
              <a:t> </a:t>
            </a:r>
            <a:r>
              <a:rPr lang="en-US" altLang="en-US" sz="2000" dirty="0" err="1">
                <a:solidFill>
                  <a:srgbClr val="00B050"/>
                </a:solidFill>
              </a:rPr>
              <a:t>nemizi</a:t>
            </a:r>
            <a:r>
              <a:rPr lang="en-US" altLang="en-US" sz="2000" dirty="0">
                <a:solidFill>
                  <a:srgbClr val="00B050"/>
                </a:solidFill>
              </a:rPr>
              <a:t> </a:t>
            </a:r>
            <a:r>
              <a:rPr lang="en-US" altLang="en-US" sz="2000" dirty="0" err="1">
                <a:solidFill>
                  <a:srgbClr val="00B050"/>
                </a:solidFill>
              </a:rPr>
              <a:t>yempangelo</a:t>
            </a:r>
            <a:r>
              <a:rPr lang="en-US" altLang="en-US" sz="2000" dirty="0">
                <a:solidFill>
                  <a:srgbClr val="00B050"/>
                </a:solidFill>
              </a:rPr>
              <a:t>?</a:t>
            </a:r>
          </a:p>
          <a:p>
            <a:pPr eaLnBrk="1" hangingPunct="1">
              <a:lnSpc>
                <a:spcPct val="90000"/>
              </a:lnSpc>
              <a:defRPr/>
            </a:pPr>
            <a:r>
              <a:rPr lang="en-US" altLang="en-US" sz="2000" b="1" dirty="0" err="1">
                <a:solidFill>
                  <a:srgbClr val="00B050"/>
                </a:solidFill>
              </a:rPr>
              <a:t>Qaphela</a:t>
            </a:r>
            <a:r>
              <a:rPr lang="en-US" altLang="en-US" sz="2000" dirty="0">
                <a:solidFill>
                  <a:srgbClr val="00B050"/>
                </a:solidFill>
              </a:rPr>
              <a:t>: </a:t>
            </a:r>
            <a:r>
              <a:rPr lang="en-US" altLang="en-US" sz="2000" dirty="0" err="1">
                <a:solidFill>
                  <a:srgbClr val="00B050"/>
                </a:solidFill>
              </a:rPr>
              <a:t>hayi</a:t>
            </a:r>
            <a:r>
              <a:rPr lang="en-US" altLang="en-US" sz="2000" dirty="0">
                <a:solidFill>
                  <a:srgbClr val="00B050"/>
                </a:solidFill>
              </a:rPr>
              <a:t> </a:t>
            </a:r>
            <a:r>
              <a:rPr lang="en-US" altLang="en-US" sz="2000" dirty="0" err="1">
                <a:solidFill>
                  <a:srgbClr val="00B050"/>
                </a:solidFill>
              </a:rPr>
              <a:t>zonke</a:t>
            </a:r>
            <a:r>
              <a:rPr lang="en-US" altLang="en-US" sz="2000" dirty="0">
                <a:solidFill>
                  <a:srgbClr val="00B050"/>
                </a:solidFill>
              </a:rPr>
              <a:t> </a:t>
            </a:r>
            <a:r>
              <a:rPr lang="en-US" altLang="en-US" sz="2000" dirty="0" err="1">
                <a:solidFill>
                  <a:srgbClr val="00B050"/>
                </a:solidFill>
              </a:rPr>
              <a:t>ipolicies</a:t>
            </a:r>
            <a:r>
              <a:rPr lang="en-US" altLang="en-US" sz="2000" dirty="0">
                <a:solidFill>
                  <a:srgbClr val="00B050"/>
                </a:solidFill>
              </a:rPr>
              <a:t> </a:t>
            </a:r>
            <a:r>
              <a:rPr lang="en-US" altLang="en-US" sz="2000" dirty="0" err="1">
                <a:solidFill>
                  <a:srgbClr val="00B050"/>
                </a:solidFill>
              </a:rPr>
              <a:t>zibhaliwe</a:t>
            </a:r>
            <a:r>
              <a:rPr lang="en-US" altLang="en-US" sz="2000" dirty="0">
                <a:solidFill>
                  <a:srgbClr val="00B050"/>
                </a:solidFill>
              </a:rPr>
              <a:t> </a:t>
            </a:r>
            <a:r>
              <a:rPr lang="en-US" altLang="en-US" sz="2000" dirty="0" err="1">
                <a:solidFill>
                  <a:srgbClr val="00B050"/>
                </a:solidFill>
              </a:rPr>
              <a:t>kumaxwebhu</a:t>
            </a:r>
            <a:r>
              <a:rPr lang="en-US" altLang="en-US" sz="2000" dirty="0">
                <a:solidFill>
                  <a:srgbClr val="00B050"/>
                </a:solidFill>
              </a:rPr>
              <a:t> – </a:t>
            </a:r>
            <a:r>
              <a:rPr lang="en-US" altLang="en-US" sz="2000" dirty="0" err="1">
                <a:solidFill>
                  <a:srgbClr val="00B050"/>
                </a:solidFill>
              </a:rPr>
              <a:t>kuvame</a:t>
            </a:r>
            <a:r>
              <a:rPr lang="en-US" altLang="en-US" sz="2000" dirty="0">
                <a:solidFill>
                  <a:srgbClr val="00B050"/>
                </a:solidFill>
              </a:rPr>
              <a:t> </a:t>
            </a:r>
            <a:r>
              <a:rPr lang="en-US" altLang="en-US" sz="2000" dirty="0" err="1">
                <a:solidFill>
                  <a:srgbClr val="00B050"/>
                </a:solidFill>
              </a:rPr>
              <a:t>ukuba</a:t>
            </a:r>
            <a:r>
              <a:rPr lang="en-US" altLang="en-US" sz="2000" dirty="0">
                <a:solidFill>
                  <a:srgbClr val="00B050"/>
                </a:solidFill>
              </a:rPr>
              <a:t> </a:t>
            </a:r>
            <a:r>
              <a:rPr lang="en-US" altLang="en-US" sz="2000" dirty="0" err="1">
                <a:solidFill>
                  <a:srgbClr val="00B050"/>
                </a:solidFill>
              </a:rPr>
              <a:t>zizenzekele</a:t>
            </a:r>
            <a:r>
              <a:rPr lang="en-US" altLang="en-US" sz="2000" dirty="0">
                <a:solidFill>
                  <a:srgbClr val="00B050"/>
                </a:solidFill>
              </a:rPr>
              <a:t> </a:t>
            </a:r>
            <a:r>
              <a:rPr lang="en-US" altLang="en-US" sz="2000" dirty="0" err="1">
                <a:solidFill>
                  <a:srgbClr val="00B050"/>
                </a:solidFill>
              </a:rPr>
              <a:t>ngokunokwazo</a:t>
            </a:r>
            <a:r>
              <a:rPr lang="en-US" altLang="en-US" sz="2000" dirty="0">
                <a:solidFill>
                  <a:srgbClr val="00B050"/>
                </a:solidFill>
              </a:rPr>
              <a:t> </a:t>
            </a:r>
            <a:r>
              <a:rPr lang="en-US" altLang="en-US" sz="2000" dirty="0" err="1">
                <a:solidFill>
                  <a:srgbClr val="00B050"/>
                </a:solidFill>
              </a:rPr>
              <a:t>ngenxa</a:t>
            </a:r>
            <a:r>
              <a:rPr lang="en-US" altLang="en-US" sz="2000" dirty="0">
                <a:solidFill>
                  <a:srgbClr val="00B050"/>
                </a:solidFill>
              </a:rPr>
              <a:t> </a:t>
            </a:r>
            <a:r>
              <a:rPr lang="en-US" altLang="en-US" sz="2000" dirty="0" err="1">
                <a:solidFill>
                  <a:srgbClr val="00B050"/>
                </a:solidFill>
              </a:rPr>
              <a:t>yezinto</a:t>
            </a:r>
            <a:r>
              <a:rPr lang="en-US" altLang="en-US" sz="2000" dirty="0">
                <a:solidFill>
                  <a:srgbClr val="00B050"/>
                </a:solidFill>
              </a:rPr>
              <a:t> </a:t>
            </a:r>
            <a:r>
              <a:rPr lang="en-US" altLang="en-US" sz="2000" dirty="0" err="1">
                <a:solidFill>
                  <a:srgbClr val="00B050"/>
                </a:solidFill>
              </a:rPr>
              <a:t>ezenzeka</a:t>
            </a:r>
            <a:r>
              <a:rPr lang="en-US" altLang="en-US" sz="2000" dirty="0">
                <a:solidFill>
                  <a:srgbClr val="00B050"/>
                </a:solidFill>
              </a:rPr>
              <a:t> </a:t>
            </a:r>
            <a:r>
              <a:rPr lang="en-US" altLang="en-US" sz="2000" dirty="0" err="1">
                <a:solidFill>
                  <a:srgbClr val="00B050"/>
                </a:solidFill>
              </a:rPr>
              <a:t>mihla</a:t>
            </a:r>
            <a:r>
              <a:rPr lang="en-US" altLang="en-US" sz="2000" dirty="0">
                <a:solidFill>
                  <a:srgbClr val="00B050"/>
                </a:solidFill>
              </a:rPr>
              <a:t> le, </a:t>
            </a:r>
            <a:r>
              <a:rPr lang="en-US" altLang="en-US" sz="2000" dirty="0" err="1">
                <a:solidFill>
                  <a:srgbClr val="00B050"/>
                </a:solidFill>
              </a:rPr>
              <a:t>nenqubo</a:t>
            </a:r>
            <a:r>
              <a:rPr lang="en-US" altLang="en-US" sz="2000" dirty="0">
                <a:solidFill>
                  <a:srgbClr val="00B050"/>
                </a:solidFill>
              </a:rPr>
              <a:t> </a:t>
            </a:r>
            <a:r>
              <a:rPr lang="en-US" altLang="en-US" sz="2000" dirty="0" err="1">
                <a:solidFill>
                  <a:srgbClr val="00B050"/>
                </a:solidFill>
              </a:rPr>
              <a:t>ezamkelweyo</a:t>
            </a:r>
            <a:r>
              <a:rPr lang="en-US" altLang="en-US" sz="2000" dirty="0">
                <a:solidFill>
                  <a:srgbClr val="00B050"/>
                </a:solidFill>
              </a:rPr>
              <a:t>.</a:t>
            </a:r>
            <a:endParaRPr lang="en-US" sz="2400" dirty="0">
              <a:solidFill>
                <a:srgbClr val="00B050"/>
              </a:solidFill>
            </a:endParaRPr>
          </a:p>
          <a:p>
            <a:pPr>
              <a:defRPr/>
            </a:pPr>
            <a:endParaRPr lang="en-US" sz="600" dirty="0"/>
          </a:p>
          <a:p>
            <a:pPr>
              <a:defRPr/>
            </a:pPr>
            <a:r>
              <a:rPr lang="en-US" sz="1900" dirty="0">
                <a:solidFill>
                  <a:srgbClr val="0000FF"/>
                </a:solidFill>
              </a:rPr>
              <a:t>Dink </a:t>
            </a:r>
            <a:r>
              <a:rPr lang="en-US" sz="1900" dirty="0" err="1">
                <a:solidFill>
                  <a:srgbClr val="0000FF"/>
                </a:solidFill>
              </a:rPr>
              <a:t>byvoorbeeld</a:t>
            </a:r>
            <a:r>
              <a:rPr lang="en-US" sz="1900" dirty="0">
                <a:solidFill>
                  <a:srgbClr val="0000FF"/>
                </a:solidFill>
              </a:rPr>
              <a:t> </a:t>
            </a:r>
            <a:r>
              <a:rPr lang="en-US" sz="1900" dirty="0" err="1">
                <a:solidFill>
                  <a:srgbClr val="0000FF"/>
                </a:solidFill>
              </a:rPr>
              <a:t>aan</a:t>
            </a:r>
            <a:r>
              <a:rPr lang="en-US" sz="1900" dirty="0">
                <a:solidFill>
                  <a:srgbClr val="0000FF"/>
                </a:solidFill>
              </a:rPr>
              <a:t> die language policies </a:t>
            </a:r>
            <a:r>
              <a:rPr lang="en-US" sz="1900" dirty="0" err="1">
                <a:solidFill>
                  <a:srgbClr val="0000FF"/>
                </a:solidFill>
              </a:rPr>
              <a:t>wat</a:t>
            </a:r>
            <a:r>
              <a:rPr lang="en-US" sz="1900" dirty="0">
                <a:solidFill>
                  <a:srgbClr val="0000FF"/>
                </a:solidFill>
              </a:rPr>
              <a:t> by </a:t>
            </a:r>
            <a:r>
              <a:rPr lang="en-US" sz="1900" dirty="0" err="1">
                <a:solidFill>
                  <a:srgbClr val="0000FF"/>
                </a:solidFill>
              </a:rPr>
              <a:t>jou</a:t>
            </a:r>
            <a:r>
              <a:rPr lang="en-US" sz="1900" dirty="0">
                <a:solidFill>
                  <a:srgbClr val="0000FF"/>
                </a:solidFill>
              </a:rPr>
              <a:t> </a:t>
            </a:r>
            <a:r>
              <a:rPr lang="en-US" sz="1900" dirty="0" err="1">
                <a:solidFill>
                  <a:srgbClr val="0000FF"/>
                </a:solidFill>
              </a:rPr>
              <a:t>skool</a:t>
            </a:r>
            <a:r>
              <a:rPr lang="en-US" sz="1900" dirty="0">
                <a:solidFill>
                  <a:srgbClr val="0000FF"/>
                </a:solidFill>
              </a:rPr>
              <a:t> was? Of die language policy by </a:t>
            </a:r>
            <a:r>
              <a:rPr lang="en-US" sz="1900" dirty="0" err="1">
                <a:solidFill>
                  <a:srgbClr val="0000FF"/>
                </a:solidFill>
              </a:rPr>
              <a:t>jou</a:t>
            </a:r>
            <a:r>
              <a:rPr lang="en-US" sz="1900" dirty="0">
                <a:solidFill>
                  <a:srgbClr val="0000FF"/>
                </a:solidFill>
              </a:rPr>
              <a:t> </a:t>
            </a:r>
            <a:r>
              <a:rPr lang="en-US" sz="1900" dirty="0" err="1">
                <a:solidFill>
                  <a:srgbClr val="0000FF"/>
                </a:solidFill>
              </a:rPr>
              <a:t>werksplek</a:t>
            </a:r>
            <a:r>
              <a:rPr lang="en-US" sz="1900" dirty="0">
                <a:solidFill>
                  <a:srgbClr val="0000FF"/>
                </a:solidFill>
              </a:rPr>
              <a:t>?</a:t>
            </a:r>
            <a:endParaRPr lang="en-ZA" sz="1900" dirty="0">
              <a:solidFill>
                <a:srgbClr val="0000FF"/>
              </a:solidFill>
            </a:endParaRPr>
          </a:p>
          <a:p>
            <a:pPr>
              <a:defRPr/>
            </a:pPr>
            <a:r>
              <a:rPr lang="en-US" sz="1900" b="1" dirty="0" err="1">
                <a:solidFill>
                  <a:srgbClr val="0000FF"/>
                </a:solidFill>
              </a:rPr>
              <a:t>Belangrik</a:t>
            </a:r>
            <a:r>
              <a:rPr lang="en-US" sz="1900" dirty="0">
                <a:solidFill>
                  <a:srgbClr val="0000FF"/>
                </a:solidFill>
              </a:rPr>
              <a:t>: </a:t>
            </a:r>
            <a:r>
              <a:rPr lang="en-US" sz="1900" dirty="0" err="1">
                <a:solidFill>
                  <a:srgbClr val="0000FF"/>
                </a:solidFill>
              </a:rPr>
              <a:t>nie</a:t>
            </a:r>
            <a:r>
              <a:rPr lang="en-US" sz="1900" dirty="0">
                <a:solidFill>
                  <a:srgbClr val="0000FF"/>
                </a:solidFill>
              </a:rPr>
              <a:t> </a:t>
            </a:r>
            <a:r>
              <a:rPr lang="en-US" sz="1900" dirty="0" err="1">
                <a:solidFill>
                  <a:srgbClr val="0000FF"/>
                </a:solidFill>
              </a:rPr>
              <a:t>alle</a:t>
            </a:r>
            <a:r>
              <a:rPr lang="en-US" sz="1900" dirty="0">
                <a:solidFill>
                  <a:srgbClr val="0000FF"/>
                </a:solidFill>
              </a:rPr>
              <a:t> language policies is </a:t>
            </a:r>
            <a:r>
              <a:rPr lang="en-US" sz="1900" dirty="0" err="1">
                <a:solidFill>
                  <a:srgbClr val="0000FF"/>
                </a:solidFill>
              </a:rPr>
              <a:t>geskrewe</a:t>
            </a:r>
            <a:r>
              <a:rPr lang="en-US" sz="1900" dirty="0">
                <a:solidFill>
                  <a:srgbClr val="0000FF"/>
                </a:solidFill>
              </a:rPr>
              <a:t> </a:t>
            </a:r>
            <a:r>
              <a:rPr lang="en-US" sz="1900" dirty="0" err="1">
                <a:solidFill>
                  <a:srgbClr val="0000FF"/>
                </a:solidFill>
              </a:rPr>
              <a:t>dokumente</a:t>
            </a:r>
            <a:r>
              <a:rPr lang="en-US" sz="1900" dirty="0">
                <a:solidFill>
                  <a:srgbClr val="0000FF"/>
                </a:solidFill>
              </a:rPr>
              <a:t> </a:t>
            </a:r>
            <a:r>
              <a:rPr lang="en-US" sz="1900" dirty="0" err="1">
                <a:solidFill>
                  <a:srgbClr val="0000FF"/>
                </a:solidFill>
              </a:rPr>
              <a:t>nie</a:t>
            </a:r>
            <a:r>
              <a:rPr lang="en-US" sz="1900" dirty="0">
                <a:solidFill>
                  <a:srgbClr val="0000FF"/>
                </a:solidFill>
              </a:rPr>
              <a:t>, </a:t>
            </a:r>
            <a:r>
              <a:rPr lang="en-US" sz="1900" dirty="0" err="1">
                <a:solidFill>
                  <a:srgbClr val="0000FF"/>
                </a:solidFill>
              </a:rPr>
              <a:t>sommige</a:t>
            </a:r>
            <a:r>
              <a:rPr lang="en-US" sz="1900" dirty="0">
                <a:solidFill>
                  <a:srgbClr val="0000FF"/>
                </a:solidFill>
              </a:rPr>
              <a:t> language policies </a:t>
            </a:r>
            <a:r>
              <a:rPr lang="en-US" sz="1900" dirty="0" err="1">
                <a:solidFill>
                  <a:srgbClr val="0000FF"/>
                </a:solidFill>
              </a:rPr>
              <a:t>onstaan</a:t>
            </a:r>
            <a:r>
              <a:rPr lang="en-US" sz="1900" dirty="0">
                <a:solidFill>
                  <a:srgbClr val="0000FF"/>
                </a:solidFill>
              </a:rPr>
              <a:t> </a:t>
            </a:r>
            <a:r>
              <a:rPr lang="en-US" sz="1900" dirty="0" err="1">
                <a:solidFill>
                  <a:srgbClr val="0000FF"/>
                </a:solidFill>
              </a:rPr>
              <a:t>spontaan</a:t>
            </a:r>
            <a:r>
              <a:rPr lang="en-US" sz="1900" dirty="0">
                <a:solidFill>
                  <a:srgbClr val="0000FF"/>
                </a:solidFill>
              </a:rPr>
              <a:t> </a:t>
            </a:r>
            <a:r>
              <a:rPr lang="en-US" sz="1900" dirty="0" err="1">
                <a:solidFill>
                  <a:srgbClr val="0000FF"/>
                </a:solidFill>
              </a:rPr>
              <a:t>uit</a:t>
            </a:r>
            <a:r>
              <a:rPr lang="en-US" sz="1900" dirty="0">
                <a:solidFill>
                  <a:srgbClr val="0000FF"/>
                </a:solidFill>
              </a:rPr>
              <a:t> </a:t>
            </a:r>
            <a:r>
              <a:rPr lang="en-US" sz="1900" dirty="0" err="1">
                <a:solidFill>
                  <a:srgbClr val="0000FF"/>
                </a:solidFill>
              </a:rPr>
              <a:t>daaglikse</a:t>
            </a:r>
            <a:r>
              <a:rPr lang="en-US" sz="1900" dirty="0">
                <a:solidFill>
                  <a:srgbClr val="0000FF"/>
                </a:solidFill>
              </a:rPr>
              <a:t> social practices </a:t>
            </a:r>
            <a:r>
              <a:rPr lang="en-US" sz="1900" dirty="0" err="1">
                <a:solidFill>
                  <a:srgbClr val="0000FF"/>
                </a:solidFill>
              </a:rPr>
              <a:t>wat</a:t>
            </a:r>
            <a:r>
              <a:rPr lang="en-US" sz="1900" dirty="0">
                <a:solidFill>
                  <a:srgbClr val="0000FF"/>
                </a:solidFill>
              </a:rPr>
              <a:t> as </a:t>
            </a:r>
            <a:r>
              <a:rPr lang="en-US" sz="1900" dirty="0" err="1">
                <a:solidFill>
                  <a:srgbClr val="0000FF"/>
                </a:solidFill>
              </a:rPr>
              <a:t>aanvaarbaar</a:t>
            </a:r>
            <a:r>
              <a:rPr lang="en-US" sz="1900" dirty="0">
                <a:solidFill>
                  <a:srgbClr val="0000FF"/>
                </a:solidFill>
              </a:rPr>
              <a:t> in die land of </a:t>
            </a:r>
            <a:r>
              <a:rPr lang="en-US" sz="1900" dirty="0" err="1">
                <a:solidFill>
                  <a:srgbClr val="0000FF"/>
                </a:solidFill>
              </a:rPr>
              <a:t>gemeenskap</a:t>
            </a:r>
            <a:r>
              <a:rPr lang="en-US" sz="1900" dirty="0">
                <a:solidFill>
                  <a:srgbClr val="0000FF"/>
                </a:solidFill>
              </a:rPr>
              <a:t> </a:t>
            </a:r>
            <a:r>
              <a:rPr lang="en-US" sz="1900" dirty="0" err="1">
                <a:solidFill>
                  <a:srgbClr val="0000FF"/>
                </a:solidFill>
              </a:rPr>
              <a:t>gesien</a:t>
            </a:r>
            <a:r>
              <a:rPr lang="en-US" sz="1900" dirty="0">
                <a:solidFill>
                  <a:srgbClr val="0000FF"/>
                </a:solidFill>
              </a:rPr>
              <a:t> word.</a:t>
            </a:r>
            <a:endParaRPr lang="en-ZA" sz="1900" dirty="0">
              <a:solidFill>
                <a:srgbClr val="0000FF"/>
              </a:solidFill>
            </a:endParaRPr>
          </a:p>
          <a:p>
            <a:pPr eaLnBrk="1" hangingPunct="1">
              <a:lnSpc>
                <a:spcPct val="90000"/>
              </a:lnSpc>
              <a:defRPr/>
            </a:pPr>
            <a:endParaRPr lang="en-US" altLang="en-US" sz="2400" dirty="0"/>
          </a:p>
        </p:txBody>
      </p:sp>
      <p:sp>
        <p:nvSpPr>
          <p:cNvPr id="30722" name="Title 1">
            <a:extLst>
              <a:ext uri="{FF2B5EF4-FFF2-40B4-BE49-F238E27FC236}">
                <a16:creationId xmlns:a16="http://schemas.microsoft.com/office/drawing/2014/main" id="{301E3D65-DC96-459F-AB5C-E146063150C0}"/>
              </a:ext>
            </a:extLst>
          </p:cNvPr>
          <p:cNvSpPr>
            <a:spLocks noGrp="1" noChangeArrowheads="1"/>
          </p:cNvSpPr>
          <p:nvPr>
            <p:ph type="title"/>
          </p:nvPr>
        </p:nvSpPr>
        <p:spPr>
          <a:xfrm>
            <a:off x="1981200" y="274638"/>
            <a:ext cx="8229600" cy="633412"/>
          </a:xfrm>
        </p:spPr>
        <p:txBody>
          <a:bodyPr/>
          <a:lstStyle/>
          <a:p>
            <a:r>
              <a:rPr lang="en-ZA" altLang="en-US" sz="2400" b="1" i="1">
                <a:solidFill>
                  <a:srgbClr val="000000"/>
                </a:solidFill>
                <a:latin typeface="Times New Roman" panose="02020603050405020304" pitchFamily="18" charset="0"/>
              </a:rPr>
              <a:t>Negotiated Multilingualism cont’d</a:t>
            </a:r>
            <a:r>
              <a:rPr lang="en-ZA" altLang="en-US" sz="2400" b="1" i="1">
                <a:solidFill>
                  <a:srgbClr val="000000"/>
                </a:solidFill>
                <a:latin typeface="Times New Roman" panose="02020603050405020304" pitchFamily="18" charset="0"/>
                <a:cs typeface="Times New Roman" panose="02020603050405020304" pitchFamily="18" charset="0"/>
              </a:rPr>
              <a:t>…</a:t>
            </a:r>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Content Placeholder 2">
            <a:extLst>
              <a:ext uri="{FF2B5EF4-FFF2-40B4-BE49-F238E27FC236}">
                <a16:creationId xmlns:a16="http://schemas.microsoft.com/office/drawing/2014/main" id="{FBC26070-0056-4ADD-B5D6-404EAD320F84}"/>
              </a:ext>
            </a:extLst>
          </p:cNvPr>
          <p:cNvSpPr>
            <a:spLocks noGrp="1"/>
          </p:cNvSpPr>
          <p:nvPr>
            <p:ph idx="1"/>
          </p:nvPr>
        </p:nvSpPr>
        <p:spPr>
          <a:xfrm>
            <a:off x="615820" y="476250"/>
            <a:ext cx="9594980" cy="6192838"/>
          </a:xfrm>
        </p:spPr>
        <p:txBody>
          <a:bodyPr>
            <a:normAutofit lnSpcReduction="10000"/>
          </a:bodyPr>
          <a:lstStyle/>
          <a:p>
            <a:pPr marL="287655" indent="-287655">
              <a:buNone/>
              <a:defRPr/>
            </a:pPr>
            <a:r>
              <a:rPr lang="en-ZA" altLang="en-US" sz="2200" b="1" dirty="0"/>
              <a:t>5. </a:t>
            </a:r>
            <a:r>
              <a:rPr lang="en-ZA" altLang="en-US" sz="2200" b="1" u="sng" dirty="0"/>
              <a:t>Imposed Multilingualism </a:t>
            </a:r>
            <a:r>
              <a:rPr lang="en-ZA" altLang="en-US" sz="2200" u="sng" dirty="0"/>
              <a:t>(</a:t>
            </a:r>
            <a:r>
              <a:rPr lang="en-ZA" altLang="en-US" sz="2200" u="sng" dirty="0" err="1"/>
              <a:t>Dor</a:t>
            </a:r>
            <a:r>
              <a:rPr lang="en-ZA" altLang="en-US" sz="2200" u="sng" dirty="0"/>
              <a:t> 2004)</a:t>
            </a:r>
            <a:r>
              <a:rPr lang="en-US" altLang="en-US" sz="2200" dirty="0">
                <a:solidFill>
                  <a:srgbClr val="7030A0"/>
                </a:solidFill>
              </a:rPr>
              <a:t>:</a:t>
            </a:r>
            <a:r>
              <a:rPr lang="en-US" altLang="en-US" sz="2200" dirty="0"/>
              <a:t> </a:t>
            </a:r>
            <a:r>
              <a:rPr lang="en-US" altLang="en-US" sz="2000" dirty="0"/>
              <a:t>multilingualism exploited by </a:t>
            </a:r>
            <a:r>
              <a:rPr lang="en-US" altLang="en-US" sz="2000" i="1" dirty="0">
                <a:solidFill>
                  <a:srgbClr val="FF33CC"/>
                </a:solidFill>
              </a:rPr>
              <a:t>economic forces</a:t>
            </a:r>
            <a:r>
              <a:rPr lang="en-US" altLang="en-US" sz="2000" dirty="0"/>
              <a:t>, e.g. the Internet. </a:t>
            </a:r>
          </a:p>
          <a:p>
            <a:pPr marL="355600" indent="-287655">
              <a:buNone/>
              <a:defRPr/>
            </a:pPr>
            <a:r>
              <a:rPr lang="en-US" altLang="en-US" sz="2000" dirty="0"/>
              <a:t>    Results in </a:t>
            </a:r>
            <a:r>
              <a:rPr lang="en-GB" altLang="en-US" sz="2000" dirty="0"/>
              <a:t>neither </a:t>
            </a:r>
            <a:r>
              <a:rPr lang="en-GB" altLang="en-US" sz="2000" dirty="0" err="1"/>
              <a:t>Englishization</a:t>
            </a:r>
            <a:r>
              <a:rPr lang="en-GB" altLang="en-US" sz="2000" dirty="0"/>
              <a:t> nor negotiated multilingualism but a specific pattern of imposed multilingualism: local linguistic variability imposed and controlled by the economic centre. </a:t>
            </a:r>
            <a:r>
              <a:rPr lang="en-GB" altLang="en-US" sz="2000" i="1" dirty="0">
                <a:latin typeface="Times New Roman" panose="02020603050405020304" pitchFamily="18" charset="0"/>
                <a:cs typeface="Times New Roman" panose="02020603050405020304" pitchFamily="18" charset="0"/>
              </a:rPr>
              <a:t>We’ll use your language to get your business! </a:t>
            </a:r>
          </a:p>
          <a:p>
            <a:pPr marL="339725" indent="0">
              <a:buNone/>
              <a:defRPr/>
            </a:pPr>
            <a:endParaRPr lang="en-US" sz="200" b="1" u="sng" dirty="0">
              <a:solidFill>
                <a:srgbClr val="0000FF"/>
              </a:solidFill>
            </a:endParaRPr>
          </a:p>
          <a:p>
            <a:pPr marL="339725" indent="0">
              <a:buNone/>
              <a:defRPr/>
            </a:pPr>
            <a:endParaRPr lang="en-US" sz="200" b="1" u="sng" dirty="0">
              <a:solidFill>
                <a:srgbClr val="0000FF"/>
              </a:solidFill>
            </a:endParaRPr>
          </a:p>
          <a:p>
            <a:pPr marL="339725" indent="0">
              <a:buNone/>
              <a:defRPr/>
            </a:pPr>
            <a:endParaRPr lang="en-US" sz="200" b="1" u="sng" dirty="0">
              <a:solidFill>
                <a:srgbClr val="0000FF"/>
              </a:solidFill>
            </a:endParaRPr>
          </a:p>
          <a:p>
            <a:pPr marL="339725" indent="0">
              <a:buNone/>
              <a:defRPr/>
            </a:pPr>
            <a:r>
              <a:rPr lang="en-US" b="1" u="sng" dirty="0">
                <a:solidFill>
                  <a:srgbClr val="0000FF"/>
                </a:solidFill>
              </a:rPr>
              <a:t>Imposed multilingualism</a:t>
            </a:r>
            <a:r>
              <a:rPr lang="en-US" b="1" dirty="0">
                <a:solidFill>
                  <a:srgbClr val="0000FF"/>
                </a:solidFill>
              </a:rPr>
              <a:t>: </a:t>
            </a:r>
            <a:r>
              <a:rPr lang="en-US" dirty="0">
                <a:solidFill>
                  <a:srgbClr val="0000FF"/>
                </a:solidFill>
              </a:rPr>
              <a:t>Imposed multilingualism is multilingualism </a:t>
            </a:r>
            <a:r>
              <a:rPr lang="en-US" dirty="0" err="1">
                <a:solidFill>
                  <a:srgbClr val="0000FF"/>
                </a:solidFill>
              </a:rPr>
              <a:t>wat</a:t>
            </a:r>
            <a:r>
              <a:rPr lang="en-US" dirty="0">
                <a:solidFill>
                  <a:srgbClr val="0000FF"/>
                </a:solidFill>
              </a:rPr>
              <a:t> </a:t>
            </a:r>
            <a:r>
              <a:rPr lang="en-US" dirty="0" err="1">
                <a:solidFill>
                  <a:srgbClr val="0000FF"/>
                </a:solidFill>
              </a:rPr>
              <a:t>uitgebuit</a:t>
            </a:r>
            <a:r>
              <a:rPr lang="en-US" dirty="0">
                <a:solidFill>
                  <a:srgbClr val="0000FF"/>
                </a:solidFill>
              </a:rPr>
              <a:t> word </a:t>
            </a:r>
            <a:r>
              <a:rPr lang="en-US" dirty="0" err="1">
                <a:solidFill>
                  <a:srgbClr val="0000FF"/>
                </a:solidFill>
              </a:rPr>
              <a:t>deur</a:t>
            </a:r>
            <a:r>
              <a:rPr lang="en-US" dirty="0">
                <a:solidFill>
                  <a:srgbClr val="0000FF"/>
                </a:solidFill>
              </a:rPr>
              <a:t> </a:t>
            </a:r>
            <a:r>
              <a:rPr lang="en-US" dirty="0" err="1">
                <a:solidFill>
                  <a:srgbClr val="0000FF"/>
                </a:solidFill>
              </a:rPr>
              <a:t>ekonomiese</a:t>
            </a:r>
            <a:r>
              <a:rPr lang="en-US" dirty="0">
                <a:solidFill>
                  <a:srgbClr val="0000FF"/>
                </a:solidFill>
              </a:rPr>
              <a:t> </a:t>
            </a:r>
            <a:r>
              <a:rPr lang="en-US" dirty="0" err="1">
                <a:solidFill>
                  <a:srgbClr val="0000FF"/>
                </a:solidFill>
              </a:rPr>
              <a:t>kragte</a:t>
            </a:r>
            <a:r>
              <a:rPr lang="en-US" dirty="0">
                <a:solidFill>
                  <a:srgbClr val="0000FF"/>
                </a:solidFill>
              </a:rPr>
              <a:t> </a:t>
            </a:r>
            <a:r>
              <a:rPr lang="en-US" dirty="0" err="1">
                <a:solidFill>
                  <a:srgbClr val="0000FF"/>
                </a:solidFill>
              </a:rPr>
              <a:t>soos</a:t>
            </a:r>
            <a:r>
              <a:rPr lang="en-US" dirty="0">
                <a:solidFill>
                  <a:srgbClr val="0000FF"/>
                </a:solidFill>
              </a:rPr>
              <a:t> die Internet. </a:t>
            </a:r>
            <a:r>
              <a:rPr lang="en-ZA" dirty="0">
                <a:solidFill>
                  <a:srgbClr val="0000FF"/>
                </a:solidFill>
              </a:rPr>
              <a:t>. </a:t>
            </a:r>
            <a:r>
              <a:rPr lang="en-ZA" dirty="0" err="1">
                <a:solidFill>
                  <a:srgbClr val="0000FF"/>
                </a:solidFill>
              </a:rPr>
              <a:t>Dit</a:t>
            </a:r>
            <a:r>
              <a:rPr lang="en-ZA" dirty="0">
                <a:solidFill>
                  <a:srgbClr val="0000FF"/>
                </a:solidFill>
              </a:rPr>
              <a:t> lei </a:t>
            </a:r>
            <a:r>
              <a:rPr lang="en-ZA" dirty="0" err="1">
                <a:solidFill>
                  <a:srgbClr val="0000FF"/>
                </a:solidFill>
              </a:rPr>
              <a:t>nie</a:t>
            </a:r>
            <a:r>
              <a:rPr lang="en-ZA" dirty="0">
                <a:solidFill>
                  <a:srgbClr val="0000FF"/>
                </a:solidFill>
              </a:rPr>
              <a:t> </a:t>
            </a:r>
            <a:r>
              <a:rPr lang="en-ZA" dirty="0" err="1">
                <a:solidFill>
                  <a:srgbClr val="0000FF"/>
                </a:solidFill>
              </a:rPr>
              <a:t>na</a:t>
            </a:r>
            <a:r>
              <a:rPr lang="en-ZA" dirty="0">
                <a:solidFill>
                  <a:srgbClr val="0000FF"/>
                </a:solidFill>
              </a:rPr>
              <a:t> </a:t>
            </a:r>
            <a:r>
              <a:rPr lang="en-ZA" dirty="0" err="1">
                <a:solidFill>
                  <a:srgbClr val="0000FF"/>
                </a:solidFill>
              </a:rPr>
              <a:t>Englishization</a:t>
            </a:r>
            <a:r>
              <a:rPr lang="en-ZA" dirty="0">
                <a:solidFill>
                  <a:srgbClr val="0000FF"/>
                </a:solidFill>
              </a:rPr>
              <a:t> of negotiated multilingualism </a:t>
            </a:r>
            <a:r>
              <a:rPr lang="en-ZA" dirty="0" err="1">
                <a:solidFill>
                  <a:srgbClr val="0000FF"/>
                </a:solidFill>
              </a:rPr>
              <a:t>nie</a:t>
            </a:r>
            <a:r>
              <a:rPr lang="en-ZA" dirty="0">
                <a:solidFill>
                  <a:srgbClr val="0000FF"/>
                </a:solidFill>
              </a:rPr>
              <a:t>, maar </a:t>
            </a:r>
            <a:r>
              <a:rPr lang="en-ZA" dirty="0" err="1">
                <a:solidFill>
                  <a:srgbClr val="0000FF"/>
                </a:solidFill>
              </a:rPr>
              <a:t>na</a:t>
            </a:r>
            <a:r>
              <a:rPr lang="en-ZA" dirty="0">
                <a:solidFill>
                  <a:srgbClr val="0000FF"/>
                </a:solidFill>
              </a:rPr>
              <a:t> ‘n </a:t>
            </a:r>
            <a:r>
              <a:rPr lang="en-ZA" dirty="0" err="1">
                <a:solidFill>
                  <a:srgbClr val="0000FF"/>
                </a:solidFill>
              </a:rPr>
              <a:t>spesifieke</a:t>
            </a:r>
            <a:r>
              <a:rPr lang="en-ZA" dirty="0">
                <a:solidFill>
                  <a:srgbClr val="0000FF"/>
                </a:solidFill>
              </a:rPr>
              <a:t> </a:t>
            </a:r>
            <a:r>
              <a:rPr lang="en-ZA" dirty="0" err="1">
                <a:solidFill>
                  <a:srgbClr val="0000FF"/>
                </a:solidFill>
              </a:rPr>
              <a:t>patroon</a:t>
            </a:r>
            <a:r>
              <a:rPr lang="en-ZA" dirty="0">
                <a:solidFill>
                  <a:srgbClr val="0000FF"/>
                </a:solidFill>
              </a:rPr>
              <a:t> van imposed multilingualism. Imposed multilingualism is </a:t>
            </a:r>
            <a:r>
              <a:rPr lang="en-ZA" dirty="0" err="1">
                <a:solidFill>
                  <a:srgbClr val="0000FF"/>
                </a:solidFill>
              </a:rPr>
              <a:t>gesien</a:t>
            </a:r>
            <a:r>
              <a:rPr lang="en-ZA" dirty="0">
                <a:solidFill>
                  <a:srgbClr val="0000FF"/>
                </a:solidFill>
              </a:rPr>
              <a:t> as die </a:t>
            </a:r>
            <a:r>
              <a:rPr lang="en-ZA" dirty="0" err="1">
                <a:solidFill>
                  <a:srgbClr val="0000FF"/>
                </a:solidFill>
              </a:rPr>
              <a:t>plaaslike</a:t>
            </a:r>
            <a:r>
              <a:rPr lang="en-ZA" dirty="0">
                <a:solidFill>
                  <a:srgbClr val="0000FF"/>
                </a:solidFill>
              </a:rPr>
              <a:t> linguistic </a:t>
            </a:r>
            <a:r>
              <a:rPr lang="en-ZA" dirty="0" err="1">
                <a:solidFill>
                  <a:srgbClr val="0000FF"/>
                </a:solidFill>
              </a:rPr>
              <a:t>veelsydigheid</a:t>
            </a:r>
            <a:r>
              <a:rPr lang="en-ZA" dirty="0">
                <a:solidFill>
                  <a:srgbClr val="0000FF"/>
                </a:solidFill>
              </a:rPr>
              <a:t> </a:t>
            </a:r>
            <a:r>
              <a:rPr lang="en-ZA" dirty="0" err="1">
                <a:solidFill>
                  <a:srgbClr val="0000FF"/>
                </a:solidFill>
              </a:rPr>
              <a:t>afgedruk</a:t>
            </a:r>
            <a:r>
              <a:rPr lang="en-ZA" dirty="0">
                <a:solidFill>
                  <a:srgbClr val="0000FF"/>
                </a:solidFill>
              </a:rPr>
              <a:t> </a:t>
            </a:r>
            <a:r>
              <a:rPr lang="en-ZA" dirty="0" err="1">
                <a:solidFill>
                  <a:srgbClr val="0000FF"/>
                </a:solidFill>
              </a:rPr>
              <a:t>deur</a:t>
            </a:r>
            <a:r>
              <a:rPr lang="en-ZA" dirty="0">
                <a:solidFill>
                  <a:srgbClr val="0000FF"/>
                </a:solidFill>
              </a:rPr>
              <a:t> en </a:t>
            </a:r>
            <a:r>
              <a:rPr lang="en-ZA" dirty="0" err="1">
                <a:solidFill>
                  <a:srgbClr val="0000FF"/>
                </a:solidFill>
              </a:rPr>
              <a:t>gekontroleer</a:t>
            </a:r>
            <a:r>
              <a:rPr lang="en-ZA" dirty="0">
                <a:solidFill>
                  <a:srgbClr val="0000FF"/>
                </a:solidFill>
              </a:rPr>
              <a:t> </a:t>
            </a:r>
            <a:r>
              <a:rPr lang="en-ZA" dirty="0" err="1">
                <a:solidFill>
                  <a:srgbClr val="0000FF"/>
                </a:solidFill>
              </a:rPr>
              <a:t>deur</a:t>
            </a:r>
            <a:r>
              <a:rPr lang="en-ZA" dirty="0">
                <a:solidFill>
                  <a:srgbClr val="0000FF"/>
                </a:solidFill>
              </a:rPr>
              <a:t> </a:t>
            </a:r>
            <a:r>
              <a:rPr lang="en-ZA" dirty="0" err="1">
                <a:solidFill>
                  <a:srgbClr val="0000FF"/>
                </a:solidFill>
              </a:rPr>
              <a:t>mense</a:t>
            </a:r>
            <a:r>
              <a:rPr lang="en-ZA" dirty="0">
                <a:solidFill>
                  <a:srgbClr val="0000FF"/>
                </a:solidFill>
              </a:rPr>
              <a:t> in </a:t>
            </a:r>
            <a:r>
              <a:rPr lang="en-ZA" dirty="0" err="1">
                <a:solidFill>
                  <a:srgbClr val="0000FF"/>
                </a:solidFill>
              </a:rPr>
              <a:t>beheer</a:t>
            </a:r>
            <a:r>
              <a:rPr lang="en-ZA" dirty="0">
                <a:solidFill>
                  <a:srgbClr val="0000FF"/>
                </a:solidFill>
              </a:rPr>
              <a:t> van die </a:t>
            </a:r>
            <a:r>
              <a:rPr lang="en-ZA" dirty="0" err="1">
                <a:solidFill>
                  <a:srgbClr val="0000FF"/>
                </a:solidFill>
              </a:rPr>
              <a:t>ekonomie</a:t>
            </a:r>
            <a:r>
              <a:rPr lang="en-ZA" dirty="0">
                <a:solidFill>
                  <a:srgbClr val="0000FF"/>
                </a:solidFill>
              </a:rPr>
              <a:t> </a:t>
            </a:r>
            <a:r>
              <a:rPr lang="en-ZA" dirty="0" err="1">
                <a:solidFill>
                  <a:srgbClr val="0000FF"/>
                </a:solidFill>
              </a:rPr>
              <a:t>soos</a:t>
            </a:r>
            <a:r>
              <a:rPr lang="en-ZA" dirty="0">
                <a:solidFill>
                  <a:srgbClr val="0000FF"/>
                </a:solidFill>
              </a:rPr>
              <a:t> </a:t>
            </a:r>
            <a:r>
              <a:rPr lang="en-ZA" dirty="0" err="1">
                <a:solidFill>
                  <a:srgbClr val="0000FF"/>
                </a:solidFill>
              </a:rPr>
              <a:t>byvoorbeeld</a:t>
            </a:r>
            <a:r>
              <a:rPr lang="en-ZA" dirty="0">
                <a:solidFill>
                  <a:srgbClr val="0000FF"/>
                </a:solidFill>
              </a:rPr>
              <a:t> met die </a:t>
            </a:r>
            <a:r>
              <a:rPr lang="en-ZA" dirty="0" err="1">
                <a:solidFill>
                  <a:srgbClr val="0000FF"/>
                </a:solidFill>
              </a:rPr>
              <a:t>gebruik</a:t>
            </a:r>
            <a:r>
              <a:rPr lang="en-ZA" dirty="0">
                <a:solidFill>
                  <a:srgbClr val="0000FF"/>
                </a:solidFill>
              </a:rPr>
              <a:t> van </a:t>
            </a:r>
            <a:r>
              <a:rPr lang="en-ZA" dirty="0" err="1">
                <a:solidFill>
                  <a:srgbClr val="0000FF"/>
                </a:solidFill>
              </a:rPr>
              <a:t>advertensies</a:t>
            </a:r>
            <a:r>
              <a:rPr lang="en-ZA" dirty="0">
                <a:solidFill>
                  <a:srgbClr val="0000FF"/>
                </a:solidFill>
              </a:rPr>
              <a:t>. Basically, </a:t>
            </a:r>
            <a:r>
              <a:rPr lang="en-ZA" dirty="0" err="1">
                <a:solidFill>
                  <a:srgbClr val="0000FF"/>
                </a:solidFill>
              </a:rPr>
              <a:t>wat</a:t>
            </a:r>
            <a:r>
              <a:rPr lang="en-ZA" dirty="0">
                <a:solidFill>
                  <a:srgbClr val="0000FF"/>
                </a:solidFill>
              </a:rPr>
              <a:t> </a:t>
            </a:r>
            <a:r>
              <a:rPr lang="en-ZA" dirty="0" err="1">
                <a:solidFill>
                  <a:srgbClr val="0000FF"/>
                </a:solidFill>
              </a:rPr>
              <a:t>dit</a:t>
            </a:r>
            <a:r>
              <a:rPr lang="en-ZA" dirty="0">
                <a:solidFill>
                  <a:srgbClr val="0000FF"/>
                </a:solidFill>
              </a:rPr>
              <a:t> </a:t>
            </a:r>
            <a:r>
              <a:rPr lang="en-ZA" dirty="0" err="1">
                <a:solidFill>
                  <a:srgbClr val="0000FF"/>
                </a:solidFill>
              </a:rPr>
              <a:t>sê</a:t>
            </a:r>
            <a:r>
              <a:rPr lang="en-ZA" dirty="0">
                <a:solidFill>
                  <a:srgbClr val="0000FF"/>
                </a:solidFill>
              </a:rPr>
              <a:t> is: </a:t>
            </a:r>
            <a:r>
              <a:rPr lang="en-ZA" dirty="0" err="1">
                <a:solidFill>
                  <a:srgbClr val="0000FF"/>
                </a:solidFill>
              </a:rPr>
              <a:t>ons</a:t>
            </a:r>
            <a:r>
              <a:rPr lang="en-ZA" dirty="0">
                <a:solidFill>
                  <a:srgbClr val="0000FF"/>
                </a:solidFill>
              </a:rPr>
              <a:t> </a:t>
            </a:r>
            <a:r>
              <a:rPr lang="en-ZA" dirty="0" err="1">
                <a:solidFill>
                  <a:srgbClr val="0000FF"/>
                </a:solidFill>
              </a:rPr>
              <a:t>sal</a:t>
            </a:r>
            <a:r>
              <a:rPr lang="en-ZA" dirty="0">
                <a:solidFill>
                  <a:srgbClr val="0000FF"/>
                </a:solidFill>
              </a:rPr>
              <a:t> </a:t>
            </a:r>
            <a:r>
              <a:rPr lang="en-ZA" dirty="0" err="1">
                <a:solidFill>
                  <a:srgbClr val="0000FF"/>
                </a:solidFill>
              </a:rPr>
              <a:t>jou</a:t>
            </a:r>
            <a:r>
              <a:rPr lang="en-ZA" dirty="0">
                <a:solidFill>
                  <a:srgbClr val="0000FF"/>
                </a:solidFill>
              </a:rPr>
              <a:t> </a:t>
            </a:r>
            <a:r>
              <a:rPr lang="en-ZA" dirty="0" err="1">
                <a:solidFill>
                  <a:srgbClr val="0000FF"/>
                </a:solidFill>
              </a:rPr>
              <a:t>taal</a:t>
            </a:r>
            <a:r>
              <a:rPr lang="en-ZA" dirty="0">
                <a:solidFill>
                  <a:srgbClr val="0000FF"/>
                </a:solidFill>
              </a:rPr>
              <a:t> </a:t>
            </a:r>
            <a:r>
              <a:rPr lang="en-ZA" dirty="0" err="1">
                <a:solidFill>
                  <a:srgbClr val="0000FF"/>
                </a:solidFill>
              </a:rPr>
              <a:t>gebruik</a:t>
            </a:r>
            <a:r>
              <a:rPr lang="en-ZA" dirty="0">
                <a:solidFill>
                  <a:srgbClr val="0000FF"/>
                </a:solidFill>
              </a:rPr>
              <a:t> </a:t>
            </a:r>
            <a:r>
              <a:rPr lang="en-ZA" dirty="0" err="1">
                <a:solidFill>
                  <a:srgbClr val="0000FF"/>
                </a:solidFill>
              </a:rPr>
              <a:t>om</a:t>
            </a:r>
            <a:r>
              <a:rPr lang="en-ZA" dirty="0">
                <a:solidFill>
                  <a:srgbClr val="0000FF"/>
                </a:solidFill>
              </a:rPr>
              <a:t> </a:t>
            </a:r>
            <a:r>
              <a:rPr lang="en-ZA" dirty="0" err="1">
                <a:solidFill>
                  <a:srgbClr val="0000FF"/>
                </a:solidFill>
              </a:rPr>
              <a:t>jou</a:t>
            </a:r>
            <a:r>
              <a:rPr lang="en-ZA" dirty="0">
                <a:solidFill>
                  <a:srgbClr val="0000FF"/>
                </a:solidFill>
              </a:rPr>
              <a:t> </a:t>
            </a:r>
            <a:r>
              <a:rPr lang="en-ZA" dirty="0" err="1">
                <a:solidFill>
                  <a:srgbClr val="0000FF"/>
                </a:solidFill>
              </a:rPr>
              <a:t>besigheid</a:t>
            </a:r>
            <a:r>
              <a:rPr lang="en-ZA" dirty="0">
                <a:solidFill>
                  <a:srgbClr val="0000FF"/>
                </a:solidFill>
              </a:rPr>
              <a:t> </a:t>
            </a:r>
            <a:r>
              <a:rPr lang="en-ZA" dirty="0" err="1">
                <a:solidFill>
                  <a:srgbClr val="0000FF"/>
                </a:solidFill>
              </a:rPr>
              <a:t>te</a:t>
            </a:r>
            <a:r>
              <a:rPr lang="en-ZA" dirty="0">
                <a:solidFill>
                  <a:srgbClr val="0000FF"/>
                </a:solidFill>
              </a:rPr>
              <a:t> </a:t>
            </a:r>
            <a:r>
              <a:rPr lang="en-ZA" dirty="0" err="1">
                <a:solidFill>
                  <a:srgbClr val="0000FF"/>
                </a:solidFill>
              </a:rPr>
              <a:t>kry</a:t>
            </a:r>
            <a:r>
              <a:rPr lang="en-ZA" dirty="0">
                <a:solidFill>
                  <a:srgbClr val="0000FF"/>
                </a:solidFill>
              </a:rPr>
              <a:t>!</a:t>
            </a:r>
          </a:p>
          <a:p>
            <a:pPr marL="339725" indent="0">
              <a:buNone/>
              <a:defRPr/>
            </a:pPr>
            <a:endParaRPr lang="en-ZA" altLang="en-US" sz="200" b="1" u="sng" dirty="0">
              <a:solidFill>
                <a:srgbClr val="00B050"/>
              </a:solidFill>
            </a:endParaRPr>
          </a:p>
          <a:p>
            <a:pPr marL="339725" indent="0">
              <a:buNone/>
              <a:defRPr/>
            </a:pPr>
            <a:endParaRPr lang="en-ZA" altLang="en-US" sz="200" b="1" u="sng" dirty="0">
              <a:solidFill>
                <a:srgbClr val="00B050"/>
              </a:solidFill>
            </a:endParaRPr>
          </a:p>
          <a:p>
            <a:pPr marL="339725" indent="0">
              <a:buNone/>
              <a:defRPr/>
            </a:pPr>
            <a:endParaRPr lang="en-ZA" altLang="en-US" sz="200" b="1" u="sng" dirty="0">
              <a:solidFill>
                <a:srgbClr val="00B050"/>
              </a:solidFill>
            </a:endParaRPr>
          </a:p>
          <a:p>
            <a:pPr marL="339725" indent="0">
              <a:buNone/>
              <a:defRPr/>
            </a:pPr>
            <a:endParaRPr lang="en-ZA" altLang="en-US" sz="200" b="1" u="sng" dirty="0">
              <a:solidFill>
                <a:srgbClr val="00B050"/>
              </a:solidFill>
            </a:endParaRPr>
          </a:p>
          <a:p>
            <a:pPr marL="339725" indent="0">
              <a:buNone/>
              <a:defRPr/>
            </a:pPr>
            <a:r>
              <a:rPr lang="en-ZA" altLang="en-US" sz="2000" b="1" u="sng" dirty="0" err="1">
                <a:solidFill>
                  <a:srgbClr val="00B050"/>
                </a:solidFill>
              </a:rPr>
              <a:t>Enyanzelisiweyo</a:t>
            </a:r>
            <a:r>
              <a:rPr lang="en-ZA" altLang="en-US" sz="2000" b="1" u="sng" dirty="0">
                <a:solidFill>
                  <a:srgbClr val="00B050"/>
                </a:solidFill>
              </a:rPr>
              <a:t> </a:t>
            </a:r>
            <a:r>
              <a:rPr lang="en-ZA" altLang="en-US" sz="2000" b="1" u="sng" dirty="0" err="1">
                <a:solidFill>
                  <a:srgbClr val="00B050"/>
                </a:solidFill>
              </a:rPr>
              <a:t>iMultilingualism</a:t>
            </a:r>
            <a:r>
              <a:rPr lang="en-ZA" altLang="en-US" sz="2000" b="1" dirty="0">
                <a:solidFill>
                  <a:srgbClr val="00B050"/>
                </a:solidFill>
              </a:rPr>
              <a:t>: </a:t>
            </a:r>
            <a:r>
              <a:rPr lang="en-GB" altLang="en-US" dirty="0" err="1">
                <a:solidFill>
                  <a:srgbClr val="00B050"/>
                </a:solidFill>
              </a:rPr>
              <a:t>Enyanzelisiweyo</a:t>
            </a:r>
            <a:r>
              <a:rPr lang="en-GB" altLang="en-US" dirty="0">
                <a:solidFill>
                  <a:srgbClr val="00B050"/>
                </a:solidFill>
              </a:rPr>
              <a:t>: </a:t>
            </a:r>
            <a:r>
              <a:rPr lang="en-GB" altLang="en-US" dirty="0" err="1">
                <a:solidFill>
                  <a:srgbClr val="00B050"/>
                </a:solidFill>
              </a:rPr>
              <a:t>Imultilingualism</a:t>
            </a:r>
            <a:r>
              <a:rPr lang="en-GB" altLang="en-US" dirty="0">
                <a:solidFill>
                  <a:srgbClr val="00B050"/>
                </a:solidFill>
              </a:rPr>
              <a:t> </a:t>
            </a:r>
            <a:r>
              <a:rPr lang="en-GB" altLang="en-US" dirty="0" err="1">
                <a:solidFill>
                  <a:srgbClr val="00B050"/>
                </a:solidFill>
              </a:rPr>
              <a:t>esetyenziswa</a:t>
            </a:r>
            <a:r>
              <a:rPr lang="en-GB" altLang="en-US" dirty="0">
                <a:solidFill>
                  <a:srgbClr val="00B050"/>
                </a:solidFill>
              </a:rPr>
              <a:t> </a:t>
            </a:r>
            <a:r>
              <a:rPr lang="en-GB" altLang="en-US" dirty="0" err="1">
                <a:solidFill>
                  <a:srgbClr val="00B050"/>
                </a:solidFill>
              </a:rPr>
              <a:t>zimeko</a:t>
            </a:r>
            <a:r>
              <a:rPr lang="en-GB" altLang="en-US" dirty="0">
                <a:solidFill>
                  <a:srgbClr val="00B050"/>
                </a:solidFill>
              </a:rPr>
              <a:t> </a:t>
            </a:r>
            <a:r>
              <a:rPr lang="en-GB" altLang="en-US" dirty="0" err="1">
                <a:solidFill>
                  <a:srgbClr val="00B050"/>
                </a:solidFill>
              </a:rPr>
              <a:t>zoqoqosho</a:t>
            </a:r>
            <a:r>
              <a:rPr lang="en-GB" altLang="en-US" dirty="0">
                <a:solidFill>
                  <a:srgbClr val="00B050"/>
                </a:solidFill>
              </a:rPr>
              <a:t>, </a:t>
            </a:r>
            <a:r>
              <a:rPr lang="en-GB" altLang="en-US" dirty="0" err="1">
                <a:solidFill>
                  <a:srgbClr val="00B050"/>
                </a:solidFill>
              </a:rPr>
              <a:t>umzekelo</a:t>
            </a:r>
            <a:r>
              <a:rPr lang="en-GB" altLang="en-US" dirty="0">
                <a:solidFill>
                  <a:srgbClr val="00B050"/>
                </a:solidFill>
              </a:rPr>
              <a:t>, </a:t>
            </a:r>
            <a:r>
              <a:rPr lang="en-GB" altLang="en-US" dirty="0" err="1">
                <a:solidFill>
                  <a:srgbClr val="00B050"/>
                </a:solidFill>
              </a:rPr>
              <a:t>ubuxhakaxhaka</a:t>
            </a:r>
            <a:r>
              <a:rPr lang="en-GB" altLang="en-US" dirty="0">
                <a:solidFill>
                  <a:srgbClr val="00B050"/>
                </a:solidFill>
              </a:rPr>
              <a:t> </a:t>
            </a:r>
            <a:r>
              <a:rPr lang="en-GB" altLang="en-US" dirty="0" err="1">
                <a:solidFill>
                  <a:srgbClr val="00B050"/>
                </a:solidFill>
              </a:rPr>
              <a:t>beinternet</a:t>
            </a:r>
            <a:r>
              <a:rPr lang="en-GB" altLang="en-US" dirty="0">
                <a:solidFill>
                  <a:srgbClr val="00B050"/>
                </a:solidFill>
              </a:rPr>
              <a:t>. </a:t>
            </a:r>
            <a:r>
              <a:rPr lang="en-GB" altLang="en-US" dirty="0" err="1">
                <a:solidFill>
                  <a:srgbClr val="00B050"/>
                </a:solidFill>
              </a:rPr>
              <a:t>Iziphumo</a:t>
            </a:r>
            <a:r>
              <a:rPr lang="en-GB" altLang="en-US" dirty="0">
                <a:solidFill>
                  <a:srgbClr val="00B050"/>
                </a:solidFill>
              </a:rPr>
              <a:t> </a:t>
            </a:r>
            <a:r>
              <a:rPr lang="en-GB" altLang="en-US" dirty="0" err="1">
                <a:solidFill>
                  <a:srgbClr val="00B050"/>
                </a:solidFill>
              </a:rPr>
              <a:t>zifana</a:t>
            </a:r>
            <a:r>
              <a:rPr lang="en-GB" altLang="en-US" dirty="0">
                <a:solidFill>
                  <a:srgbClr val="00B050"/>
                </a:solidFill>
              </a:rPr>
              <a:t> </a:t>
            </a:r>
            <a:r>
              <a:rPr lang="en-GB" altLang="en-US" dirty="0" err="1">
                <a:solidFill>
                  <a:srgbClr val="00B050"/>
                </a:solidFill>
              </a:rPr>
              <a:t>nokhukhuliseko</a:t>
            </a:r>
            <a:r>
              <a:rPr lang="en-GB" altLang="en-US" dirty="0">
                <a:solidFill>
                  <a:srgbClr val="00B050"/>
                </a:solidFill>
              </a:rPr>
              <a:t> </a:t>
            </a:r>
            <a:r>
              <a:rPr lang="en-GB" altLang="en-US" dirty="0" err="1">
                <a:solidFill>
                  <a:srgbClr val="00B050"/>
                </a:solidFill>
              </a:rPr>
              <a:t>nesiNgesi</a:t>
            </a:r>
            <a:r>
              <a:rPr lang="en-GB" altLang="en-US" dirty="0">
                <a:solidFill>
                  <a:srgbClr val="00B050"/>
                </a:solidFill>
              </a:rPr>
              <a:t> </a:t>
            </a:r>
            <a:r>
              <a:rPr lang="en-GB" altLang="en-US" dirty="0" err="1">
                <a:solidFill>
                  <a:srgbClr val="00B050"/>
                </a:solidFill>
              </a:rPr>
              <a:t>ingeyiyo</a:t>
            </a:r>
            <a:r>
              <a:rPr lang="en-GB" altLang="en-US" dirty="0">
                <a:solidFill>
                  <a:srgbClr val="00B050"/>
                </a:solidFill>
              </a:rPr>
              <a:t> </a:t>
            </a:r>
            <a:r>
              <a:rPr lang="en-GB" altLang="en-US" dirty="0" err="1">
                <a:solidFill>
                  <a:srgbClr val="00B050"/>
                </a:solidFill>
              </a:rPr>
              <a:t>exoxelweyo</a:t>
            </a:r>
            <a:r>
              <a:rPr lang="en-GB" altLang="en-US" dirty="0">
                <a:solidFill>
                  <a:srgbClr val="00B050"/>
                </a:solidFill>
              </a:rPr>
              <a:t> </a:t>
            </a:r>
            <a:r>
              <a:rPr lang="en-GB" altLang="en-US" dirty="0" err="1">
                <a:solidFill>
                  <a:srgbClr val="00B050"/>
                </a:solidFill>
              </a:rPr>
              <a:t>imultilingualism</a:t>
            </a:r>
            <a:r>
              <a:rPr lang="en-GB" altLang="en-US" dirty="0">
                <a:solidFill>
                  <a:srgbClr val="00B050"/>
                </a:solidFill>
              </a:rPr>
              <a:t>  </a:t>
            </a:r>
            <a:r>
              <a:rPr lang="en-GB" altLang="en-US" dirty="0" err="1">
                <a:solidFill>
                  <a:srgbClr val="00B050"/>
                </a:solidFill>
              </a:rPr>
              <a:t>kodwa</a:t>
            </a:r>
            <a:r>
              <a:rPr lang="en-GB" altLang="en-US" dirty="0">
                <a:solidFill>
                  <a:srgbClr val="00B050"/>
                </a:solidFill>
              </a:rPr>
              <a:t> </a:t>
            </a:r>
            <a:r>
              <a:rPr lang="en-GB" altLang="en-US" dirty="0" err="1">
                <a:solidFill>
                  <a:srgbClr val="00B050"/>
                </a:solidFill>
              </a:rPr>
              <a:t>imulitilingualism</a:t>
            </a:r>
            <a:r>
              <a:rPr lang="en-GB" altLang="en-US" dirty="0">
                <a:solidFill>
                  <a:srgbClr val="00B050"/>
                </a:solidFill>
              </a:rPr>
              <a:t> </a:t>
            </a:r>
            <a:r>
              <a:rPr lang="en-GB" altLang="en-US" dirty="0" err="1">
                <a:solidFill>
                  <a:srgbClr val="00B050"/>
                </a:solidFill>
              </a:rPr>
              <a:t>enyanzelisiweyo</a:t>
            </a:r>
            <a:r>
              <a:rPr lang="en-GB" altLang="en-US" dirty="0">
                <a:solidFill>
                  <a:srgbClr val="00B050"/>
                </a:solidFill>
              </a:rPr>
              <a:t> </a:t>
            </a:r>
            <a:r>
              <a:rPr lang="en-GB" altLang="en-US" dirty="0" err="1">
                <a:solidFill>
                  <a:srgbClr val="00B050"/>
                </a:solidFill>
              </a:rPr>
              <a:t>nenendlela</a:t>
            </a:r>
            <a:r>
              <a:rPr lang="en-GB" altLang="en-US" dirty="0">
                <a:solidFill>
                  <a:srgbClr val="00B050"/>
                </a:solidFill>
              </a:rPr>
              <a:t> </a:t>
            </a:r>
            <a:r>
              <a:rPr lang="en-GB" altLang="en-US" dirty="0" err="1">
                <a:solidFill>
                  <a:srgbClr val="00B050"/>
                </a:solidFill>
              </a:rPr>
              <a:t>ecacileyo</a:t>
            </a:r>
            <a:r>
              <a:rPr lang="en-GB" altLang="en-US" dirty="0">
                <a:solidFill>
                  <a:srgbClr val="00B050"/>
                </a:solidFill>
              </a:rPr>
              <a:t>: </a:t>
            </a:r>
            <a:r>
              <a:rPr lang="en-GB" altLang="en-US" dirty="0" err="1">
                <a:solidFill>
                  <a:srgbClr val="00B050"/>
                </a:solidFill>
              </a:rPr>
              <a:t>Ilwimi</a:t>
            </a:r>
            <a:r>
              <a:rPr lang="en-GB" altLang="en-US" dirty="0">
                <a:solidFill>
                  <a:srgbClr val="00B050"/>
                </a:solidFill>
              </a:rPr>
              <a:t> </a:t>
            </a:r>
            <a:r>
              <a:rPr lang="en-GB" altLang="en-US" dirty="0" err="1">
                <a:solidFill>
                  <a:srgbClr val="00B050"/>
                </a:solidFill>
              </a:rPr>
              <a:t>zase</a:t>
            </a:r>
            <a:r>
              <a:rPr lang="en-GB" altLang="en-US" dirty="0">
                <a:solidFill>
                  <a:srgbClr val="00B050"/>
                </a:solidFill>
              </a:rPr>
              <a:t> </a:t>
            </a:r>
            <a:r>
              <a:rPr lang="en-GB" altLang="en-US" dirty="0" err="1">
                <a:solidFill>
                  <a:srgbClr val="00B050"/>
                </a:solidFill>
              </a:rPr>
              <a:t>kuhlaleni</a:t>
            </a:r>
            <a:r>
              <a:rPr lang="en-GB" altLang="en-US" dirty="0">
                <a:solidFill>
                  <a:srgbClr val="00B050"/>
                </a:solidFill>
              </a:rPr>
              <a:t> </a:t>
            </a:r>
            <a:r>
              <a:rPr lang="en-GB" altLang="en-US" dirty="0" err="1">
                <a:solidFill>
                  <a:srgbClr val="00B050"/>
                </a:solidFill>
              </a:rPr>
              <a:t>zinyanzelwe</a:t>
            </a:r>
            <a:r>
              <a:rPr lang="en-GB" altLang="en-US" dirty="0">
                <a:solidFill>
                  <a:srgbClr val="00B050"/>
                </a:solidFill>
              </a:rPr>
              <a:t> </a:t>
            </a:r>
            <a:r>
              <a:rPr lang="en-GB" altLang="en-US" dirty="0" err="1">
                <a:solidFill>
                  <a:srgbClr val="00B050"/>
                </a:solidFill>
              </a:rPr>
              <a:t>kwaye</a:t>
            </a:r>
            <a:r>
              <a:rPr lang="en-GB" altLang="en-US" dirty="0">
                <a:solidFill>
                  <a:srgbClr val="00B050"/>
                </a:solidFill>
              </a:rPr>
              <a:t> </a:t>
            </a:r>
            <a:r>
              <a:rPr lang="en-GB" altLang="en-US" dirty="0" err="1">
                <a:solidFill>
                  <a:srgbClr val="00B050"/>
                </a:solidFill>
              </a:rPr>
              <a:t>zilalulwe</a:t>
            </a:r>
            <a:r>
              <a:rPr lang="en-GB" altLang="en-US" dirty="0">
                <a:solidFill>
                  <a:srgbClr val="00B050"/>
                </a:solidFill>
              </a:rPr>
              <a:t> </a:t>
            </a:r>
            <a:r>
              <a:rPr lang="en-GB" altLang="en-US" dirty="0" err="1">
                <a:solidFill>
                  <a:srgbClr val="00B050"/>
                </a:solidFill>
              </a:rPr>
              <a:t>luqoqosho</a:t>
            </a:r>
            <a:r>
              <a:rPr lang="en-GB" altLang="en-US" dirty="0">
                <a:solidFill>
                  <a:srgbClr val="00B050"/>
                </a:solidFill>
              </a:rPr>
              <a:t>. </a:t>
            </a:r>
            <a:r>
              <a:rPr lang="en-GB" altLang="en-US" dirty="0" err="1">
                <a:solidFill>
                  <a:srgbClr val="00B050"/>
                </a:solidFill>
              </a:rPr>
              <a:t>Sizakusebenzisa</a:t>
            </a:r>
            <a:r>
              <a:rPr lang="en-GB" altLang="en-US" dirty="0">
                <a:solidFill>
                  <a:srgbClr val="00B050"/>
                </a:solidFill>
              </a:rPr>
              <a:t> </a:t>
            </a:r>
            <a:r>
              <a:rPr lang="en-GB" altLang="en-US" dirty="0" err="1">
                <a:solidFill>
                  <a:srgbClr val="00B050"/>
                </a:solidFill>
              </a:rPr>
              <a:t>ulwimi</a:t>
            </a:r>
            <a:r>
              <a:rPr lang="en-GB" altLang="en-US" dirty="0">
                <a:solidFill>
                  <a:srgbClr val="00B050"/>
                </a:solidFill>
              </a:rPr>
              <a:t> </a:t>
            </a:r>
            <a:r>
              <a:rPr lang="en-GB" altLang="en-US" dirty="0" err="1">
                <a:solidFill>
                  <a:srgbClr val="00B050"/>
                </a:solidFill>
              </a:rPr>
              <a:t>lakho</a:t>
            </a:r>
            <a:r>
              <a:rPr lang="en-GB" altLang="en-US" dirty="0">
                <a:solidFill>
                  <a:srgbClr val="00B050"/>
                </a:solidFill>
              </a:rPr>
              <a:t> </a:t>
            </a:r>
            <a:r>
              <a:rPr lang="en-GB" altLang="en-US" dirty="0" err="1">
                <a:solidFill>
                  <a:srgbClr val="00B050"/>
                </a:solidFill>
              </a:rPr>
              <a:t>ukufumana</a:t>
            </a:r>
            <a:r>
              <a:rPr lang="en-GB" altLang="en-US" dirty="0">
                <a:solidFill>
                  <a:srgbClr val="00B050"/>
                </a:solidFill>
              </a:rPr>
              <a:t> </a:t>
            </a:r>
            <a:r>
              <a:rPr lang="en-GB" altLang="en-US" dirty="0" err="1">
                <a:solidFill>
                  <a:srgbClr val="00B050"/>
                </a:solidFill>
              </a:rPr>
              <a:t>ushishino</a:t>
            </a:r>
            <a:r>
              <a:rPr lang="en-GB" altLang="en-US" dirty="0">
                <a:solidFill>
                  <a:srgbClr val="00B050"/>
                </a:solidFill>
              </a:rPr>
              <a:t>!</a:t>
            </a:r>
          </a:p>
          <a:p>
            <a:pPr marL="339725" indent="0">
              <a:buNone/>
              <a:defRPr/>
            </a:pPr>
            <a:endParaRPr lang="en-ZA" sz="2000" b="1" dirty="0"/>
          </a:p>
          <a:p>
            <a:pPr marL="339725" indent="0">
              <a:buNone/>
              <a:defRPr/>
            </a:pPr>
            <a:endParaRPr lang="en-ZA" altLang="en-US" sz="2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a16="http://schemas.microsoft.com/office/drawing/2014/main" id="{C0FD0879-D687-4543-B01C-07FA95DB8EA3}"/>
              </a:ext>
            </a:extLst>
          </p:cNvPr>
          <p:cNvSpPr>
            <a:spLocks noGrp="1" noChangeArrowheads="1"/>
          </p:cNvSpPr>
          <p:nvPr>
            <p:ph type="title"/>
          </p:nvPr>
        </p:nvSpPr>
        <p:spPr>
          <a:xfrm>
            <a:off x="1981200" y="274639"/>
            <a:ext cx="8362950" cy="1354137"/>
          </a:xfrm>
        </p:spPr>
        <p:txBody>
          <a:bodyPr/>
          <a:lstStyle/>
          <a:p>
            <a:pPr algn="l"/>
            <a:r>
              <a:rPr lang="en-ZA" altLang="en-US" sz="2800"/>
              <a:t>Imposed ML: Example 1</a:t>
            </a:r>
            <a:r>
              <a:rPr lang="en-ZA" altLang="en-US"/>
              <a:t>  </a:t>
            </a:r>
            <a:r>
              <a:rPr lang="en-ZA" altLang="en-US" sz="1800"/>
              <a:t>(Source: S. Mpendukana MA thesis)</a:t>
            </a:r>
            <a:br>
              <a:rPr lang="en-ZA" altLang="en-US" sz="1800"/>
            </a:br>
            <a:r>
              <a:rPr lang="en-ZA" altLang="en-US" sz="2400">
                <a:solidFill>
                  <a:srgbClr val="00B050"/>
                </a:solidFill>
              </a:rPr>
              <a:t>Enyanzelisiweyo iML: Umzekelo 1</a:t>
            </a:r>
          </a:p>
        </p:txBody>
      </p:sp>
      <p:pic>
        <p:nvPicPr>
          <p:cNvPr id="32770" name="Picture 2" descr="C:\Users\admin\Documents\Picture10.jpg">
            <a:extLst>
              <a:ext uri="{FF2B5EF4-FFF2-40B4-BE49-F238E27FC236}">
                <a16:creationId xmlns:a16="http://schemas.microsoft.com/office/drawing/2014/main" id="{33663CD4-FEAB-4181-AC28-43CE8CFF164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981200" y="2178862"/>
            <a:ext cx="6654411" cy="3443287"/>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a:extLst>
              <a:ext uri="{FF2B5EF4-FFF2-40B4-BE49-F238E27FC236}">
                <a16:creationId xmlns:a16="http://schemas.microsoft.com/office/drawing/2014/main" id="{8A6C532C-4823-4B17-8FE7-78845BA6A9CF}"/>
              </a:ext>
            </a:extLst>
          </p:cNvPr>
          <p:cNvSpPr>
            <a:spLocks noGrp="1" noChangeArrowheads="1"/>
          </p:cNvSpPr>
          <p:nvPr>
            <p:ph type="title"/>
          </p:nvPr>
        </p:nvSpPr>
        <p:spPr>
          <a:xfrm>
            <a:off x="1981200" y="274638"/>
            <a:ext cx="8229600" cy="850900"/>
          </a:xfrm>
        </p:spPr>
        <p:txBody>
          <a:bodyPr>
            <a:normAutofit fontScale="90000"/>
          </a:bodyPr>
          <a:lstStyle/>
          <a:p>
            <a:r>
              <a:rPr lang="en-ZA" altLang="en-US" sz="2800"/>
              <a:t>Imposed ML: Example 2 </a:t>
            </a:r>
            <a:r>
              <a:rPr lang="en-ZA" altLang="en-US" sz="2400"/>
              <a:t>(Mpendukana)</a:t>
            </a:r>
            <a:br>
              <a:rPr lang="en-ZA" altLang="en-US" sz="2400"/>
            </a:br>
            <a:r>
              <a:rPr lang="en-ZA" altLang="en-US" sz="2400">
                <a:solidFill>
                  <a:srgbClr val="00B050"/>
                </a:solidFill>
              </a:rPr>
              <a:t>Enyanzelisiweyo iML: Umzekelo 2 (Mpendukana)</a:t>
            </a:r>
          </a:p>
        </p:txBody>
      </p:sp>
      <p:pic>
        <p:nvPicPr>
          <p:cNvPr id="33794" name="Picture 2" descr="C:\Users\admin\Documents\Picture4.jpg">
            <a:extLst>
              <a:ext uri="{FF2B5EF4-FFF2-40B4-BE49-F238E27FC236}">
                <a16:creationId xmlns:a16="http://schemas.microsoft.com/office/drawing/2014/main" id="{56A015B9-A1D8-4034-90A5-684A7CDF6F7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l="4613" t="36707" r="-2"/>
          <a:stretch>
            <a:fillRect/>
          </a:stretch>
        </p:blipFill>
        <p:spPr>
          <a:xfrm>
            <a:off x="1524001" y="1341439"/>
            <a:ext cx="8774113" cy="5227637"/>
          </a:xfr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a:extLst>
              <a:ext uri="{FF2B5EF4-FFF2-40B4-BE49-F238E27FC236}">
                <a16:creationId xmlns:a16="http://schemas.microsoft.com/office/drawing/2014/main" id="{C32EA77A-0B5A-4204-9485-9C0FC5F596F1}"/>
              </a:ext>
            </a:extLst>
          </p:cNvPr>
          <p:cNvSpPr>
            <a:spLocks noGrp="1" noChangeArrowheads="1"/>
          </p:cNvSpPr>
          <p:nvPr>
            <p:ph idx="1"/>
          </p:nvPr>
        </p:nvSpPr>
        <p:spPr>
          <a:xfrm>
            <a:off x="821094" y="620714"/>
            <a:ext cx="9389706" cy="5761037"/>
          </a:xfrm>
        </p:spPr>
        <p:txBody>
          <a:bodyPr/>
          <a:lstStyle/>
          <a:p>
            <a:pPr marL="287655" indent="-287655">
              <a:lnSpc>
                <a:spcPct val="90000"/>
              </a:lnSpc>
              <a:buNone/>
              <a:defRPr/>
            </a:pPr>
            <a:r>
              <a:rPr lang="en-US" altLang="en-US" sz="2200" b="1" dirty="0"/>
              <a:t>6. </a:t>
            </a:r>
            <a:r>
              <a:rPr lang="en-US" altLang="en-US" sz="2200" b="1" dirty="0" err="1"/>
              <a:t>Transidiomatic</a:t>
            </a:r>
            <a:r>
              <a:rPr lang="en-US" altLang="en-US" sz="2200" b="1" dirty="0"/>
              <a:t> practices</a:t>
            </a:r>
            <a:r>
              <a:rPr lang="en-US" altLang="en-US" sz="2400" dirty="0"/>
              <a:t>: </a:t>
            </a:r>
            <a:r>
              <a:rPr lang="en-US" altLang="en-US" sz="2000" dirty="0"/>
              <a:t>multilingualism via </a:t>
            </a:r>
            <a:r>
              <a:rPr lang="en-US" altLang="en-US" sz="2000" dirty="0">
                <a:solidFill>
                  <a:srgbClr val="FF0000"/>
                </a:solidFill>
              </a:rPr>
              <a:t>electronic modes of transmission</a:t>
            </a:r>
            <a:r>
              <a:rPr lang="en-US" altLang="en-US" sz="2000" dirty="0"/>
              <a:t> with people both </a:t>
            </a:r>
            <a:r>
              <a:rPr lang="en-US" altLang="en-US" sz="2000" dirty="0">
                <a:solidFill>
                  <a:srgbClr val="FF0000"/>
                </a:solidFill>
              </a:rPr>
              <a:t>local</a:t>
            </a:r>
            <a:r>
              <a:rPr lang="en-US" altLang="en-US" sz="2000" dirty="0"/>
              <a:t> and </a:t>
            </a:r>
            <a:r>
              <a:rPr lang="en-US" altLang="en-US" sz="2000" dirty="0">
                <a:solidFill>
                  <a:srgbClr val="FF0000"/>
                </a:solidFill>
              </a:rPr>
              <a:t>distant</a:t>
            </a:r>
            <a:r>
              <a:rPr lang="en-US" altLang="en-US" sz="2000" dirty="0"/>
              <a:t>, particularly among transnational people moving between countries.</a:t>
            </a:r>
          </a:p>
          <a:p>
            <a:pPr marL="287655" indent="-287655">
              <a:lnSpc>
                <a:spcPct val="90000"/>
              </a:lnSpc>
              <a:defRPr/>
            </a:pPr>
            <a:endParaRPr lang="en-ZA" altLang="en-US" sz="200" dirty="0">
              <a:solidFill>
                <a:srgbClr val="FF0000"/>
              </a:solidFill>
            </a:endParaRPr>
          </a:p>
          <a:p>
            <a:pPr eaLnBrk="1" hangingPunct="1">
              <a:lnSpc>
                <a:spcPct val="90000"/>
              </a:lnSpc>
              <a:defRPr/>
            </a:pPr>
            <a:endParaRPr lang="en-ZA" altLang="en-US" sz="200" dirty="0">
              <a:solidFill>
                <a:srgbClr val="FF0000"/>
              </a:solidFill>
            </a:endParaRPr>
          </a:p>
          <a:p>
            <a:pPr eaLnBrk="1" hangingPunct="1">
              <a:lnSpc>
                <a:spcPct val="90000"/>
              </a:lnSpc>
              <a:defRPr/>
            </a:pPr>
            <a:endParaRPr lang="en-ZA" altLang="en-US" sz="200" dirty="0">
              <a:solidFill>
                <a:srgbClr val="FF0000"/>
              </a:solidFill>
            </a:endParaRPr>
          </a:p>
          <a:p>
            <a:pPr eaLnBrk="1" hangingPunct="1">
              <a:lnSpc>
                <a:spcPct val="90000"/>
              </a:lnSpc>
              <a:defRPr/>
            </a:pPr>
            <a:endParaRPr lang="en-ZA" altLang="en-US" sz="200" dirty="0">
              <a:solidFill>
                <a:srgbClr val="FF0000"/>
              </a:solidFill>
            </a:endParaRPr>
          </a:p>
          <a:p>
            <a:pPr eaLnBrk="1" hangingPunct="1">
              <a:lnSpc>
                <a:spcPct val="90000"/>
              </a:lnSpc>
              <a:defRPr/>
            </a:pPr>
            <a:endParaRPr lang="en-ZA" altLang="en-US" sz="200" dirty="0">
              <a:solidFill>
                <a:srgbClr val="FF0000"/>
              </a:solidFill>
            </a:endParaRPr>
          </a:p>
          <a:p>
            <a:pPr eaLnBrk="1" hangingPunct="1">
              <a:lnSpc>
                <a:spcPct val="90000"/>
              </a:lnSpc>
              <a:defRPr/>
            </a:pPr>
            <a:endParaRPr lang="en-ZA" altLang="en-US" sz="200" dirty="0">
              <a:solidFill>
                <a:srgbClr val="FF0000"/>
              </a:solidFill>
            </a:endParaRPr>
          </a:p>
          <a:p>
            <a:pPr eaLnBrk="1" hangingPunct="1">
              <a:lnSpc>
                <a:spcPct val="90000"/>
              </a:lnSpc>
              <a:defRPr/>
            </a:pPr>
            <a:endParaRPr lang="en-ZA" altLang="en-US" sz="200" dirty="0">
              <a:solidFill>
                <a:srgbClr val="FF0000"/>
              </a:solidFill>
            </a:endParaRPr>
          </a:p>
          <a:p>
            <a:pPr marL="287655" indent="0">
              <a:lnSpc>
                <a:spcPct val="90000"/>
              </a:lnSpc>
              <a:buNone/>
              <a:defRPr/>
            </a:pPr>
            <a:r>
              <a:rPr lang="en-ZA" sz="2200" b="1" u="sng" dirty="0" err="1">
                <a:solidFill>
                  <a:srgbClr val="0000FF"/>
                </a:solidFill>
              </a:rPr>
              <a:t>Transidiomatic</a:t>
            </a:r>
            <a:r>
              <a:rPr lang="en-ZA" sz="2200" b="1" u="sng" dirty="0">
                <a:solidFill>
                  <a:srgbClr val="0000FF"/>
                </a:solidFill>
              </a:rPr>
              <a:t> practices</a:t>
            </a:r>
            <a:r>
              <a:rPr lang="en-ZA" sz="2200" b="1" dirty="0">
                <a:solidFill>
                  <a:srgbClr val="0000FF"/>
                </a:solidFill>
              </a:rPr>
              <a:t>: </a:t>
            </a:r>
            <a:r>
              <a:rPr lang="en-US" sz="2000" dirty="0" err="1">
                <a:solidFill>
                  <a:srgbClr val="0000FF"/>
                </a:solidFill>
              </a:rPr>
              <a:t>Transidiomatic</a:t>
            </a:r>
            <a:r>
              <a:rPr lang="en-US" sz="2000" dirty="0">
                <a:solidFill>
                  <a:srgbClr val="0000FF"/>
                </a:solidFill>
              </a:rPr>
              <a:t> practices is multilingualism via die </a:t>
            </a:r>
            <a:r>
              <a:rPr lang="en-US" sz="2000" dirty="0" err="1">
                <a:solidFill>
                  <a:srgbClr val="0000FF"/>
                </a:solidFill>
              </a:rPr>
              <a:t>elektroniese</a:t>
            </a:r>
            <a:r>
              <a:rPr lang="en-US" sz="2000" dirty="0">
                <a:solidFill>
                  <a:srgbClr val="0000FF"/>
                </a:solidFill>
              </a:rPr>
              <a:t> </a:t>
            </a:r>
            <a:r>
              <a:rPr lang="en-US" sz="2000" dirty="0" err="1">
                <a:solidFill>
                  <a:srgbClr val="0000FF"/>
                </a:solidFill>
              </a:rPr>
              <a:t>manier</a:t>
            </a:r>
            <a:r>
              <a:rPr lang="en-US" sz="2000" dirty="0">
                <a:solidFill>
                  <a:srgbClr val="0000FF"/>
                </a:solidFill>
              </a:rPr>
              <a:t> (</a:t>
            </a:r>
            <a:r>
              <a:rPr lang="en-US" sz="2000" dirty="0" err="1">
                <a:solidFill>
                  <a:srgbClr val="0000FF"/>
                </a:solidFill>
              </a:rPr>
              <a:t>byvoorbeel</a:t>
            </a:r>
            <a:r>
              <a:rPr lang="en-US" sz="2000" dirty="0">
                <a:solidFill>
                  <a:srgbClr val="0000FF"/>
                </a:solidFill>
              </a:rPr>
              <a:t> e-mail, </a:t>
            </a:r>
            <a:r>
              <a:rPr lang="en-US" sz="2000" dirty="0" err="1">
                <a:solidFill>
                  <a:srgbClr val="0000FF"/>
                </a:solidFill>
              </a:rPr>
              <a:t>sms</a:t>
            </a:r>
            <a:r>
              <a:rPr lang="en-US" sz="2000" dirty="0">
                <a:solidFill>
                  <a:srgbClr val="0000FF"/>
                </a:solidFill>
              </a:rPr>
              <a:t>, </a:t>
            </a:r>
            <a:r>
              <a:rPr lang="en-US" sz="2000" dirty="0" err="1">
                <a:solidFill>
                  <a:srgbClr val="0000FF"/>
                </a:solidFill>
              </a:rPr>
              <a:t>skype</a:t>
            </a:r>
            <a:r>
              <a:rPr lang="en-US" sz="2000" dirty="0">
                <a:solidFill>
                  <a:srgbClr val="0000FF"/>
                </a:solidFill>
              </a:rPr>
              <a:t>, </a:t>
            </a:r>
            <a:r>
              <a:rPr lang="en-US" sz="2000" dirty="0" err="1">
                <a:solidFill>
                  <a:srgbClr val="0000FF"/>
                </a:solidFill>
              </a:rPr>
              <a:t>oproepe</a:t>
            </a:r>
            <a:r>
              <a:rPr lang="en-US" sz="2000" dirty="0">
                <a:solidFill>
                  <a:srgbClr val="0000FF"/>
                </a:solidFill>
              </a:rPr>
              <a:t>) met </a:t>
            </a:r>
            <a:r>
              <a:rPr lang="en-US" sz="2000" dirty="0" err="1">
                <a:solidFill>
                  <a:srgbClr val="0000FF"/>
                </a:solidFill>
              </a:rPr>
              <a:t>mense</a:t>
            </a:r>
            <a:r>
              <a:rPr lang="en-US" sz="2000" dirty="0">
                <a:solidFill>
                  <a:srgbClr val="0000FF"/>
                </a:solidFill>
              </a:rPr>
              <a:t> </a:t>
            </a:r>
            <a:r>
              <a:rPr lang="en-US" sz="2000" dirty="0" err="1">
                <a:solidFill>
                  <a:srgbClr val="0000FF"/>
                </a:solidFill>
              </a:rPr>
              <a:t>wat</a:t>
            </a:r>
            <a:r>
              <a:rPr lang="en-US" sz="2000" dirty="0">
                <a:solidFill>
                  <a:srgbClr val="0000FF"/>
                </a:solidFill>
              </a:rPr>
              <a:t> </a:t>
            </a:r>
            <a:r>
              <a:rPr lang="en-US" sz="2000" dirty="0" err="1">
                <a:solidFill>
                  <a:srgbClr val="0000FF"/>
                </a:solidFill>
              </a:rPr>
              <a:t>beide</a:t>
            </a:r>
            <a:r>
              <a:rPr lang="en-US" sz="2000" dirty="0">
                <a:solidFill>
                  <a:srgbClr val="0000FF"/>
                </a:solidFill>
              </a:rPr>
              <a:t> </a:t>
            </a:r>
            <a:r>
              <a:rPr lang="en-US" sz="2000" dirty="0" err="1">
                <a:solidFill>
                  <a:srgbClr val="0000FF"/>
                </a:solidFill>
              </a:rPr>
              <a:t>naby</a:t>
            </a:r>
            <a:r>
              <a:rPr lang="en-US" sz="2000" dirty="0">
                <a:solidFill>
                  <a:srgbClr val="0000FF"/>
                </a:solidFill>
              </a:rPr>
              <a:t> en </a:t>
            </a:r>
            <a:r>
              <a:rPr lang="en-US" sz="2000" dirty="0" err="1">
                <a:solidFill>
                  <a:srgbClr val="0000FF"/>
                </a:solidFill>
              </a:rPr>
              <a:t>vêr</a:t>
            </a:r>
            <a:r>
              <a:rPr lang="en-US" sz="2000" dirty="0">
                <a:solidFill>
                  <a:srgbClr val="0000FF"/>
                </a:solidFill>
              </a:rPr>
              <a:t> is. </a:t>
            </a:r>
            <a:r>
              <a:rPr lang="en-US" sz="2000" dirty="0" err="1">
                <a:solidFill>
                  <a:srgbClr val="0000FF"/>
                </a:solidFill>
              </a:rPr>
              <a:t>Dit</a:t>
            </a:r>
            <a:r>
              <a:rPr lang="en-US" sz="2000" dirty="0">
                <a:solidFill>
                  <a:srgbClr val="0000FF"/>
                </a:solidFill>
              </a:rPr>
              <a:t> is </a:t>
            </a:r>
            <a:r>
              <a:rPr lang="en-US" sz="2000" dirty="0" err="1">
                <a:solidFill>
                  <a:srgbClr val="0000FF"/>
                </a:solidFill>
              </a:rPr>
              <a:t>veral</a:t>
            </a:r>
            <a:r>
              <a:rPr lang="en-US" sz="2000" dirty="0">
                <a:solidFill>
                  <a:srgbClr val="0000FF"/>
                </a:solidFill>
              </a:rPr>
              <a:t> common </a:t>
            </a:r>
            <a:r>
              <a:rPr lang="en-US" sz="2000" dirty="0" err="1">
                <a:solidFill>
                  <a:srgbClr val="0000FF"/>
                </a:solidFill>
              </a:rPr>
              <a:t>tussen</a:t>
            </a:r>
            <a:r>
              <a:rPr lang="en-US" sz="2000" dirty="0">
                <a:solidFill>
                  <a:srgbClr val="0000FF"/>
                </a:solidFill>
              </a:rPr>
              <a:t> transnational </a:t>
            </a:r>
            <a:r>
              <a:rPr lang="en-US" sz="2000" dirty="0" err="1">
                <a:solidFill>
                  <a:srgbClr val="0000FF"/>
                </a:solidFill>
              </a:rPr>
              <a:t>mense</a:t>
            </a:r>
            <a:r>
              <a:rPr lang="en-US" sz="2000" dirty="0">
                <a:solidFill>
                  <a:srgbClr val="0000FF"/>
                </a:solidFill>
              </a:rPr>
              <a:t> </a:t>
            </a:r>
            <a:r>
              <a:rPr lang="en-US" sz="2000" dirty="0" err="1">
                <a:solidFill>
                  <a:srgbClr val="0000FF"/>
                </a:solidFill>
              </a:rPr>
              <a:t>wat</a:t>
            </a:r>
            <a:r>
              <a:rPr lang="en-US" sz="2000" dirty="0">
                <a:solidFill>
                  <a:srgbClr val="0000FF"/>
                </a:solidFill>
              </a:rPr>
              <a:t> </a:t>
            </a:r>
            <a:r>
              <a:rPr lang="en-US" sz="2000" dirty="0" err="1">
                <a:solidFill>
                  <a:srgbClr val="0000FF"/>
                </a:solidFill>
              </a:rPr>
              <a:t>regoor</a:t>
            </a:r>
            <a:r>
              <a:rPr lang="en-US" sz="2000" dirty="0">
                <a:solidFill>
                  <a:srgbClr val="0000FF"/>
                </a:solidFill>
              </a:rPr>
              <a:t> </a:t>
            </a:r>
            <a:r>
              <a:rPr lang="en-US" sz="2000" dirty="0" err="1">
                <a:solidFill>
                  <a:srgbClr val="0000FF"/>
                </a:solidFill>
              </a:rPr>
              <a:t>lande</a:t>
            </a:r>
            <a:r>
              <a:rPr lang="en-US" sz="2000" dirty="0">
                <a:solidFill>
                  <a:srgbClr val="0000FF"/>
                </a:solidFill>
              </a:rPr>
              <a:t> </a:t>
            </a:r>
            <a:r>
              <a:rPr lang="en-US" sz="2000" dirty="0" err="1">
                <a:solidFill>
                  <a:srgbClr val="0000FF"/>
                </a:solidFill>
              </a:rPr>
              <a:t>beweeg</a:t>
            </a:r>
            <a:r>
              <a:rPr lang="en-US" sz="2000" dirty="0">
                <a:solidFill>
                  <a:srgbClr val="0000FF"/>
                </a:solidFill>
              </a:rPr>
              <a:t> en </a:t>
            </a:r>
            <a:r>
              <a:rPr lang="en-US" sz="2000" dirty="0" err="1">
                <a:solidFill>
                  <a:srgbClr val="0000FF"/>
                </a:solidFill>
              </a:rPr>
              <a:t>reis</a:t>
            </a:r>
            <a:r>
              <a:rPr lang="en-US" sz="2000" dirty="0">
                <a:solidFill>
                  <a:srgbClr val="0000FF"/>
                </a:solidFill>
              </a:rPr>
              <a:t>. </a:t>
            </a:r>
            <a:endParaRPr lang="en-ZA" sz="2000" dirty="0">
              <a:solidFill>
                <a:srgbClr val="0000FF"/>
              </a:solidFill>
            </a:endParaRPr>
          </a:p>
          <a:p>
            <a:pPr marL="287655" indent="0">
              <a:lnSpc>
                <a:spcPct val="90000"/>
              </a:lnSpc>
              <a:buNone/>
              <a:defRPr/>
            </a:pPr>
            <a:endParaRPr lang="en-US" altLang="en-US" sz="600" b="1" u="sng" dirty="0">
              <a:solidFill>
                <a:srgbClr val="000000"/>
              </a:solidFill>
            </a:endParaRPr>
          </a:p>
          <a:p>
            <a:pPr marL="287655" indent="0">
              <a:lnSpc>
                <a:spcPct val="90000"/>
              </a:lnSpc>
              <a:buNone/>
              <a:defRPr/>
            </a:pPr>
            <a:endParaRPr lang="en-US" altLang="en-US" sz="600" b="1" u="sng" dirty="0">
              <a:solidFill>
                <a:srgbClr val="000000"/>
              </a:solidFill>
            </a:endParaRPr>
          </a:p>
          <a:p>
            <a:pPr marL="287655" indent="0">
              <a:lnSpc>
                <a:spcPct val="90000"/>
              </a:lnSpc>
              <a:buNone/>
              <a:defRPr/>
            </a:pPr>
            <a:r>
              <a:rPr lang="en-US" altLang="en-US" sz="2200" b="1" u="sng" dirty="0" err="1">
                <a:solidFill>
                  <a:srgbClr val="000000"/>
                </a:solidFill>
              </a:rPr>
              <a:t>iTransidiomatic</a:t>
            </a:r>
            <a:r>
              <a:rPr lang="en-US" altLang="en-US" sz="2200" b="1" u="sng" dirty="0">
                <a:solidFill>
                  <a:srgbClr val="000000"/>
                </a:solidFill>
              </a:rPr>
              <a:t> practices</a:t>
            </a:r>
            <a:r>
              <a:rPr lang="en-US" altLang="en-US" sz="2200" b="1" dirty="0">
                <a:solidFill>
                  <a:srgbClr val="000000"/>
                </a:solidFill>
              </a:rPr>
              <a:t>: </a:t>
            </a:r>
            <a:r>
              <a:rPr lang="en-ZA" sz="2000" dirty="0" err="1"/>
              <a:t>Imultilingualism</a:t>
            </a:r>
            <a:r>
              <a:rPr lang="en-ZA" sz="2000" dirty="0"/>
              <a:t> </a:t>
            </a:r>
            <a:r>
              <a:rPr lang="en-ZA" sz="2000" dirty="0" err="1"/>
              <a:t>esebenzisa</a:t>
            </a:r>
            <a:r>
              <a:rPr lang="en-ZA" sz="2000" dirty="0"/>
              <a:t> </a:t>
            </a:r>
            <a:r>
              <a:rPr lang="en-ZA" sz="2000" dirty="0" err="1"/>
              <a:t>ubuxhakaxhaka</a:t>
            </a:r>
            <a:r>
              <a:rPr lang="en-ZA" sz="2000" dirty="0"/>
              <a:t> </a:t>
            </a:r>
            <a:r>
              <a:rPr lang="en-ZA" sz="2000" dirty="0" err="1"/>
              <a:t>bezombane</a:t>
            </a:r>
            <a:r>
              <a:rPr lang="en-ZA" sz="2000" dirty="0"/>
              <a:t> </a:t>
            </a:r>
            <a:r>
              <a:rPr lang="en-ZA" sz="2000" dirty="0" err="1"/>
              <a:t>kunye</a:t>
            </a:r>
            <a:r>
              <a:rPr lang="en-ZA" sz="2000" dirty="0"/>
              <a:t> </a:t>
            </a:r>
            <a:r>
              <a:rPr lang="en-ZA" sz="2000" dirty="0" err="1"/>
              <a:t>nabantu</a:t>
            </a:r>
            <a:r>
              <a:rPr lang="en-ZA" sz="2000" dirty="0"/>
              <a:t> </a:t>
            </a:r>
            <a:r>
              <a:rPr lang="en-ZA" sz="2000" dirty="0" err="1"/>
              <a:t>abasekuhlaleni</a:t>
            </a:r>
            <a:r>
              <a:rPr lang="en-ZA" sz="2000" dirty="0"/>
              <a:t> </a:t>
            </a:r>
            <a:r>
              <a:rPr lang="en-ZA" sz="2000" dirty="0" err="1"/>
              <a:t>kunye</a:t>
            </a:r>
            <a:r>
              <a:rPr lang="en-ZA" sz="2000" dirty="0"/>
              <a:t> </a:t>
            </a:r>
            <a:r>
              <a:rPr lang="en-ZA" sz="2000" dirty="0" err="1"/>
              <a:t>nabakude</a:t>
            </a:r>
            <a:r>
              <a:rPr lang="en-ZA" sz="2000" dirty="0"/>
              <a:t>, </a:t>
            </a:r>
            <a:r>
              <a:rPr lang="en-ZA" sz="2000" dirty="0" err="1"/>
              <a:t>ingakumbi</a:t>
            </a:r>
            <a:r>
              <a:rPr lang="en-ZA" sz="2000" dirty="0"/>
              <a:t> </a:t>
            </a:r>
            <a:r>
              <a:rPr lang="en-ZA" sz="2000" dirty="0" err="1"/>
              <a:t>abantu</a:t>
            </a:r>
            <a:r>
              <a:rPr lang="en-ZA" sz="2000" dirty="0"/>
              <a:t> </a:t>
            </a:r>
            <a:r>
              <a:rPr lang="en-ZA" sz="2000" dirty="0" err="1"/>
              <a:t>abahamaba</a:t>
            </a:r>
            <a:r>
              <a:rPr lang="en-ZA" sz="2000" dirty="0"/>
              <a:t> </a:t>
            </a:r>
            <a:r>
              <a:rPr lang="en-ZA" sz="2000" dirty="0" err="1"/>
              <a:t>amazwe</a:t>
            </a:r>
            <a:r>
              <a:rPr lang="en-ZA" sz="2000" dirty="0"/>
              <a:t> </a:t>
            </a:r>
            <a:r>
              <a:rPr lang="en-ZA" sz="2000" dirty="0" err="1"/>
              <a:t>ngamazwe</a:t>
            </a:r>
            <a:r>
              <a:rPr lang="en-ZA" sz="2000" dirty="0"/>
              <a:t>.</a:t>
            </a:r>
          </a:p>
          <a:p>
            <a:pPr marL="287655" indent="0">
              <a:lnSpc>
                <a:spcPct val="90000"/>
              </a:lnSpc>
              <a:buNone/>
              <a:defRPr/>
            </a:pPr>
            <a:endParaRPr lang="en-GB" altLang="en-US" sz="22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a:extLst>
              <a:ext uri="{FF2B5EF4-FFF2-40B4-BE49-F238E27FC236}">
                <a16:creationId xmlns:a16="http://schemas.microsoft.com/office/drawing/2014/main" id="{03D7638A-115A-4920-8597-B71A15738E16}"/>
              </a:ext>
            </a:extLst>
          </p:cNvPr>
          <p:cNvSpPr>
            <a:spLocks noGrp="1" noChangeArrowheads="1"/>
          </p:cNvSpPr>
          <p:nvPr>
            <p:ph idx="1"/>
          </p:nvPr>
        </p:nvSpPr>
        <p:spPr>
          <a:xfrm>
            <a:off x="541176" y="333375"/>
            <a:ext cx="9802974" cy="6408738"/>
          </a:xfrm>
        </p:spPr>
        <p:txBody>
          <a:bodyPr>
            <a:normAutofit fontScale="92500" lnSpcReduction="10000"/>
          </a:bodyPr>
          <a:lstStyle/>
          <a:p>
            <a:pPr marL="0" indent="0">
              <a:lnSpc>
                <a:spcPct val="90000"/>
              </a:lnSpc>
              <a:buNone/>
              <a:defRPr/>
            </a:pPr>
            <a:endParaRPr lang="en-ZA" altLang="en-US" sz="200" dirty="0"/>
          </a:p>
          <a:p>
            <a:pPr marL="0" indent="0">
              <a:lnSpc>
                <a:spcPct val="90000"/>
              </a:lnSpc>
              <a:buNone/>
              <a:defRPr/>
            </a:pPr>
            <a:r>
              <a:rPr lang="en-ZA" altLang="en-US" sz="2400" b="1" dirty="0">
                <a:solidFill>
                  <a:srgbClr val="FF0000"/>
                </a:solidFill>
              </a:rPr>
              <a:t>Example</a:t>
            </a:r>
            <a:r>
              <a:rPr lang="en-ZA" altLang="en-US" sz="2000" dirty="0"/>
              <a:t> of </a:t>
            </a:r>
            <a:r>
              <a:rPr lang="en-ZA" altLang="en-US" sz="2000" dirty="0" err="1"/>
              <a:t>Transidiomatic</a:t>
            </a:r>
            <a:r>
              <a:rPr lang="en-ZA" altLang="en-US" sz="2000" dirty="0"/>
              <a:t> Practices in Cape Town: </a:t>
            </a:r>
          </a:p>
          <a:p>
            <a:pPr marL="0" indent="0">
              <a:lnSpc>
                <a:spcPct val="90000"/>
              </a:lnSpc>
              <a:buNone/>
              <a:defRPr/>
            </a:pPr>
            <a:r>
              <a:rPr lang="en-ZA" altLang="en-US" sz="2000" dirty="0"/>
              <a:t>                              </a:t>
            </a:r>
            <a:r>
              <a:rPr lang="en-ZA" altLang="en-US" dirty="0"/>
              <a:t>SHELL call centre operator</a:t>
            </a:r>
            <a:endParaRPr lang="en-ZA" altLang="en-US" sz="2000" dirty="0"/>
          </a:p>
          <a:p>
            <a:pPr marL="452755" indent="0">
              <a:lnSpc>
                <a:spcPct val="90000"/>
              </a:lnSpc>
              <a:buNone/>
              <a:defRPr/>
            </a:pPr>
            <a:endParaRPr lang="en-ZA" altLang="en-US" sz="200" dirty="0"/>
          </a:p>
          <a:p>
            <a:pPr marL="795655">
              <a:lnSpc>
                <a:spcPct val="90000"/>
              </a:lnSpc>
              <a:buFont typeface="Arial" panose="020B0604020202020204" pitchFamily="34" charset="0"/>
              <a:buChar char="˗"/>
              <a:defRPr/>
            </a:pPr>
            <a:endParaRPr lang="en-ZA" altLang="en-US" sz="200" dirty="0"/>
          </a:p>
          <a:p>
            <a:pPr marL="455930">
              <a:lnSpc>
                <a:spcPct val="90000"/>
              </a:lnSpc>
              <a:buFont typeface="Arial" panose="020B0604020202020204" pitchFamily="34" charset="0"/>
              <a:buChar char="˗"/>
              <a:defRPr/>
            </a:pPr>
            <a:r>
              <a:rPr lang="en-ZA" altLang="en-US" b="1" dirty="0">
                <a:solidFill>
                  <a:srgbClr val="FF00FF"/>
                </a:solidFill>
              </a:rPr>
              <a:t>DISTANT</a:t>
            </a:r>
            <a:r>
              <a:rPr lang="en-ZA" altLang="en-US" sz="2400" dirty="0"/>
              <a:t>: </a:t>
            </a:r>
            <a:r>
              <a:rPr lang="en-ZA" altLang="en-US" sz="1900" dirty="0"/>
              <a:t>speaking to clients in the Netherlands, making small talk about e.g. the weather in the Netherlands (her computer screen gives local information on that country)</a:t>
            </a:r>
          </a:p>
          <a:p>
            <a:pPr marL="455930">
              <a:lnSpc>
                <a:spcPct val="90000"/>
              </a:lnSpc>
              <a:buFont typeface="Arial" panose="020B0604020202020204" pitchFamily="34" charset="0"/>
              <a:buChar char="˗"/>
              <a:defRPr/>
            </a:pPr>
            <a:endParaRPr lang="en-ZA" altLang="en-US" sz="200" b="1" dirty="0">
              <a:solidFill>
                <a:srgbClr val="FF00FF"/>
              </a:solidFill>
            </a:endParaRPr>
          </a:p>
          <a:p>
            <a:pPr marL="455930">
              <a:lnSpc>
                <a:spcPct val="90000"/>
              </a:lnSpc>
              <a:buFont typeface="Arial" panose="020B0604020202020204" pitchFamily="34" charset="0"/>
              <a:buChar char="˗"/>
              <a:defRPr/>
            </a:pPr>
            <a:endParaRPr lang="en-ZA" altLang="en-US" sz="200" b="1" dirty="0">
              <a:solidFill>
                <a:srgbClr val="FF00FF"/>
              </a:solidFill>
            </a:endParaRPr>
          </a:p>
          <a:p>
            <a:pPr marL="455930">
              <a:lnSpc>
                <a:spcPct val="90000"/>
              </a:lnSpc>
              <a:buFont typeface="Arial" panose="020B0604020202020204" pitchFamily="34" charset="0"/>
              <a:buChar char="˗"/>
              <a:defRPr/>
            </a:pPr>
            <a:endParaRPr lang="en-ZA" altLang="en-US" sz="200" b="1" dirty="0">
              <a:solidFill>
                <a:srgbClr val="FF00FF"/>
              </a:solidFill>
            </a:endParaRPr>
          </a:p>
          <a:p>
            <a:pPr marL="455930">
              <a:lnSpc>
                <a:spcPct val="90000"/>
              </a:lnSpc>
              <a:buFont typeface="Arial" panose="020B0604020202020204" pitchFamily="34" charset="0"/>
              <a:buChar char="˗"/>
              <a:defRPr/>
            </a:pPr>
            <a:r>
              <a:rPr lang="en-ZA" altLang="en-US" b="1" dirty="0">
                <a:solidFill>
                  <a:srgbClr val="FF00FF"/>
                </a:solidFill>
              </a:rPr>
              <a:t>LOCAL</a:t>
            </a:r>
            <a:r>
              <a:rPr lang="en-ZA" altLang="en-US" sz="1900" dirty="0"/>
              <a:t>: interacts with co-workers in local variety of English/Afrikaans dialect, takes break and buys food at local canteen, checks personal e-mails, Facebook messages etc. </a:t>
            </a:r>
          </a:p>
          <a:p>
            <a:pPr eaLnBrk="1" hangingPunct="1">
              <a:lnSpc>
                <a:spcPct val="90000"/>
              </a:lnSpc>
              <a:defRPr/>
            </a:pPr>
            <a:r>
              <a:rPr lang="en-ZA" altLang="en-US" sz="1600" dirty="0" err="1">
                <a:solidFill>
                  <a:srgbClr val="00B050"/>
                </a:solidFill>
              </a:rPr>
              <a:t>Umzekelo</a:t>
            </a:r>
            <a:r>
              <a:rPr lang="en-ZA" altLang="en-US" sz="1600" dirty="0">
                <a:solidFill>
                  <a:srgbClr val="00B050"/>
                </a:solidFill>
              </a:rPr>
              <a:t> </a:t>
            </a:r>
            <a:r>
              <a:rPr lang="en-ZA" altLang="en-US" sz="1600" dirty="0" err="1">
                <a:solidFill>
                  <a:srgbClr val="00B050"/>
                </a:solidFill>
              </a:rPr>
              <a:t>weTransidiomatic</a:t>
            </a:r>
            <a:r>
              <a:rPr lang="en-ZA" altLang="en-US" sz="1600" dirty="0">
                <a:solidFill>
                  <a:srgbClr val="00B050"/>
                </a:solidFill>
              </a:rPr>
              <a:t> Practices </a:t>
            </a:r>
            <a:r>
              <a:rPr lang="en-ZA" altLang="en-US" sz="1600" dirty="0" err="1">
                <a:solidFill>
                  <a:srgbClr val="00B050"/>
                </a:solidFill>
              </a:rPr>
              <a:t>eKapa</a:t>
            </a:r>
            <a:r>
              <a:rPr lang="en-ZA" altLang="en-US" sz="1600" dirty="0">
                <a:solidFill>
                  <a:srgbClr val="00B050"/>
                </a:solidFill>
              </a:rPr>
              <a:t>: </a:t>
            </a:r>
            <a:r>
              <a:rPr lang="en-ZA" altLang="en-US" sz="1600" dirty="0" err="1">
                <a:solidFill>
                  <a:srgbClr val="00B050"/>
                </a:solidFill>
              </a:rPr>
              <a:t>Umntu</a:t>
            </a:r>
            <a:r>
              <a:rPr lang="en-ZA" altLang="en-US" sz="1600" dirty="0">
                <a:solidFill>
                  <a:srgbClr val="00B050"/>
                </a:solidFill>
              </a:rPr>
              <a:t> </a:t>
            </a:r>
            <a:r>
              <a:rPr lang="en-ZA" altLang="en-US" sz="1600" dirty="0" err="1">
                <a:solidFill>
                  <a:srgbClr val="00B050"/>
                </a:solidFill>
              </a:rPr>
              <a:t>osebenzela</a:t>
            </a:r>
            <a:r>
              <a:rPr lang="en-ZA" altLang="en-US" sz="1600" dirty="0">
                <a:solidFill>
                  <a:srgbClr val="00B050"/>
                </a:solidFill>
              </a:rPr>
              <a:t> </a:t>
            </a:r>
            <a:r>
              <a:rPr lang="en-ZA" altLang="en-US" sz="1600" dirty="0" err="1">
                <a:solidFill>
                  <a:srgbClr val="00B050"/>
                </a:solidFill>
              </a:rPr>
              <a:t>iSHELL</a:t>
            </a:r>
            <a:r>
              <a:rPr lang="en-ZA" altLang="en-US" sz="1600" dirty="0">
                <a:solidFill>
                  <a:srgbClr val="00B050"/>
                </a:solidFill>
              </a:rPr>
              <a:t> CALL CENTRE</a:t>
            </a:r>
          </a:p>
          <a:p>
            <a:pPr eaLnBrk="1" hangingPunct="1">
              <a:lnSpc>
                <a:spcPct val="90000"/>
              </a:lnSpc>
              <a:defRPr/>
            </a:pPr>
            <a:r>
              <a:rPr lang="en-ZA" altLang="en-US" sz="1600" dirty="0" err="1">
                <a:solidFill>
                  <a:srgbClr val="00B050"/>
                </a:solidFill>
              </a:rPr>
              <a:t>Ekude</a:t>
            </a:r>
            <a:r>
              <a:rPr lang="en-ZA" altLang="en-US" sz="1600" dirty="0">
                <a:solidFill>
                  <a:srgbClr val="00B050"/>
                </a:solidFill>
              </a:rPr>
              <a:t>: </a:t>
            </a:r>
            <a:r>
              <a:rPr lang="en-ZA" altLang="en-US" sz="1600" dirty="0" err="1">
                <a:solidFill>
                  <a:srgbClr val="00B050"/>
                </a:solidFill>
              </a:rPr>
              <a:t>ukuthetha</a:t>
            </a:r>
            <a:r>
              <a:rPr lang="en-ZA" altLang="en-US" sz="1600" dirty="0">
                <a:solidFill>
                  <a:srgbClr val="00B050"/>
                </a:solidFill>
              </a:rPr>
              <a:t> </a:t>
            </a:r>
            <a:r>
              <a:rPr lang="en-ZA" altLang="en-US" sz="1600" dirty="0" err="1">
                <a:solidFill>
                  <a:srgbClr val="00B050"/>
                </a:solidFill>
              </a:rPr>
              <a:t>nomthengi</a:t>
            </a:r>
            <a:r>
              <a:rPr lang="en-ZA" altLang="en-US" sz="1600" dirty="0">
                <a:solidFill>
                  <a:srgbClr val="00B050"/>
                </a:solidFill>
              </a:rPr>
              <a:t> </a:t>
            </a:r>
            <a:r>
              <a:rPr lang="en-ZA" altLang="en-US" sz="1600" dirty="0" err="1">
                <a:solidFill>
                  <a:srgbClr val="00B050"/>
                </a:solidFill>
              </a:rPr>
              <a:t>ose</a:t>
            </a:r>
            <a:r>
              <a:rPr lang="en-ZA" altLang="en-US" sz="1600" dirty="0">
                <a:solidFill>
                  <a:srgbClr val="00B050"/>
                </a:solidFill>
              </a:rPr>
              <a:t> Netherlands, </a:t>
            </a:r>
            <a:r>
              <a:rPr lang="en-ZA" altLang="en-US" sz="1600" dirty="0" err="1">
                <a:solidFill>
                  <a:srgbClr val="00B050"/>
                </a:solidFill>
              </a:rPr>
              <a:t>ukwenza</a:t>
            </a:r>
            <a:r>
              <a:rPr lang="en-ZA" altLang="en-US" sz="1600" dirty="0">
                <a:solidFill>
                  <a:srgbClr val="00B050"/>
                </a:solidFill>
              </a:rPr>
              <a:t> </a:t>
            </a:r>
            <a:r>
              <a:rPr lang="en-ZA" altLang="en-US" sz="1600" dirty="0" err="1">
                <a:solidFill>
                  <a:srgbClr val="00B050"/>
                </a:solidFill>
              </a:rPr>
              <a:t>incoko</a:t>
            </a:r>
            <a:r>
              <a:rPr lang="en-ZA" altLang="en-US" sz="1600" dirty="0">
                <a:solidFill>
                  <a:srgbClr val="00B050"/>
                </a:solidFill>
              </a:rPr>
              <a:t>, </a:t>
            </a:r>
            <a:r>
              <a:rPr lang="en-ZA" altLang="en-US" sz="1600" dirty="0" err="1">
                <a:solidFill>
                  <a:srgbClr val="00B050"/>
                </a:solidFill>
              </a:rPr>
              <a:t>umzelelo</a:t>
            </a:r>
            <a:r>
              <a:rPr lang="en-ZA" altLang="en-US" sz="1600" dirty="0">
                <a:solidFill>
                  <a:srgbClr val="00B050"/>
                </a:solidFill>
              </a:rPr>
              <a:t> </a:t>
            </a:r>
            <a:r>
              <a:rPr lang="en-ZA" altLang="en-US" sz="1600" dirty="0" err="1">
                <a:solidFill>
                  <a:srgbClr val="00B050"/>
                </a:solidFill>
              </a:rPr>
              <a:t>ngemo</a:t>
            </a:r>
            <a:r>
              <a:rPr lang="en-ZA" altLang="en-US" sz="1600" dirty="0">
                <a:solidFill>
                  <a:srgbClr val="00B050"/>
                </a:solidFill>
              </a:rPr>
              <a:t> </a:t>
            </a:r>
            <a:r>
              <a:rPr lang="en-ZA" altLang="en-US" sz="1600" dirty="0" err="1">
                <a:solidFill>
                  <a:srgbClr val="00B050"/>
                </a:solidFill>
              </a:rPr>
              <a:t>yezulu</a:t>
            </a:r>
            <a:r>
              <a:rPr lang="en-ZA" altLang="en-US" sz="1600" dirty="0">
                <a:solidFill>
                  <a:srgbClr val="00B050"/>
                </a:solidFill>
              </a:rPr>
              <a:t> </a:t>
            </a:r>
            <a:r>
              <a:rPr lang="en-ZA" altLang="en-US" sz="1600" dirty="0" err="1">
                <a:solidFill>
                  <a:srgbClr val="00B050"/>
                </a:solidFill>
              </a:rPr>
              <a:t>kwelase</a:t>
            </a:r>
            <a:r>
              <a:rPr lang="en-ZA" altLang="en-US" sz="1600" dirty="0">
                <a:solidFill>
                  <a:srgbClr val="00B050"/>
                </a:solidFill>
              </a:rPr>
              <a:t> Netherlands (</a:t>
            </a:r>
            <a:r>
              <a:rPr lang="en-ZA" altLang="en-US" sz="1600" dirty="0" err="1">
                <a:solidFill>
                  <a:srgbClr val="00B050"/>
                </a:solidFill>
              </a:rPr>
              <a:t>icomputer</a:t>
            </a:r>
            <a:r>
              <a:rPr lang="en-ZA" altLang="en-US" sz="1600" dirty="0">
                <a:solidFill>
                  <a:srgbClr val="00B050"/>
                </a:solidFill>
              </a:rPr>
              <a:t> </a:t>
            </a:r>
            <a:r>
              <a:rPr lang="en-ZA" altLang="en-US" sz="1600" dirty="0" err="1">
                <a:solidFill>
                  <a:srgbClr val="00B050"/>
                </a:solidFill>
              </a:rPr>
              <a:t>yakhe</a:t>
            </a:r>
            <a:r>
              <a:rPr lang="en-ZA" altLang="en-US" sz="1600" dirty="0">
                <a:solidFill>
                  <a:srgbClr val="00B050"/>
                </a:solidFill>
              </a:rPr>
              <a:t> </a:t>
            </a:r>
            <a:r>
              <a:rPr lang="en-ZA" altLang="en-US" sz="1600" dirty="0" err="1">
                <a:solidFill>
                  <a:srgbClr val="00B050"/>
                </a:solidFill>
              </a:rPr>
              <a:t>imnika</a:t>
            </a:r>
            <a:r>
              <a:rPr lang="en-ZA" altLang="en-US" sz="1600" dirty="0">
                <a:solidFill>
                  <a:srgbClr val="00B050"/>
                </a:solidFill>
              </a:rPr>
              <a:t> </a:t>
            </a:r>
            <a:r>
              <a:rPr lang="en-ZA" altLang="en-US" sz="1600" dirty="0" err="1">
                <a:solidFill>
                  <a:srgbClr val="00B050"/>
                </a:solidFill>
              </a:rPr>
              <a:t>ulwaze</a:t>
            </a:r>
            <a:r>
              <a:rPr lang="en-ZA" altLang="en-US" sz="1600" dirty="0">
                <a:solidFill>
                  <a:srgbClr val="00B050"/>
                </a:solidFill>
              </a:rPr>
              <a:t> </a:t>
            </a:r>
            <a:r>
              <a:rPr lang="en-ZA" altLang="en-US" sz="1600" dirty="0" err="1">
                <a:solidFill>
                  <a:srgbClr val="00B050"/>
                </a:solidFill>
              </a:rPr>
              <a:t>ngemo</a:t>
            </a:r>
            <a:r>
              <a:rPr lang="en-ZA" altLang="en-US" sz="1600" dirty="0">
                <a:solidFill>
                  <a:srgbClr val="00B050"/>
                </a:solidFill>
              </a:rPr>
              <a:t> </a:t>
            </a:r>
            <a:r>
              <a:rPr lang="en-ZA" altLang="en-US" sz="1600" dirty="0" err="1">
                <a:solidFill>
                  <a:srgbClr val="00B050"/>
                </a:solidFill>
              </a:rPr>
              <a:t>yezulu</a:t>
            </a:r>
            <a:r>
              <a:rPr lang="en-ZA" altLang="en-US" sz="1600" dirty="0">
                <a:solidFill>
                  <a:srgbClr val="00B050"/>
                </a:solidFill>
              </a:rPr>
              <a:t> </a:t>
            </a:r>
            <a:r>
              <a:rPr lang="en-ZA" altLang="en-US" sz="1600" dirty="0" err="1">
                <a:solidFill>
                  <a:srgbClr val="00B050"/>
                </a:solidFill>
              </a:rPr>
              <a:t>yelalizwe</a:t>
            </a:r>
            <a:r>
              <a:rPr lang="en-ZA" altLang="en-US" sz="1600" dirty="0">
                <a:solidFill>
                  <a:srgbClr val="00B050"/>
                </a:solidFill>
              </a:rPr>
              <a:t>)</a:t>
            </a:r>
          </a:p>
          <a:p>
            <a:pPr eaLnBrk="1" hangingPunct="1">
              <a:lnSpc>
                <a:spcPct val="90000"/>
              </a:lnSpc>
              <a:defRPr/>
            </a:pPr>
            <a:r>
              <a:rPr lang="en-ZA" altLang="en-US" sz="1600" dirty="0" err="1">
                <a:solidFill>
                  <a:srgbClr val="00B050"/>
                </a:solidFill>
              </a:rPr>
              <a:t>Osekuhlaleni</a:t>
            </a:r>
            <a:r>
              <a:rPr lang="en-ZA" altLang="en-US" sz="1600" dirty="0">
                <a:solidFill>
                  <a:srgbClr val="00B050"/>
                </a:solidFill>
              </a:rPr>
              <a:t>: </a:t>
            </a:r>
            <a:r>
              <a:rPr lang="en-ZA" altLang="en-US" sz="1600" dirty="0" err="1">
                <a:solidFill>
                  <a:srgbClr val="00B050"/>
                </a:solidFill>
              </a:rPr>
              <a:t>Uncokola</a:t>
            </a:r>
            <a:r>
              <a:rPr lang="en-ZA" altLang="en-US" sz="1600" dirty="0">
                <a:solidFill>
                  <a:srgbClr val="00B050"/>
                </a:solidFill>
              </a:rPr>
              <a:t> </a:t>
            </a:r>
            <a:r>
              <a:rPr lang="en-ZA" altLang="en-US" sz="1600" dirty="0" err="1">
                <a:solidFill>
                  <a:srgbClr val="00B050"/>
                </a:solidFill>
              </a:rPr>
              <a:t>nabanye</a:t>
            </a:r>
            <a:r>
              <a:rPr lang="en-ZA" altLang="en-US" sz="1600" dirty="0">
                <a:solidFill>
                  <a:srgbClr val="00B050"/>
                </a:solidFill>
              </a:rPr>
              <a:t> </a:t>
            </a:r>
            <a:r>
              <a:rPr lang="en-ZA" altLang="en-US" sz="1600" dirty="0" err="1">
                <a:solidFill>
                  <a:srgbClr val="00B050"/>
                </a:solidFill>
              </a:rPr>
              <a:t>aphangela</a:t>
            </a:r>
            <a:r>
              <a:rPr lang="en-ZA" altLang="en-US" sz="1600" dirty="0">
                <a:solidFill>
                  <a:srgbClr val="00B050"/>
                </a:solidFill>
              </a:rPr>
              <a:t> </a:t>
            </a:r>
            <a:r>
              <a:rPr lang="en-ZA" altLang="en-US" sz="1600" dirty="0" err="1">
                <a:solidFill>
                  <a:srgbClr val="00B050"/>
                </a:solidFill>
              </a:rPr>
              <a:t>nabo</a:t>
            </a:r>
            <a:r>
              <a:rPr lang="en-ZA" altLang="en-US" sz="1600" dirty="0">
                <a:solidFill>
                  <a:srgbClr val="00B050"/>
                </a:solidFill>
              </a:rPr>
              <a:t> </a:t>
            </a:r>
            <a:r>
              <a:rPr lang="en-ZA" altLang="en-US" sz="1600" dirty="0" err="1">
                <a:solidFill>
                  <a:srgbClr val="00B050"/>
                </a:solidFill>
              </a:rPr>
              <a:t>ngelwimi</a:t>
            </a:r>
            <a:r>
              <a:rPr lang="en-ZA" altLang="en-US" sz="1600" dirty="0">
                <a:solidFill>
                  <a:srgbClr val="00B050"/>
                </a:solidFill>
              </a:rPr>
              <a:t> </a:t>
            </a:r>
            <a:r>
              <a:rPr lang="en-ZA" altLang="en-US" sz="1600" dirty="0" err="1">
                <a:solidFill>
                  <a:srgbClr val="00B050"/>
                </a:solidFill>
              </a:rPr>
              <a:t>elixuba</a:t>
            </a:r>
            <a:r>
              <a:rPr lang="en-ZA" altLang="en-US" sz="1600" dirty="0">
                <a:solidFill>
                  <a:srgbClr val="00B050"/>
                </a:solidFill>
              </a:rPr>
              <a:t> </a:t>
            </a:r>
            <a:r>
              <a:rPr lang="en-ZA" altLang="en-US" sz="1600" dirty="0" err="1">
                <a:solidFill>
                  <a:srgbClr val="00B050"/>
                </a:solidFill>
              </a:rPr>
              <a:t>isiBhulu</a:t>
            </a:r>
            <a:r>
              <a:rPr lang="en-ZA" altLang="en-US" sz="1600" dirty="0">
                <a:solidFill>
                  <a:srgbClr val="00B050"/>
                </a:solidFill>
              </a:rPr>
              <a:t>/</a:t>
            </a:r>
            <a:r>
              <a:rPr lang="en-ZA" altLang="en-US" sz="1600" dirty="0" err="1">
                <a:solidFill>
                  <a:srgbClr val="00B050"/>
                </a:solidFill>
              </a:rPr>
              <a:t>nesiNgesi</a:t>
            </a:r>
            <a:r>
              <a:rPr lang="en-ZA" altLang="en-US" sz="1600" dirty="0">
                <a:solidFill>
                  <a:srgbClr val="00B050"/>
                </a:solidFill>
              </a:rPr>
              <a:t>, </a:t>
            </a:r>
            <a:r>
              <a:rPr lang="en-ZA" altLang="en-US" sz="1600" dirty="0" err="1">
                <a:solidFill>
                  <a:srgbClr val="00B050"/>
                </a:solidFill>
              </a:rPr>
              <a:t>uthathe</a:t>
            </a:r>
            <a:r>
              <a:rPr lang="en-ZA" altLang="en-US" sz="1600" dirty="0">
                <a:solidFill>
                  <a:srgbClr val="00B050"/>
                </a:solidFill>
              </a:rPr>
              <a:t> </a:t>
            </a:r>
            <a:r>
              <a:rPr lang="en-ZA" altLang="en-US" sz="1600" dirty="0" err="1">
                <a:solidFill>
                  <a:srgbClr val="00B050"/>
                </a:solidFill>
              </a:rPr>
              <a:t>ikhefu</a:t>
            </a:r>
            <a:r>
              <a:rPr lang="en-ZA" altLang="en-US" sz="1600" dirty="0">
                <a:solidFill>
                  <a:srgbClr val="00B050"/>
                </a:solidFill>
              </a:rPr>
              <a:t> </a:t>
            </a:r>
            <a:r>
              <a:rPr lang="en-ZA" altLang="en-US" sz="1600" dirty="0" err="1">
                <a:solidFill>
                  <a:srgbClr val="00B050"/>
                </a:solidFill>
              </a:rPr>
              <a:t>kwaye</a:t>
            </a:r>
            <a:r>
              <a:rPr lang="en-ZA" altLang="en-US" sz="1600" dirty="0">
                <a:solidFill>
                  <a:srgbClr val="00B050"/>
                </a:solidFill>
              </a:rPr>
              <a:t> aye </a:t>
            </a:r>
            <a:r>
              <a:rPr lang="en-ZA" altLang="en-US" sz="1600" dirty="0" err="1">
                <a:solidFill>
                  <a:srgbClr val="00B050"/>
                </a:solidFill>
              </a:rPr>
              <a:t>kuthenga</a:t>
            </a:r>
            <a:r>
              <a:rPr lang="en-ZA" altLang="en-US" sz="1600" dirty="0">
                <a:solidFill>
                  <a:srgbClr val="00B050"/>
                </a:solidFill>
              </a:rPr>
              <a:t> </a:t>
            </a:r>
            <a:r>
              <a:rPr lang="en-ZA" altLang="en-US" sz="1600" dirty="0" err="1">
                <a:solidFill>
                  <a:srgbClr val="00B050"/>
                </a:solidFill>
              </a:rPr>
              <a:t>evenkileni</a:t>
            </a:r>
            <a:r>
              <a:rPr lang="en-ZA" altLang="en-US" sz="1600" dirty="0">
                <a:solidFill>
                  <a:srgbClr val="00B050"/>
                </a:solidFill>
              </a:rPr>
              <a:t>, </a:t>
            </a:r>
            <a:r>
              <a:rPr lang="en-ZA" altLang="en-US" sz="1600" dirty="0" err="1">
                <a:solidFill>
                  <a:srgbClr val="00B050"/>
                </a:solidFill>
              </a:rPr>
              <a:t>ajonge</a:t>
            </a:r>
            <a:r>
              <a:rPr lang="en-ZA" altLang="en-US" sz="1600" dirty="0">
                <a:solidFill>
                  <a:srgbClr val="00B050"/>
                </a:solidFill>
              </a:rPr>
              <a:t> </a:t>
            </a:r>
            <a:r>
              <a:rPr lang="en-ZA" altLang="en-US" sz="1600" dirty="0" err="1">
                <a:solidFill>
                  <a:srgbClr val="00B050"/>
                </a:solidFill>
              </a:rPr>
              <a:t>imbalelwano</a:t>
            </a:r>
            <a:r>
              <a:rPr lang="en-ZA" altLang="en-US" sz="1600" dirty="0">
                <a:solidFill>
                  <a:srgbClr val="00B050"/>
                </a:solidFill>
              </a:rPr>
              <a:t> </a:t>
            </a:r>
            <a:r>
              <a:rPr lang="en-ZA" altLang="en-US" sz="1600" dirty="0" err="1">
                <a:solidFill>
                  <a:srgbClr val="00B050"/>
                </a:solidFill>
              </a:rPr>
              <a:t>zakhe</a:t>
            </a:r>
            <a:r>
              <a:rPr lang="en-ZA" altLang="en-US" sz="1600" dirty="0">
                <a:solidFill>
                  <a:srgbClr val="00B050"/>
                </a:solidFill>
              </a:rPr>
              <a:t> </a:t>
            </a:r>
            <a:r>
              <a:rPr lang="en-ZA" altLang="en-US" sz="1600" dirty="0" err="1">
                <a:solidFill>
                  <a:srgbClr val="00B050"/>
                </a:solidFill>
              </a:rPr>
              <a:t>ecomputheni</a:t>
            </a:r>
            <a:r>
              <a:rPr lang="en-ZA" altLang="en-US" sz="1600" dirty="0">
                <a:solidFill>
                  <a:srgbClr val="00B050"/>
                </a:solidFill>
              </a:rPr>
              <a:t>, </a:t>
            </a:r>
            <a:r>
              <a:rPr lang="en-ZA" altLang="en-US" sz="1600" dirty="0" err="1">
                <a:solidFill>
                  <a:srgbClr val="00B050"/>
                </a:solidFill>
              </a:rPr>
              <a:t>nefacebook</a:t>
            </a:r>
            <a:r>
              <a:rPr lang="en-ZA" altLang="en-US" sz="1600" dirty="0">
                <a:solidFill>
                  <a:srgbClr val="00B050"/>
                </a:solidFill>
              </a:rPr>
              <a:t> messages, </a:t>
            </a:r>
            <a:r>
              <a:rPr lang="en-ZA" altLang="en-US" sz="1600" dirty="0" err="1">
                <a:solidFill>
                  <a:srgbClr val="00B050"/>
                </a:solidFill>
              </a:rPr>
              <a:t>nezinye</a:t>
            </a:r>
            <a:r>
              <a:rPr lang="en-ZA" altLang="en-US" sz="1600" dirty="0">
                <a:solidFill>
                  <a:srgbClr val="00B050"/>
                </a:solidFill>
              </a:rPr>
              <a:t>.</a:t>
            </a:r>
            <a:endParaRPr lang="en-GB" altLang="en-US" sz="1600" dirty="0">
              <a:solidFill>
                <a:srgbClr val="00B050"/>
              </a:solidFill>
            </a:endParaRPr>
          </a:p>
          <a:p>
            <a:pPr>
              <a:defRPr/>
            </a:pPr>
            <a:r>
              <a:rPr lang="en-US" sz="1600" dirty="0">
                <a:solidFill>
                  <a:srgbClr val="0000FF"/>
                </a:solidFill>
              </a:rPr>
              <a:t>‘n </a:t>
            </a:r>
            <a:r>
              <a:rPr lang="en-US" sz="1600" dirty="0" err="1">
                <a:solidFill>
                  <a:srgbClr val="0000FF"/>
                </a:solidFill>
              </a:rPr>
              <a:t>Voorbeeld</a:t>
            </a:r>
            <a:r>
              <a:rPr lang="en-US" sz="1600" dirty="0">
                <a:solidFill>
                  <a:srgbClr val="0000FF"/>
                </a:solidFill>
              </a:rPr>
              <a:t> van </a:t>
            </a:r>
            <a:r>
              <a:rPr lang="en-US" sz="1600" dirty="0" err="1">
                <a:solidFill>
                  <a:srgbClr val="0000FF"/>
                </a:solidFill>
              </a:rPr>
              <a:t>transidiomatic</a:t>
            </a:r>
            <a:r>
              <a:rPr lang="en-US" sz="1600" dirty="0">
                <a:solidFill>
                  <a:srgbClr val="0000FF"/>
                </a:solidFill>
              </a:rPr>
              <a:t> practices in </a:t>
            </a:r>
            <a:r>
              <a:rPr lang="en-US" sz="1600" dirty="0" err="1">
                <a:solidFill>
                  <a:srgbClr val="0000FF"/>
                </a:solidFill>
              </a:rPr>
              <a:t>Kaapstad</a:t>
            </a:r>
            <a:r>
              <a:rPr lang="en-US" sz="1600" dirty="0">
                <a:solidFill>
                  <a:srgbClr val="0000FF"/>
                </a:solidFill>
              </a:rPr>
              <a:t>:</a:t>
            </a:r>
            <a:r>
              <a:rPr lang="en-ZA" sz="1600" dirty="0">
                <a:solidFill>
                  <a:srgbClr val="0000FF"/>
                </a:solidFill>
              </a:rPr>
              <a:t> </a:t>
            </a:r>
            <a:r>
              <a:rPr lang="en-US" sz="1600" dirty="0">
                <a:solidFill>
                  <a:srgbClr val="0000FF"/>
                </a:solidFill>
              </a:rPr>
              <a:t>Shell call </a:t>
            </a:r>
            <a:r>
              <a:rPr lang="en-US" sz="1600" dirty="0" err="1">
                <a:solidFill>
                  <a:srgbClr val="0000FF"/>
                </a:solidFill>
              </a:rPr>
              <a:t>centre</a:t>
            </a:r>
            <a:r>
              <a:rPr lang="en-US" sz="1600" dirty="0">
                <a:solidFill>
                  <a:srgbClr val="0000FF"/>
                </a:solidFill>
              </a:rPr>
              <a:t> </a:t>
            </a:r>
            <a:r>
              <a:rPr lang="en-US" sz="1600" dirty="0" err="1">
                <a:solidFill>
                  <a:srgbClr val="0000FF"/>
                </a:solidFill>
              </a:rPr>
              <a:t>werker</a:t>
            </a:r>
            <a:r>
              <a:rPr lang="en-US" sz="1600" dirty="0">
                <a:solidFill>
                  <a:srgbClr val="0000FF"/>
                </a:solidFill>
              </a:rPr>
              <a:t>: </a:t>
            </a:r>
            <a:endParaRPr lang="en-ZA" sz="1600" dirty="0">
              <a:solidFill>
                <a:srgbClr val="0000FF"/>
              </a:solidFill>
            </a:endParaRPr>
          </a:p>
          <a:p>
            <a:pPr>
              <a:defRPr/>
            </a:pPr>
            <a:r>
              <a:rPr lang="en-US" sz="1600" dirty="0" err="1">
                <a:solidFill>
                  <a:srgbClr val="0000FF"/>
                </a:solidFill>
              </a:rPr>
              <a:t>Vêr</a:t>
            </a:r>
            <a:r>
              <a:rPr lang="en-US" sz="1600" dirty="0">
                <a:solidFill>
                  <a:srgbClr val="0000FF"/>
                </a:solidFill>
              </a:rPr>
              <a:t>: </a:t>
            </a:r>
            <a:r>
              <a:rPr lang="en-US" sz="1600" dirty="0" err="1">
                <a:solidFill>
                  <a:srgbClr val="0000FF"/>
                </a:solidFill>
              </a:rPr>
              <a:t>sy</a:t>
            </a:r>
            <a:r>
              <a:rPr lang="en-US" sz="1600" dirty="0">
                <a:solidFill>
                  <a:srgbClr val="0000FF"/>
                </a:solidFill>
              </a:rPr>
              <a:t> </a:t>
            </a:r>
            <a:r>
              <a:rPr lang="en-US" sz="1600" dirty="0" err="1">
                <a:solidFill>
                  <a:srgbClr val="0000FF"/>
                </a:solidFill>
              </a:rPr>
              <a:t>praat</a:t>
            </a:r>
            <a:r>
              <a:rPr lang="en-US" sz="1600" dirty="0">
                <a:solidFill>
                  <a:srgbClr val="0000FF"/>
                </a:solidFill>
              </a:rPr>
              <a:t> met ‘n </a:t>
            </a:r>
            <a:r>
              <a:rPr lang="en-US" sz="1600" dirty="0" err="1">
                <a:solidFill>
                  <a:srgbClr val="0000FF"/>
                </a:solidFill>
              </a:rPr>
              <a:t>kliënt</a:t>
            </a:r>
            <a:r>
              <a:rPr lang="en-US" sz="1600" dirty="0">
                <a:solidFill>
                  <a:srgbClr val="0000FF"/>
                </a:solidFill>
              </a:rPr>
              <a:t> in Nederland, </a:t>
            </a:r>
            <a:r>
              <a:rPr lang="en-US" sz="1600" dirty="0" err="1">
                <a:solidFill>
                  <a:srgbClr val="0000FF"/>
                </a:solidFill>
              </a:rPr>
              <a:t>sy</a:t>
            </a:r>
            <a:r>
              <a:rPr lang="en-US" sz="1600" dirty="0">
                <a:solidFill>
                  <a:srgbClr val="0000FF"/>
                </a:solidFill>
              </a:rPr>
              <a:t> </a:t>
            </a:r>
            <a:r>
              <a:rPr lang="en-US" sz="1600" dirty="0" err="1">
                <a:solidFill>
                  <a:srgbClr val="0000FF"/>
                </a:solidFill>
              </a:rPr>
              <a:t>maak</a:t>
            </a:r>
            <a:r>
              <a:rPr lang="en-US" sz="1600" dirty="0">
                <a:solidFill>
                  <a:srgbClr val="0000FF"/>
                </a:solidFill>
              </a:rPr>
              <a:t> </a:t>
            </a:r>
            <a:r>
              <a:rPr lang="en-US" sz="1600" dirty="0" err="1">
                <a:solidFill>
                  <a:srgbClr val="0000FF"/>
                </a:solidFill>
              </a:rPr>
              <a:t>geselsies</a:t>
            </a:r>
            <a:r>
              <a:rPr lang="en-US" sz="1600" dirty="0">
                <a:solidFill>
                  <a:srgbClr val="0000FF"/>
                </a:solidFill>
              </a:rPr>
              <a:t> </a:t>
            </a:r>
            <a:r>
              <a:rPr lang="en-US" sz="1600" dirty="0" err="1">
                <a:solidFill>
                  <a:srgbClr val="0000FF"/>
                </a:solidFill>
              </a:rPr>
              <a:t>deur</a:t>
            </a:r>
            <a:r>
              <a:rPr lang="en-US" sz="1600" dirty="0">
                <a:solidFill>
                  <a:srgbClr val="0000FF"/>
                </a:solidFill>
              </a:rPr>
              <a:t> </a:t>
            </a:r>
            <a:r>
              <a:rPr lang="en-US" sz="1600" dirty="0" err="1">
                <a:solidFill>
                  <a:srgbClr val="0000FF"/>
                </a:solidFill>
              </a:rPr>
              <a:t>te</a:t>
            </a:r>
            <a:r>
              <a:rPr lang="en-US" sz="1600" dirty="0">
                <a:solidFill>
                  <a:srgbClr val="0000FF"/>
                </a:solidFill>
              </a:rPr>
              <a:t> </a:t>
            </a:r>
            <a:r>
              <a:rPr lang="en-US" sz="1600" dirty="0" err="1">
                <a:solidFill>
                  <a:srgbClr val="0000FF"/>
                </a:solidFill>
              </a:rPr>
              <a:t>praat</a:t>
            </a:r>
            <a:r>
              <a:rPr lang="en-US" sz="1600" dirty="0">
                <a:solidFill>
                  <a:srgbClr val="0000FF"/>
                </a:solidFill>
              </a:rPr>
              <a:t> </a:t>
            </a:r>
            <a:r>
              <a:rPr lang="en-US" sz="1600" dirty="0" err="1">
                <a:solidFill>
                  <a:srgbClr val="0000FF"/>
                </a:solidFill>
              </a:rPr>
              <a:t>oor</a:t>
            </a:r>
            <a:r>
              <a:rPr lang="en-US" sz="1600" dirty="0">
                <a:solidFill>
                  <a:srgbClr val="0000FF"/>
                </a:solidFill>
              </a:rPr>
              <a:t> die </a:t>
            </a:r>
            <a:r>
              <a:rPr lang="en-US" sz="1600" dirty="0" err="1">
                <a:solidFill>
                  <a:srgbClr val="0000FF"/>
                </a:solidFill>
              </a:rPr>
              <a:t>weer</a:t>
            </a:r>
            <a:r>
              <a:rPr lang="en-US" sz="1600" dirty="0">
                <a:solidFill>
                  <a:srgbClr val="0000FF"/>
                </a:solidFill>
              </a:rPr>
              <a:t> (</a:t>
            </a:r>
            <a:r>
              <a:rPr lang="en-US" sz="1600" dirty="0" err="1">
                <a:solidFill>
                  <a:srgbClr val="0000FF"/>
                </a:solidFill>
              </a:rPr>
              <a:t>haar</a:t>
            </a:r>
            <a:r>
              <a:rPr lang="en-US" sz="1600" dirty="0">
                <a:solidFill>
                  <a:srgbClr val="0000FF"/>
                </a:solidFill>
              </a:rPr>
              <a:t> </a:t>
            </a:r>
            <a:r>
              <a:rPr lang="en-US" sz="1600" dirty="0" err="1">
                <a:solidFill>
                  <a:srgbClr val="0000FF"/>
                </a:solidFill>
              </a:rPr>
              <a:t>rekenaar</a:t>
            </a:r>
            <a:r>
              <a:rPr lang="en-US" sz="1600" dirty="0">
                <a:solidFill>
                  <a:srgbClr val="0000FF"/>
                </a:solidFill>
              </a:rPr>
              <a:t> </a:t>
            </a:r>
            <a:r>
              <a:rPr lang="en-US" sz="1600" dirty="0" err="1">
                <a:solidFill>
                  <a:srgbClr val="0000FF"/>
                </a:solidFill>
              </a:rPr>
              <a:t>skerm</a:t>
            </a:r>
            <a:r>
              <a:rPr lang="en-US" sz="1600" dirty="0">
                <a:solidFill>
                  <a:srgbClr val="0000FF"/>
                </a:solidFill>
              </a:rPr>
              <a:t> </a:t>
            </a:r>
            <a:r>
              <a:rPr lang="en-US" sz="1600" dirty="0" err="1">
                <a:solidFill>
                  <a:srgbClr val="0000FF"/>
                </a:solidFill>
              </a:rPr>
              <a:t>wys</a:t>
            </a:r>
            <a:r>
              <a:rPr lang="en-US" sz="1600" dirty="0">
                <a:solidFill>
                  <a:srgbClr val="0000FF"/>
                </a:solidFill>
              </a:rPr>
              <a:t> </a:t>
            </a:r>
            <a:r>
              <a:rPr lang="en-US" sz="1600" dirty="0" err="1">
                <a:solidFill>
                  <a:srgbClr val="0000FF"/>
                </a:solidFill>
              </a:rPr>
              <a:t>vir</a:t>
            </a:r>
            <a:r>
              <a:rPr lang="en-US" sz="1600" dirty="0">
                <a:solidFill>
                  <a:srgbClr val="0000FF"/>
                </a:solidFill>
              </a:rPr>
              <a:t> </a:t>
            </a:r>
            <a:r>
              <a:rPr lang="en-US" sz="1600" dirty="0" err="1">
                <a:solidFill>
                  <a:srgbClr val="0000FF"/>
                </a:solidFill>
              </a:rPr>
              <a:t>haar</a:t>
            </a:r>
            <a:r>
              <a:rPr lang="en-US" sz="1600" dirty="0">
                <a:solidFill>
                  <a:srgbClr val="0000FF"/>
                </a:solidFill>
              </a:rPr>
              <a:t> </a:t>
            </a:r>
            <a:r>
              <a:rPr lang="en-US" sz="1600" dirty="0" err="1">
                <a:solidFill>
                  <a:srgbClr val="0000FF"/>
                </a:solidFill>
              </a:rPr>
              <a:t>plaaslike</a:t>
            </a:r>
            <a:r>
              <a:rPr lang="en-US" sz="1600" dirty="0">
                <a:solidFill>
                  <a:srgbClr val="0000FF"/>
                </a:solidFill>
              </a:rPr>
              <a:t> </a:t>
            </a:r>
            <a:r>
              <a:rPr lang="en-US" sz="1600" dirty="0" err="1">
                <a:solidFill>
                  <a:srgbClr val="0000FF"/>
                </a:solidFill>
              </a:rPr>
              <a:t>informasie</a:t>
            </a:r>
            <a:r>
              <a:rPr lang="en-US" sz="1600" dirty="0">
                <a:solidFill>
                  <a:srgbClr val="0000FF"/>
                </a:solidFill>
              </a:rPr>
              <a:t> </a:t>
            </a:r>
            <a:r>
              <a:rPr lang="en-US" sz="1600" dirty="0" err="1">
                <a:solidFill>
                  <a:srgbClr val="0000FF"/>
                </a:solidFill>
              </a:rPr>
              <a:t>oor</a:t>
            </a:r>
            <a:r>
              <a:rPr lang="en-US" sz="1600" dirty="0">
                <a:solidFill>
                  <a:srgbClr val="0000FF"/>
                </a:solidFill>
              </a:rPr>
              <a:t> die land)</a:t>
            </a:r>
            <a:endParaRPr lang="en-ZA" sz="1600" dirty="0">
              <a:solidFill>
                <a:srgbClr val="0000FF"/>
              </a:solidFill>
            </a:endParaRPr>
          </a:p>
          <a:p>
            <a:pPr>
              <a:defRPr/>
            </a:pPr>
            <a:r>
              <a:rPr lang="en-US" sz="1600" dirty="0">
                <a:solidFill>
                  <a:srgbClr val="0000FF"/>
                </a:solidFill>
              </a:rPr>
              <a:t>Op </a:t>
            </a:r>
            <a:r>
              <a:rPr lang="en-US" sz="1600" dirty="0" err="1">
                <a:solidFill>
                  <a:srgbClr val="0000FF"/>
                </a:solidFill>
              </a:rPr>
              <a:t>dieselfde</a:t>
            </a:r>
            <a:r>
              <a:rPr lang="en-US" sz="1600" dirty="0">
                <a:solidFill>
                  <a:srgbClr val="0000FF"/>
                </a:solidFill>
              </a:rPr>
              <a:t> </a:t>
            </a:r>
            <a:r>
              <a:rPr lang="en-US" sz="1600" dirty="0" err="1">
                <a:solidFill>
                  <a:srgbClr val="0000FF"/>
                </a:solidFill>
              </a:rPr>
              <a:t>tyd</a:t>
            </a:r>
            <a:r>
              <a:rPr lang="en-US" sz="1600" dirty="0">
                <a:solidFill>
                  <a:srgbClr val="0000FF"/>
                </a:solidFill>
              </a:rPr>
              <a:t>…</a:t>
            </a:r>
            <a:endParaRPr lang="en-ZA" sz="1600" dirty="0">
              <a:solidFill>
                <a:srgbClr val="0000FF"/>
              </a:solidFill>
            </a:endParaRPr>
          </a:p>
          <a:p>
            <a:pPr>
              <a:defRPr/>
            </a:pPr>
            <a:r>
              <a:rPr lang="en-US" sz="1600" dirty="0" err="1">
                <a:solidFill>
                  <a:srgbClr val="0000FF"/>
                </a:solidFill>
              </a:rPr>
              <a:t>Plaaslik</a:t>
            </a:r>
            <a:r>
              <a:rPr lang="en-US" sz="1600" dirty="0">
                <a:solidFill>
                  <a:srgbClr val="0000FF"/>
                </a:solidFill>
              </a:rPr>
              <a:t>/ local: </a:t>
            </a:r>
            <a:r>
              <a:rPr lang="en-US" sz="1600" dirty="0" err="1">
                <a:solidFill>
                  <a:srgbClr val="0000FF"/>
                </a:solidFill>
              </a:rPr>
              <a:t>sy</a:t>
            </a:r>
            <a:r>
              <a:rPr lang="en-US" sz="1600" dirty="0">
                <a:solidFill>
                  <a:srgbClr val="0000FF"/>
                </a:solidFill>
              </a:rPr>
              <a:t> </a:t>
            </a:r>
            <a:r>
              <a:rPr lang="en-US" sz="1600" dirty="0" err="1">
                <a:solidFill>
                  <a:srgbClr val="0000FF"/>
                </a:solidFill>
              </a:rPr>
              <a:t>praat</a:t>
            </a:r>
            <a:r>
              <a:rPr lang="en-US" sz="1600" dirty="0">
                <a:solidFill>
                  <a:srgbClr val="0000FF"/>
                </a:solidFill>
              </a:rPr>
              <a:t> met </a:t>
            </a:r>
            <a:r>
              <a:rPr lang="en-US" sz="1600" dirty="0" err="1">
                <a:solidFill>
                  <a:srgbClr val="0000FF"/>
                </a:solidFill>
              </a:rPr>
              <a:t>een</a:t>
            </a:r>
            <a:r>
              <a:rPr lang="en-US" sz="1600" dirty="0">
                <a:solidFill>
                  <a:srgbClr val="0000FF"/>
                </a:solidFill>
              </a:rPr>
              <a:t> van </a:t>
            </a:r>
            <a:r>
              <a:rPr lang="en-US" sz="1600" dirty="0" err="1">
                <a:solidFill>
                  <a:srgbClr val="0000FF"/>
                </a:solidFill>
              </a:rPr>
              <a:t>haar</a:t>
            </a:r>
            <a:r>
              <a:rPr lang="en-US" sz="1600" dirty="0">
                <a:solidFill>
                  <a:srgbClr val="0000FF"/>
                </a:solidFill>
              </a:rPr>
              <a:t> </a:t>
            </a:r>
            <a:r>
              <a:rPr lang="en-US" sz="1600" dirty="0" err="1">
                <a:solidFill>
                  <a:srgbClr val="0000FF"/>
                </a:solidFill>
              </a:rPr>
              <a:t>medewerkers</a:t>
            </a:r>
            <a:r>
              <a:rPr lang="en-US" sz="1600" dirty="0">
                <a:solidFill>
                  <a:srgbClr val="0000FF"/>
                </a:solidFill>
              </a:rPr>
              <a:t> in </a:t>
            </a:r>
            <a:r>
              <a:rPr lang="en-US" sz="1600" dirty="0" err="1">
                <a:solidFill>
                  <a:srgbClr val="0000FF"/>
                </a:solidFill>
              </a:rPr>
              <a:t>een</a:t>
            </a:r>
            <a:r>
              <a:rPr lang="en-US" sz="1600" dirty="0">
                <a:solidFill>
                  <a:srgbClr val="0000FF"/>
                </a:solidFill>
              </a:rPr>
              <a:t> van die Engels of Afrikaans varieties,  </a:t>
            </a:r>
            <a:r>
              <a:rPr lang="en-US" sz="1600" dirty="0" err="1">
                <a:solidFill>
                  <a:srgbClr val="0000FF"/>
                </a:solidFill>
              </a:rPr>
              <a:t>sy</a:t>
            </a:r>
            <a:r>
              <a:rPr lang="en-US" sz="1600" dirty="0">
                <a:solidFill>
                  <a:srgbClr val="0000FF"/>
                </a:solidFill>
              </a:rPr>
              <a:t> vat ‘n break en </a:t>
            </a:r>
            <a:r>
              <a:rPr lang="en-US" sz="1600" dirty="0" err="1">
                <a:solidFill>
                  <a:srgbClr val="0000FF"/>
                </a:solidFill>
              </a:rPr>
              <a:t>koop</a:t>
            </a:r>
            <a:r>
              <a:rPr lang="en-US" sz="1600" dirty="0">
                <a:solidFill>
                  <a:srgbClr val="0000FF"/>
                </a:solidFill>
              </a:rPr>
              <a:t> </a:t>
            </a:r>
            <a:r>
              <a:rPr lang="en-US" sz="1600" dirty="0" err="1">
                <a:solidFill>
                  <a:srgbClr val="0000FF"/>
                </a:solidFill>
              </a:rPr>
              <a:t>kos</a:t>
            </a:r>
            <a:r>
              <a:rPr lang="en-US" sz="1600" dirty="0">
                <a:solidFill>
                  <a:srgbClr val="0000FF"/>
                </a:solidFill>
              </a:rPr>
              <a:t> by die local </a:t>
            </a:r>
            <a:r>
              <a:rPr lang="en-US" sz="1600" dirty="0" err="1">
                <a:solidFill>
                  <a:srgbClr val="0000FF"/>
                </a:solidFill>
              </a:rPr>
              <a:t>winkel</a:t>
            </a:r>
            <a:r>
              <a:rPr lang="en-US" sz="1600" dirty="0">
                <a:solidFill>
                  <a:srgbClr val="0000FF"/>
                </a:solidFill>
              </a:rPr>
              <a:t>, </a:t>
            </a:r>
            <a:r>
              <a:rPr lang="en-US" sz="1600" dirty="0" err="1">
                <a:solidFill>
                  <a:srgbClr val="0000FF"/>
                </a:solidFill>
              </a:rPr>
              <a:t>sy</a:t>
            </a:r>
            <a:r>
              <a:rPr lang="en-US" sz="1600" dirty="0">
                <a:solidFill>
                  <a:srgbClr val="0000FF"/>
                </a:solidFill>
              </a:rPr>
              <a:t> check </a:t>
            </a:r>
            <a:r>
              <a:rPr lang="en-US" sz="1600" dirty="0" err="1">
                <a:solidFill>
                  <a:srgbClr val="0000FF"/>
                </a:solidFill>
              </a:rPr>
              <a:t>haar</a:t>
            </a:r>
            <a:r>
              <a:rPr lang="en-US" sz="1600" dirty="0">
                <a:solidFill>
                  <a:srgbClr val="0000FF"/>
                </a:solidFill>
              </a:rPr>
              <a:t> </a:t>
            </a:r>
            <a:r>
              <a:rPr lang="en-US" sz="1600" dirty="0" err="1">
                <a:solidFill>
                  <a:srgbClr val="0000FF"/>
                </a:solidFill>
              </a:rPr>
              <a:t>persoonlike</a:t>
            </a:r>
            <a:r>
              <a:rPr lang="en-US" sz="1600" dirty="0">
                <a:solidFill>
                  <a:srgbClr val="0000FF"/>
                </a:solidFill>
              </a:rPr>
              <a:t> e-mails en </a:t>
            </a:r>
            <a:r>
              <a:rPr lang="en-US" sz="1600" dirty="0" err="1">
                <a:solidFill>
                  <a:srgbClr val="0000FF"/>
                </a:solidFill>
              </a:rPr>
              <a:t>facebook</a:t>
            </a:r>
            <a:r>
              <a:rPr lang="en-US" sz="1600" dirty="0">
                <a:solidFill>
                  <a:srgbClr val="0000FF"/>
                </a:solidFill>
              </a:rPr>
              <a:t> </a:t>
            </a:r>
            <a:r>
              <a:rPr lang="en-US" sz="1600" dirty="0" err="1">
                <a:solidFill>
                  <a:srgbClr val="0000FF"/>
                </a:solidFill>
              </a:rPr>
              <a:t>boodskappe</a:t>
            </a:r>
            <a:r>
              <a:rPr lang="en-US" sz="1600" dirty="0">
                <a:solidFill>
                  <a:srgbClr val="0000FF"/>
                </a:solidFill>
              </a:rPr>
              <a:t>, </a:t>
            </a:r>
            <a:r>
              <a:rPr lang="en-US" sz="1600" dirty="0" err="1">
                <a:solidFill>
                  <a:srgbClr val="0000FF"/>
                </a:solidFill>
              </a:rPr>
              <a:t>ensovoorts</a:t>
            </a:r>
            <a:r>
              <a:rPr lang="en-US" sz="1600" dirty="0">
                <a:solidFill>
                  <a:srgbClr val="0000FF"/>
                </a:solidFill>
              </a:rPr>
              <a:t>.</a:t>
            </a:r>
            <a:endParaRPr lang="en-GB" altLang="en-US" sz="1600" dirty="0">
              <a:solidFill>
                <a:srgbClr val="0000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8C007-F397-4064-94D5-18437840D79D}"/>
              </a:ext>
            </a:extLst>
          </p:cNvPr>
          <p:cNvSpPr>
            <a:spLocks noGrp="1"/>
          </p:cNvSpPr>
          <p:nvPr>
            <p:ph type="title"/>
          </p:nvPr>
        </p:nvSpPr>
        <p:spPr>
          <a:xfrm>
            <a:off x="677334" y="348343"/>
            <a:ext cx="8596668" cy="635876"/>
          </a:xfrm>
        </p:spPr>
        <p:txBody>
          <a:bodyPr>
            <a:normAutofit fontScale="90000"/>
          </a:bodyPr>
          <a:lstStyle/>
          <a:p>
            <a:r>
              <a:rPr lang="en-ZA" b="1" dirty="0"/>
              <a:t>Recap: Lecture 4</a:t>
            </a:r>
          </a:p>
        </p:txBody>
      </p:sp>
      <p:sp>
        <p:nvSpPr>
          <p:cNvPr id="3" name="Content Placeholder 2">
            <a:extLst>
              <a:ext uri="{FF2B5EF4-FFF2-40B4-BE49-F238E27FC236}">
                <a16:creationId xmlns:a16="http://schemas.microsoft.com/office/drawing/2014/main" id="{4D676ADE-DD73-4852-9430-E78FFF5A44DB}"/>
              </a:ext>
            </a:extLst>
          </p:cNvPr>
          <p:cNvSpPr>
            <a:spLocks noGrp="1"/>
          </p:cNvSpPr>
          <p:nvPr>
            <p:ph idx="1"/>
          </p:nvPr>
        </p:nvSpPr>
        <p:spPr>
          <a:xfrm>
            <a:off x="677334" y="1245476"/>
            <a:ext cx="8596668" cy="4795886"/>
          </a:xfrm>
        </p:spPr>
        <p:txBody>
          <a:bodyPr>
            <a:noAutofit/>
          </a:bodyPr>
          <a:lstStyle/>
          <a:p>
            <a:pPr lvl="1">
              <a:buFont typeface="Wingdings" panose="05000000000000000000" pitchFamily="2" charset="2"/>
              <a:buChar char="§"/>
            </a:pPr>
            <a:r>
              <a:rPr lang="en-ZA" altLang="en-US" sz="2500" dirty="0">
                <a:solidFill>
                  <a:srgbClr val="0000FF"/>
                </a:solidFill>
                <a:cs typeface="Arial" panose="020B0604020202020204" pitchFamily="34" charset="0"/>
              </a:rPr>
              <a:t>Definition</a:t>
            </a:r>
            <a:r>
              <a:rPr lang="en-ZA" altLang="en-US" sz="2500" dirty="0">
                <a:cs typeface="Arial" panose="020B0604020202020204" pitchFamily="34" charset="0"/>
              </a:rPr>
              <a:t> of globalisation </a:t>
            </a:r>
            <a:endParaRPr lang="en-ZA" altLang="en-US" sz="2500" dirty="0">
              <a:solidFill>
                <a:srgbClr val="0000FF"/>
              </a:solidFill>
              <a:cs typeface="Arial" panose="020B0604020202020204" pitchFamily="34" charset="0"/>
            </a:endParaRPr>
          </a:p>
          <a:p>
            <a:pPr lvl="1">
              <a:buFont typeface="Wingdings" panose="05000000000000000000" pitchFamily="2" charset="2"/>
              <a:buChar char="§"/>
            </a:pPr>
            <a:r>
              <a:rPr lang="en-ZA" altLang="en-US" sz="2500" dirty="0">
                <a:solidFill>
                  <a:srgbClr val="0000FF"/>
                </a:solidFill>
                <a:cs typeface="Arial" panose="020B0604020202020204" pitchFamily="34" charset="0"/>
              </a:rPr>
              <a:t>Characteristics </a:t>
            </a:r>
            <a:r>
              <a:rPr lang="en-ZA" altLang="en-US" sz="2500" dirty="0">
                <a:cs typeface="Arial" panose="020B0604020202020204" pitchFamily="34" charset="0"/>
              </a:rPr>
              <a:t>of globalisation</a:t>
            </a:r>
          </a:p>
          <a:p>
            <a:pPr lvl="1">
              <a:buFont typeface="Wingdings" panose="05000000000000000000" pitchFamily="2" charset="2"/>
              <a:buChar char="§"/>
            </a:pPr>
            <a:r>
              <a:rPr lang="en-ZA" altLang="en-US" sz="2500" dirty="0">
                <a:cs typeface="Arial" panose="020B0604020202020204" pitchFamily="34" charset="0"/>
              </a:rPr>
              <a:t>Globalization-related </a:t>
            </a:r>
            <a:r>
              <a:rPr lang="en-ZA" altLang="en-US" sz="2500" dirty="0">
                <a:solidFill>
                  <a:srgbClr val="0000FF"/>
                </a:solidFill>
                <a:cs typeface="Arial" panose="020B0604020202020204" pitchFamily="34" charset="0"/>
              </a:rPr>
              <a:t>factors</a:t>
            </a:r>
            <a:r>
              <a:rPr lang="en-ZA" altLang="en-US" sz="2500" dirty="0">
                <a:cs typeface="Arial" panose="020B0604020202020204" pitchFamily="34" charset="0"/>
              </a:rPr>
              <a:t> </a:t>
            </a:r>
            <a:r>
              <a:rPr lang="en-US" altLang="en-ZA" sz="2500" dirty="0">
                <a:solidFill>
                  <a:srgbClr val="0000FF"/>
                </a:solidFill>
                <a:cs typeface="Arial" panose="020B0604020202020204" pitchFamily="34" charset="0"/>
              </a:rPr>
              <a:t>affecting</a:t>
            </a:r>
            <a:r>
              <a:rPr lang="en-US" altLang="en-ZA" sz="2500" dirty="0">
                <a:cs typeface="Arial" panose="020B0604020202020204" pitchFamily="34" charset="0"/>
              </a:rPr>
              <a:t>/shaping</a:t>
            </a:r>
            <a:r>
              <a:rPr lang="en-ZA" altLang="en-US" sz="2500" dirty="0">
                <a:cs typeface="Arial" panose="020B0604020202020204" pitchFamily="34" charset="0"/>
              </a:rPr>
              <a:t> </a:t>
            </a:r>
            <a:r>
              <a:rPr lang="en-ZA" altLang="en-US" sz="2500" dirty="0">
                <a:solidFill>
                  <a:srgbClr val="0000FF"/>
                </a:solidFill>
                <a:cs typeface="Arial" panose="020B0604020202020204" pitchFamily="34" charset="0"/>
              </a:rPr>
              <a:t>multilingualism</a:t>
            </a:r>
            <a:r>
              <a:rPr lang="en-ZA" altLang="en-US" sz="2500" dirty="0">
                <a:cs typeface="Arial" panose="020B0604020202020204" pitchFamily="34" charset="0"/>
              </a:rPr>
              <a:t> of individuals and societies</a:t>
            </a:r>
            <a:r>
              <a:rPr lang="en-US" altLang="en-ZA" sz="2500" dirty="0">
                <a:cs typeface="Arial" panose="020B0604020202020204" pitchFamily="34" charset="0"/>
              </a:rPr>
              <a:t> (as well as languages themselves)</a:t>
            </a:r>
            <a:endParaRPr lang="en-ZA" altLang="en-US" sz="2500" dirty="0">
              <a:cs typeface="Arial" panose="020B0604020202020204" pitchFamily="34" charset="0"/>
            </a:endParaRPr>
          </a:p>
          <a:p>
            <a:pPr lvl="1">
              <a:buFont typeface="Calibri" panose="020F0502020204030204" pitchFamily="34" charset="0"/>
              <a:buChar char="‒"/>
            </a:pPr>
            <a:r>
              <a:rPr lang="en-ZA" altLang="en-US" sz="2500" dirty="0">
                <a:cs typeface="Arial" panose="020B0604020202020204" pitchFamily="34" charset="0"/>
              </a:rPr>
              <a:t>Migration</a:t>
            </a:r>
          </a:p>
          <a:p>
            <a:pPr lvl="1">
              <a:buFont typeface="Calibri" panose="020F0502020204030204" pitchFamily="34" charset="0"/>
              <a:buChar char="‒"/>
            </a:pPr>
            <a:r>
              <a:rPr lang="en-ZA" altLang="en-US" sz="2500" dirty="0">
                <a:cs typeface="Arial" panose="020B0604020202020204" pitchFamily="34" charset="0"/>
              </a:rPr>
              <a:t>Information &amp; communication technologies (ICTs)</a:t>
            </a:r>
          </a:p>
          <a:p>
            <a:pPr lvl="1">
              <a:buFont typeface="Calibri" panose="020F0502020204030204" pitchFamily="34" charset="0"/>
              <a:buChar char="‒"/>
            </a:pPr>
            <a:r>
              <a:rPr lang="en-ZA" altLang="en-US" sz="2500" dirty="0">
                <a:cs typeface="Arial" panose="020B0604020202020204" pitchFamily="34" charset="0"/>
              </a:rPr>
              <a:t>New workplace arrangements</a:t>
            </a:r>
          </a:p>
          <a:p>
            <a:pPr lvl="1">
              <a:buFont typeface="Calibri" panose="020F0502020204030204" pitchFamily="34" charset="0"/>
              <a:buChar char="‒"/>
            </a:pPr>
            <a:r>
              <a:rPr lang="en-ZA" altLang="en-US" sz="2500" dirty="0">
                <a:cs typeface="Arial" panose="020B0604020202020204" pitchFamily="34" charset="0"/>
              </a:rPr>
              <a:t>New socio-political arrangements</a:t>
            </a:r>
          </a:p>
        </p:txBody>
      </p:sp>
    </p:spTree>
    <p:extLst>
      <p:ext uri="{BB962C8B-B14F-4D97-AF65-F5344CB8AC3E}">
        <p14:creationId xmlns:p14="http://schemas.microsoft.com/office/powerpoint/2010/main" val="1448606254"/>
      </p:ext>
    </p:extLst>
  </p:cSld>
  <p:clrMapOvr>
    <a:masterClrMapping/>
  </p:clrMapOvr>
  <mc:AlternateContent xmlns:mc="http://schemas.openxmlformats.org/markup-compatibility/2006" xmlns:p14="http://schemas.microsoft.com/office/powerpoint/2010/main">
    <mc:Choice Requires="p14">
      <p:transition spd="slow" p14:dur="2000" advTm="46821"/>
    </mc:Choice>
    <mc:Fallback xmlns="">
      <p:transition spd="slow" advTm="46821"/>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a:extLst>
              <a:ext uri="{FF2B5EF4-FFF2-40B4-BE49-F238E27FC236}">
                <a16:creationId xmlns:a16="http://schemas.microsoft.com/office/drawing/2014/main" id="{FB83D8A4-9FAE-45B5-86EE-ABADEA81D268}"/>
              </a:ext>
            </a:extLst>
          </p:cNvPr>
          <p:cNvSpPr>
            <a:spLocks noGrp="1" noChangeArrowheads="1"/>
          </p:cNvSpPr>
          <p:nvPr>
            <p:ph type="title"/>
          </p:nvPr>
        </p:nvSpPr>
        <p:spPr>
          <a:xfrm>
            <a:off x="1992313" y="188913"/>
            <a:ext cx="8229600" cy="635000"/>
          </a:xfrm>
        </p:spPr>
        <p:txBody>
          <a:bodyPr/>
          <a:lstStyle/>
          <a:p>
            <a:r>
              <a:rPr lang="en-US" altLang="en-ZA" sz="2800" b="1">
                <a:solidFill>
                  <a:schemeClr val="tx1"/>
                </a:solidFill>
              </a:rPr>
              <a:t>Conclusion</a:t>
            </a:r>
          </a:p>
        </p:txBody>
      </p:sp>
      <p:sp>
        <p:nvSpPr>
          <p:cNvPr id="15363" name="Content Placeholder 2">
            <a:extLst>
              <a:ext uri="{FF2B5EF4-FFF2-40B4-BE49-F238E27FC236}">
                <a16:creationId xmlns:a16="http://schemas.microsoft.com/office/drawing/2014/main" id="{86885677-D2CE-45EC-A2EE-6A3E3802157D}"/>
              </a:ext>
            </a:extLst>
          </p:cNvPr>
          <p:cNvSpPr>
            <a:spLocks noGrp="1"/>
          </p:cNvSpPr>
          <p:nvPr>
            <p:ph idx="1"/>
          </p:nvPr>
        </p:nvSpPr>
        <p:spPr>
          <a:xfrm>
            <a:off x="597159" y="869950"/>
            <a:ext cx="9746991" cy="5727700"/>
          </a:xfrm>
          <a:solidFill>
            <a:schemeClr val="bg1"/>
          </a:solidFill>
        </p:spPr>
        <p:txBody>
          <a:bodyPr>
            <a:normAutofit fontScale="92500" lnSpcReduction="20000"/>
          </a:bodyPr>
          <a:lstStyle/>
          <a:p>
            <a:pPr marL="113030" indent="0">
              <a:lnSpc>
                <a:spcPct val="90000"/>
              </a:lnSpc>
              <a:buNone/>
              <a:defRPr/>
            </a:pPr>
            <a:r>
              <a:rPr lang="en-US" altLang="en-ZA" sz="2400" dirty="0">
                <a:latin typeface="Calibri" panose="020F0502020204030204" pitchFamily="34" charset="0"/>
                <a:cs typeface="Calibri" panose="020F0502020204030204" pitchFamily="34" charset="0"/>
                <a:sym typeface="+mn-ea"/>
              </a:rPr>
              <a:t>We hope that, now, you will be able to, among others:</a:t>
            </a:r>
          </a:p>
          <a:p>
            <a:pPr marL="455930">
              <a:lnSpc>
                <a:spcPct val="90000"/>
              </a:lnSpc>
              <a:buFont typeface="Arial" panose="020B0604020202020204" pitchFamily="34" charset="0"/>
              <a:buChar char="˗"/>
              <a:defRPr/>
            </a:pPr>
            <a:r>
              <a:rPr lang="en-US" altLang="en-ZA" sz="2400" dirty="0">
                <a:latin typeface="Calibri" panose="020F0502020204030204" pitchFamily="34" charset="0"/>
                <a:cs typeface="Calibri" panose="020F0502020204030204" pitchFamily="34" charset="0"/>
                <a:sym typeface="+mn-ea"/>
              </a:rPr>
              <a:t>Name and describe the various types of multilingualism discussed above;</a:t>
            </a:r>
            <a:endParaRPr lang="en-US" altLang="en-US" sz="2400" dirty="0">
              <a:latin typeface="Calibri" panose="020F0502020204030204" pitchFamily="34" charset="0"/>
              <a:cs typeface="Calibri" panose="020F0502020204030204" pitchFamily="34" charset="0"/>
              <a:sym typeface="+mn-ea"/>
            </a:endParaRPr>
          </a:p>
          <a:p>
            <a:pPr marL="455930">
              <a:lnSpc>
                <a:spcPct val="90000"/>
              </a:lnSpc>
              <a:buFont typeface="Arial" panose="020B0604020202020204" pitchFamily="34" charset="0"/>
              <a:buChar char="˗"/>
              <a:defRPr/>
            </a:pPr>
            <a:endParaRPr lang="en-US" altLang="en-ZA" sz="200" dirty="0">
              <a:latin typeface="Calibri" panose="020F0502020204030204" pitchFamily="34" charset="0"/>
              <a:cs typeface="Calibri" panose="020F0502020204030204" pitchFamily="34" charset="0"/>
              <a:sym typeface="+mn-ea"/>
            </a:endParaRPr>
          </a:p>
          <a:p>
            <a:pPr marL="455930">
              <a:lnSpc>
                <a:spcPct val="90000"/>
              </a:lnSpc>
              <a:buFont typeface="Arial" panose="020B0604020202020204" pitchFamily="34" charset="0"/>
              <a:buChar char="˗"/>
              <a:defRPr/>
            </a:pPr>
            <a:endParaRPr lang="en-US" altLang="en-ZA" sz="200" dirty="0">
              <a:latin typeface="Calibri" panose="020F0502020204030204" pitchFamily="34" charset="0"/>
              <a:cs typeface="Calibri" panose="020F0502020204030204" pitchFamily="34" charset="0"/>
              <a:sym typeface="+mn-ea"/>
            </a:endParaRPr>
          </a:p>
          <a:p>
            <a:pPr marL="455930">
              <a:lnSpc>
                <a:spcPct val="90000"/>
              </a:lnSpc>
              <a:buFont typeface="Arial" panose="020B0604020202020204" pitchFamily="34" charset="0"/>
              <a:buChar char="˗"/>
              <a:defRPr/>
            </a:pPr>
            <a:endParaRPr lang="en-US" altLang="en-ZA" sz="200" dirty="0">
              <a:latin typeface="Calibri" panose="020F0502020204030204" pitchFamily="34" charset="0"/>
              <a:cs typeface="Calibri" panose="020F0502020204030204" pitchFamily="34" charset="0"/>
              <a:sym typeface="+mn-ea"/>
            </a:endParaRPr>
          </a:p>
          <a:p>
            <a:pPr marL="455930">
              <a:lnSpc>
                <a:spcPct val="90000"/>
              </a:lnSpc>
              <a:buFont typeface="Arial" panose="020B0604020202020204" pitchFamily="34" charset="0"/>
              <a:buChar char="˗"/>
              <a:defRPr/>
            </a:pPr>
            <a:endParaRPr lang="en-US" altLang="en-ZA" sz="200" dirty="0">
              <a:latin typeface="Calibri" panose="020F0502020204030204" pitchFamily="34" charset="0"/>
              <a:cs typeface="Calibri" panose="020F0502020204030204" pitchFamily="34" charset="0"/>
              <a:sym typeface="+mn-ea"/>
            </a:endParaRPr>
          </a:p>
          <a:p>
            <a:pPr marL="455930">
              <a:lnSpc>
                <a:spcPct val="90000"/>
              </a:lnSpc>
              <a:buFont typeface="Arial" panose="020B0604020202020204" pitchFamily="34" charset="0"/>
              <a:buChar char="˗"/>
              <a:defRPr/>
            </a:pPr>
            <a:r>
              <a:rPr lang="en-US" altLang="en-ZA" sz="2400" dirty="0">
                <a:latin typeface="Calibri" panose="020F0502020204030204" pitchFamily="34" charset="0"/>
                <a:cs typeface="Calibri" panose="020F0502020204030204" pitchFamily="34" charset="0"/>
                <a:sym typeface="+mn-ea"/>
              </a:rPr>
              <a:t>Identify the types of multilingualism that exist in the city or country where you currently live and support your argument with explanation and/or examples; and to</a:t>
            </a:r>
            <a:endParaRPr lang="en-US" altLang="en-US" sz="1200" dirty="0">
              <a:sym typeface="+mn-ea"/>
            </a:endParaRPr>
          </a:p>
          <a:p>
            <a:pPr marL="455930">
              <a:buFont typeface="Arial" panose="020B0604020202020204" pitchFamily="34" charset="0"/>
              <a:buChar char="˗"/>
              <a:defRPr/>
            </a:pPr>
            <a:r>
              <a:rPr lang="en-US" altLang="en-ZA" sz="2400" dirty="0">
                <a:latin typeface="Calibri" panose="020F0502020204030204" pitchFamily="34" charset="0"/>
                <a:cs typeface="Calibri" panose="020F0502020204030204" pitchFamily="34" charset="0"/>
                <a:sym typeface="+mn-ea"/>
              </a:rPr>
              <a:t>Correctly apply in your Essay-1 assignment some of the concepts introduced in this lecture -- i.e. should you decide to use them; otherwise, it is not compulsory.</a:t>
            </a:r>
          </a:p>
          <a:p>
            <a:pPr>
              <a:buFont typeface="Arial" panose="020B0604020202020204" pitchFamily="34" charset="0"/>
              <a:buChar char="•"/>
              <a:defRPr/>
            </a:pPr>
            <a:endParaRPr lang="en-ZA" altLang="en-US" sz="600" dirty="0"/>
          </a:p>
          <a:p>
            <a:pPr>
              <a:buFont typeface="Arial" panose="020B0604020202020204" pitchFamily="34" charset="0"/>
              <a:buChar char="•"/>
              <a:defRPr/>
            </a:pPr>
            <a:endParaRPr lang="en-ZA" altLang="en-US" sz="200" b="1" dirty="0"/>
          </a:p>
          <a:p>
            <a:pPr>
              <a:buFont typeface="Arial" panose="020B0604020202020204" pitchFamily="34" charset="0"/>
              <a:buChar char="•"/>
              <a:defRPr/>
            </a:pPr>
            <a:endParaRPr lang="en-ZA" altLang="en-US" sz="200" b="1" dirty="0"/>
          </a:p>
          <a:p>
            <a:pPr>
              <a:buFont typeface="Arial" panose="020B0604020202020204" pitchFamily="34" charset="0"/>
              <a:buChar char="•"/>
              <a:defRPr/>
            </a:pPr>
            <a:endParaRPr lang="en-ZA" altLang="en-US" sz="200" b="1" dirty="0"/>
          </a:p>
          <a:p>
            <a:pPr>
              <a:buFont typeface="Arial" panose="020B0604020202020204" pitchFamily="34" charset="0"/>
              <a:buChar char="•"/>
              <a:defRPr/>
            </a:pPr>
            <a:endParaRPr lang="en-ZA" altLang="en-US" sz="200" b="1" dirty="0"/>
          </a:p>
          <a:p>
            <a:pPr>
              <a:buFont typeface="Arial" panose="020B0604020202020204" pitchFamily="34" charset="0"/>
              <a:buChar char="•"/>
              <a:defRPr/>
            </a:pPr>
            <a:endParaRPr lang="en-ZA" altLang="en-US" sz="200" b="1" dirty="0"/>
          </a:p>
          <a:p>
            <a:pPr>
              <a:buFont typeface="Arial" panose="020B0604020202020204" pitchFamily="34" charset="0"/>
              <a:buChar char="•"/>
              <a:defRPr/>
            </a:pPr>
            <a:r>
              <a:rPr lang="en-ZA" altLang="en-US" b="1" dirty="0"/>
              <a:t>NB</a:t>
            </a:r>
            <a:r>
              <a:rPr lang="en-ZA" altLang="en-US" dirty="0"/>
              <a:t>: </a:t>
            </a:r>
            <a:r>
              <a:rPr lang="en-ZA" altLang="en-US" dirty="0">
                <a:solidFill>
                  <a:srgbClr val="FF33CC"/>
                </a:solidFill>
              </a:rPr>
              <a:t>Be careful </a:t>
            </a:r>
            <a:r>
              <a:rPr lang="en-ZA" altLang="en-US" dirty="0"/>
              <a:t>on how you </a:t>
            </a:r>
            <a:r>
              <a:rPr lang="en-ZA" altLang="en-US" dirty="0">
                <a:solidFill>
                  <a:srgbClr val="FF33CC"/>
                </a:solidFill>
              </a:rPr>
              <a:t>use</a:t>
            </a:r>
            <a:r>
              <a:rPr lang="en-ZA" altLang="en-US" dirty="0"/>
              <a:t> or write about the theoretical concepts:</a:t>
            </a:r>
          </a:p>
          <a:p>
            <a:pPr marL="895350" indent="0">
              <a:buNone/>
              <a:defRPr/>
            </a:pPr>
            <a:r>
              <a:rPr lang="en-ZA" altLang="en-US" dirty="0"/>
              <a:t> </a:t>
            </a:r>
            <a:r>
              <a:rPr lang="en-ZA" altLang="en-US" sz="1600" dirty="0"/>
              <a:t>For example, </a:t>
            </a:r>
            <a:r>
              <a:rPr lang="en-ZA" altLang="en-US" sz="1600" dirty="0">
                <a:solidFill>
                  <a:srgbClr val="FF0000"/>
                </a:solidFill>
              </a:rPr>
              <a:t>avoid</a:t>
            </a:r>
            <a:r>
              <a:rPr lang="en-ZA" altLang="en-US" sz="1600" dirty="0"/>
              <a:t> statements such as “</a:t>
            </a:r>
            <a:r>
              <a:rPr lang="en-ZA" altLang="en-US" sz="1600" dirty="0">
                <a:solidFill>
                  <a:srgbClr val="00B0F0"/>
                </a:solidFill>
              </a:rPr>
              <a:t>I am truncated multilingualism</a:t>
            </a:r>
            <a:r>
              <a:rPr lang="en-ZA" altLang="en-US" sz="1600" dirty="0"/>
              <a:t>,” </a:t>
            </a:r>
            <a:r>
              <a:rPr lang="en-ZA" altLang="en-US" sz="1600" dirty="0">
                <a:solidFill>
                  <a:srgbClr val="FF0000"/>
                </a:solidFill>
              </a:rPr>
              <a:t>X</a:t>
            </a:r>
          </a:p>
          <a:p>
            <a:pPr marL="895350" indent="0">
              <a:buNone/>
              <a:defRPr/>
            </a:pPr>
            <a:r>
              <a:rPr lang="en-ZA" altLang="en-US" sz="1600" dirty="0"/>
              <a:t>but rather say something like “</a:t>
            </a:r>
            <a:r>
              <a:rPr lang="en-ZA" altLang="en-US" sz="1600" dirty="0">
                <a:solidFill>
                  <a:srgbClr val="00B050"/>
                </a:solidFill>
              </a:rPr>
              <a:t>my language use practices reflect truncated multilingualism</a:t>
            </a:r>
            <a:r>
              <a:rPr lang="en-ZA" altLang="en-US" sz="1600" dirty="0"/>
              <a:t>,”</a:t>
            </a:r>
            <a:r>
              <a:rPr lang="en-US" altLang="en-ZA" sz="1600" dirty="0"/>
              <a:t> </a:t>
            </a:r>
            <a:r>
              <a:rPr lang="en-US" altLang="en-ZA" b="1" dirty="0">
                <a:solidFill>
                  <a:srgbClr val="FF0000"/>
                </a:solidFill>
                <a:cs typeface="Arial" panose="020B0604020202020204" pitchFamily="34" charset="0"/>
              </a:rPr>
              <a:t>√</a:t>
            </a:r>
            <a:r>
              <a:rPr lang="en-ZA" altLang="en-US" sz="1600" dirty="0"/>
              <a:t> </a:t>
            </a:r>
            <a:r>
              <a:rPr lang="en-US" altLang="en-ZA" sz="1600" dirty="0"/>
              <a:t> </a:t>
            </a:r>
            <a:r>
              <a:rPr lang="en-ZA" altLang="en-US" sz="1600" dirty="0"/>
              <a:t>or</a:t>
            </a:r>
          </a:p>
          <a:p>
            <a:pPr marL="895350" indent="0">
              <a:buNone/>
              <a:defRPr/>
            </a:pPr>
            <a:r>
              <a:rPr lang="en-ZA" altLang="en-US" sz="1600" dirty="0"/>
              <a:t>“the way I use language </a:t>
            </a:r>
            <a:r>
              <a:rPr lang="en-ZA" altLang="en-US" sz="1600" dirty="0">
                <a:solidFill>
                  <a:srgbClr val="00B050"/>
                </a:solidFill>
              </a:rPr>
              <a:t>could be described by the term truncated multilingualism</a:t>
            </a:r>
            <a:r>
              <a:rPr lang="en-ZA" altLang="en-US" sz="1600" dirty="0"/>
              <a:t>,” </a:t>
            </a:r>
            <a:r>
              <a:rPr lang="en-ZA" altLang="en-US" b="1" dirty="0">
                <a:solidFill>
                  <a:srgbClr val="FF0000"/>
                </a:solidFill>
                <a:cs typeface="Arial" panose="020B0604020202020204" pitchFamily="34" charset="0"/>
                <a:sym typeface="Wingdings 2"/>
              </a:rPr>
              <a:t>√</a:t>
            </a:r>
            <a:r>
              <a:rPr lang="en-ZA" altLang="en-US" sz="1600" dirty="0"/>
              <a:t> etc.</a:t>
            </a:r>
          </a:p>
          <a:p>
            <a:pPr>
              <a:defRPr/>
            </a:pPr>
            <a:endParaRPr lang="en-ZA" altLang="en-US" sz="16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a:extLst>
              <a:ext uri="{FF2B5EF4-FFF2-40B4-BE49-F238E27FC236}">
                <a16:creationId xmlns:a16="http://schemas.microsoft.com/office/drawing/2014/main" id="{9242EDC1-FC39-4314-A132-90C5AEFA6583}"/>
              </a:ext>
            </a:extLst>
          </p:cNvPr>
          <p:cNvSpPr>
            <a:spLocks noGrp="1" noChangeArrowheads="1"/>
          </p:cNvSpPr>
          <p:nvPr>
            <p:ph type="title"/>
          </p:nvPr>
        </p:nvSpPr>
        <p:spPr>
          <a:xfrm>
            <a:off x="-7348919" y="-4420251"/>
            <a:ext cx="19540919" cy="12746505"/>
          </a:xfrm>
        </p:spPr>
        <p:txBody>
          <a:bodyPr/>
          <a:lstStyle/>
          <a:p>
            <a:pPr algn="ctr"/>
            <a:endParaRPr lang="en-ZA" altLang="en-US" sz="4600" b="1" dirty="0">
              <a:solidFill>
                <a:srgbClr val="C00000"/>
              </a:solidFill>
              <a:latin typeface="Agency FB" panose="020B0503020202020204" pitchFamily="34" charset="0"/>
            </a:endParaRPr>
          </a:p>
        </p:txBody>
      </p:sp>
      <p:pic>
        <p:nvPicPr>
          <p:cNvPr id="2050" name="Picture 2" descr="Thank You - South Africa - Home | Facebook">
            <a:extLst>
              <a:ext uri="{FF2B5EF4-FFF2-40B4-BE49-F238E27FC236}">
                <a16:creationId xmlns:a16="http://schemas.microsoft.com/office/drawing/2014/main" id="{F3F6869A-A300-4BE3-96B9-39FA11FD5E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8033" y="683692"/>
            <a:ext cx="5629632" cy="512655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057D6-FB71-4B38-B9D2-AE646E304494}"/>
              </a:ext>
            </a:extLst>
          </p:cNvPr>
          <p:cNvSpPr>
            <a:spLocks noGrp="1"/>
          </p:cNvSpPr>
          <p:nvPr>
            <p:ph type="title"/>
          </p:nvPr>
        </p:nvSpPr>
        <p:spPr>
          <a:xfrm>
            <a:off x="677334" y="609600"/>
            <a:ext cx="8596668" cy="698938"/>
          </a:xfrm>
        </p:spPr>
        <p:txBody>
          <a:bodyPr>
            <a:normAutofit fontScale="90000"/>
          </a:bodyPr>
          <a:lstStyle/>
          <a:p>
            <a:r>
              <a:rPr lang="en-ZA" b="1" dirty="0"/>
              <a:t>Lecture 5 Outcomes: Aims</a:t>
            </a:r>
            <a:br>
              <a:rPr lang="en-ZA" sz="3600" dirty="0">
                <a:latin typeface="Cambria" panose="02040503050406030204" pitchFamily="18" charset="0"/>
                <a:ea typeface="Cambria" panose="02040503050406030204" pitchFamily="18" charset="0"/>
              </a:rPr>
            </a:br>
            <a:endParaRPr lang="en-ZA" dirty="0"/>
          </a:p>
        </p:txBody>
      </p:sp>
      <p:sp>
        <p:nvSpPr>
          <p:cNvPr id="4" name="TextBox 3">
            <a:extLst>
              <a:ext uri="{FF2B5EF4-FFF2-40B4-BE49-F238E27FC236}">
                <a16:creationId xmlns:a16="http://schemas.microsoft.com/office/drawing/2014/main" id="{C9DBEBF2-9FA4-482B-9ADD-B8D31854C0AF}"/>
              </a:ext>
            </a:extLst>
          </p:cNvPr>
          <p:cNvSpPr txBox="1"/>
          <p:nvPr/>
        </p:nvSpPr>
        <p:spPr>
          <a:xfrm>
            <a:off x="677333" y="1477863"/>
            <a:ext cx="9325083" cy="3416320"/>
          </a:xfrm>
          <a:prstGeom prst="rect">
            <a:avLst/>
          </a:prstGeom>
          <a:noFill/>
        </p:spPr>
        <p:txBody>
          <a:bodyPr wrap="square">
            <a:spAutoFit/>
          </a:bodyPr>
          <a:lstStyle/>
          <a:p>
            <a:pPr marL="0" marR="0" lvl="0" indent="0" algn="l" defTabSz="914400" rtl="0" eaLnBrk="1" fontAlgn="base" latinLnBrk="0" hangingPunct="1">
              <a:spcBef>
                <a:spcPts val="0"/>
              </a:spcBef>
              <a:spcAft>
                <a:spcPct val="0"/>
              </a:spcAft>
              <a:buClrTx/>
              <a:buSzTx/>
              <a:buFont typeface="Arial" panose="020B0604020202020204" pitchFamily="34" charset="0"/>
              <a:buNone/>
              <a:defRPr/>
            </a:pPr>
            <a:endParaRPr kumimoji="0" lang="en-ZA" sz="3000" b="0" i="0" u="none" strike="noStrike" kern="1200" cap="none" spc="0" normalizeH="0" baseline="0" noProof="0" dirty="0">
              <a:ln>
                <a:noFill/>
              </a:ln>
              <a:solidFill>
                <a:schemeClr val="tx1"/>
              </a:solidFill>
              <a:effectLst/>
              <a:uLnTx/>
              <a:uFillTx/>
              <a:latin typeface="+mn-lt"/>
              <a:ea typeface="+mn-ea"/>
              <a:cs typeface="+mn-cs"/>
            </a:endParaRPr>
          </a:p>
          <a:p>
            <a:pPr marR="0" lvl="0" algn="l" defTabSz="914400" rtl="0" eaLnBrk="1" fontAlgn="base" latinLnBrk="0" hangingPunct="1">
              <a:spcBef>
                <a:spcPts val="0"/>
              </a:spcBef>
              <a:spcAft>
                <a:spcPct val="0"/>
              </a:spcAft>
              <a:buClrTx/>
              <a:buSzTx/>
              <a:defRPr/>
            </a:pPr>
            <a:r>
              <a:rPr lang="en-US" altLang="en-US" sz="3000" b="1" dirty="0"/>
              <a:t>A Typology of Societal Multilingualism</a:t>
            </a:r>
            <a:endParaRPr lang="en-US" altLang="en-ZA" sz="3000" dirty="0"/>
          </a:p>
          <a:p>
            <a:endParaRPr lang="en-US" altLang="en-ZA" sz="3000" dirty="0"/>
          </a:p>
          <a:p>
            <a:endParaRPr lang="en-US" altLang="en-ZA" sz="3000" dirty="0"/>
          </a:p>
          <a:p>
            <a:pPr>
              <a:defRPr/>
            </a:pPr>
            <a:r>
              <a:rPr lang="en-US" altLang="en-US" sz="3000" dirty="0"/>
              <a:t>This lecture looks at the different </a:t>
            </a:r>
            <a:r>
              <a:rPr lang="en-US" altLang="en-US" sz="3000" i="1" dirty="0">
                <a:solidFill>
                  <a:srgbClr val="C00000"/>
                </a:solidFill>
              </a:rPr>
              <a:t>types</a:t>
            </a:r>
            <a:r>
              <a:rPr lang="en-US" altLang="en-US" sz="3000" dirty="0">
                <a:solidFill>
                  <a:srgbClr val="C00000"/>
                </a:solidFill>
              </a:rPr>
              <a:t> of multilingualism</a:t>
            </a:r>
            <a:r>
              <a:rPr lang="en-US" altLang="en-US" sz="3000" dirty="0"/>
              <a:t> which manifest in most societies.</a:t>
            </a:r>
          </a:p>
          <a:p>
            <a:pPr marL="742950" marR="0" lvl="1" indent="-285750" algn="l" defTabSz="914400" rtl="0" eaLnBrk="1" fontAlgn="base" latinLnBrk="0" hangingPunct="1">
              <a:spcBef>
                <a:spcPct val="20000"/>
              </a:spcBef>
              <a:spcAft>
                <a:spcPct val="0"/>
              </a:spcAft>
              <a:buClrTx/>
              <a:buSzTx/>
              <a:buFont typeface="Arial" panose="020B0604020202020204" pitchFamily="34" charset="0"/>
              <a:buChar char="–"/>
              <a:defRPr/>
            </a:pPr>
            <a:endParaRPr kumimoji="0" lang="en-ZA" altLang="en-US" sz="30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888886311"/>
      </p:ext>
    </p:extLst>
  </p:cSld>
  <p:clrMapOvr>
    <a:masterClrMapping/>
  </p:clrMapOvr>
  <mc:AlternateContent xmlns:mc="http://schemas.openxmlformats.org/markup-compatibility/2006" xmlns:p14="http://schemas.microsoft.com/office/powerpoint/2010/main">
    <mc:Choice Requires="p14">
      <p:transition spd="slow" p14:dur="2000" advTm="44220"/>
    </mc:Choice>
    <mc:Fallback xmlns="">
      <p:transition spd="slow" advTm="4422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D4295C-E80D-468E-ABC7-F9451F30BF4B}"/>
              </a:ext>
            </a:extLst>
          </p:cNvPr>
          <p:cNvSpPr>
            <a:spLocks noGrp="1"/>
          </p:cNvSpPr>
          <p:nvPr>
            <p:ph idx="1"/>
          </p:nvPr>
        </p:nvSpPr>
        <p:spPr>
          <a:xfrm>
            <a:off x="0" y="332581"/>
            <a:ext cx="10210800" cy="6192837"/>
          </a:xfrm>
        </p:spPr>
        <p:txBody>
          <a:bodyPr rtlCol="0">
            <a:normAutofit fontScale="85000" lnSpcReduction="20000"/>
          </a:bodyPr>
          <a:lstStyle/>
          <a:p>
            <a:pPr marL="0" indent="0">
              <a:buNone/>
              <a:defRPr/>
            </a:pPr>
            <a:endParaRPr lang="en-US" sz="600" b="1" i="1" dirty="0"/>
          </a:p>
          <a:p>
            <a:pPr marL="457200" indent="-457200" algn="just">
              <a:buFontTx/>
              <a:buAutoNum type="arabicPeriod"/>
              <a:defRPr/>
            </a:pPr>
            <a:r>
              <a:rPr lang="en-US" sz="2200" b="1" u="sng" dirty="0"/>
              <a:t>Horizontal Multilingualism </a:t>
            </a:r>
            <a:r>
              <a:rPr lang="en-US" sz="2200" u="sng" dirty="0"/>
              <a:t>(</a:t>
            </a:r>
            <a:r>
              <a:rPr lang="en-US" sz="2000" u="sng" dirty="0"/>
              <a:t>Mansour, 1993)</a:t>
            </a:r>
            <a:r>
              <a:rPr lang="en-US" sz="2200" b="1" dirty="0"/>
              <a:t>:</a:t>
            </a:r>
            <a:r>
              <a:rPr lang="en-US" sz="2200" dirty="0"/>
              <a:t> </a:t>
            </a:r>
            <a:endParaRPr lang="en-US" sz="200" dirty="0"/>
          </a:p>
          <a:p>
            <a:pPr marL="355600" indent="0" algn="just">
              <a:buNone/>
              <a:defRPr/>
            </a:pPr>
            <a:endParaRPr lang="en-US" sz="200" dirty="0"/>
          </a:p>
          <a:p>
            <a:pPr marL="355600" indent="0" algn="just">
              <a:buNone/>
              <a:defRPr/>
            </a:pPr>
            <a:r>
              <a:rPr lang="en-US" sz="2400" dirty="0"/>
              <a:t>Different speech communities speaking different languages occupy their </a:t>
            </a:r>
            <a:r>
              <a:rPr lang="en-US" sz="2400" dirty="0">
                <a:solidFill>
                  <a:srgbClr val="FF0000"/>
                </a:solidFill>
              </a:rPr>
              <a:t>own space, without mixing </a:t>
            </a:r>
            <a:r>
              <a:rPr lang="en-US" sz="2400" dirty="0"/>
              <a:t>with speakers of other languages. The local population does not move beyond its geographical borders (little or no mobility). Rare and likely only in extremely isolated rural areas. Can </a:t>
            </a:r>
            <a:r>
              <a:rPr lang="en-US" sz="2400" dirty="0">
                <a:solidFill>
                  <a:srgbClr val="FF33CC"/>
                </a:solidFill>
              </a:rPr>
              <a:t>also</a:t>
            </a:r>
            <a:r>
              <a:rPr lang="en-US" sz="2400" dirty="0"/>
              <a:t> be seen as an</a:t>
            </a:r>
            <a:r>
              <a:rPr lang="en-US" sz="2400" dirty="0">
                <a:solidFill>
                  <a:srgbClr val="FF33CC"/>
                </a:solidFill>
              </a:rPr>
              <a:t> aspect of</a:t>
            </a:r>
            <a:r>
              <a:rPr lang="en-US" sz="2400" i="1" dirty="0">
                <a:solidFill>
                  <a:srgbClr val="FF33CC"/>
                </a:solidFill>
              </a:rPr>
              <a:t> modernity</a:t>
            </a:r>
            <a:r>
              <a:rPr lang="en-US" sz="2400" dirty="0"/>
              <a:t>, which held languages rigidly separate.</a:t>
            </a:r>
            <a:endParaRPr lang="en-ZA" sz="2400" dirty="0"/>
          </a:p>
          <a:p>
            <a:pPr marL="287655" indent="0">
              <a:buNone/>
              <a:defRPr/>
            </a:pPr>
            <a:endParaRPr lang="en-US" sz="200" b="1" u="sng" dirty="0">
              <a:solidFill>
                <a:srgbClr val="0000FF"/>
              </a:solidFill>
            </a:endParaRPr>
          </a:p>
          <a:p>
            <a:pPr marL="287655" indent="0">
              <a:buNone/>
              <a:defRPr/>
            </a:pPr>
            <a:endParaRPr lang="en-US" sz="200" b="1" u="sng" dirty="0">
              <a:solidFill>
                <a:srgbClr val="0000FF"/>
              </a:solidFill>
            </a:endParaRPr>
          </a:p>
          <a:p>
            <a:pPr marL="287655" indent="0">
              <a:buNone/>
              <a:defRPr/>
            </a:pPr>
            <a:r>
              <a:rPr lang="en-US" sz="2200" b="1" u="sng" dirty="0" err="1">
                <a:solidFill>
                  <a:srgbClr val="0000FF"/>
                </a:solidFill>
              </a:rPr>
              <a:t>Horisontale</a:t>
            </a:r>
            <a:r>
              <a:rPr lang="en-US" sz="2200" b="1" u="sng" dirty="0">
                <a:solidFill>
                  <a:srgbClr val="0000FF"/>
                </a:solidFill>
              </a:rPr>
              <a:t> </a:t>
            </a:r>
            <a:r>
              <a:rPr lang="en-US" sz="2200" b="1" u="sng" dirty="0" err="1">
                <a:solidFill>
                  <a:srgbClr val="0000FF"/>
                </a:solidFill>
              </a:rPr>
              <a:t>veeltaligheid</a:t>
            </a:r>
            <a:r>
              <a:rPr lang="en-US" sz="2200" b="1" dirty="0">
                <a:solidFill>
                  <a:srgbClr val="0000FF"/>
                </a:solidFill>
              </a:rPr>
              <a:t>: </a:t>
            </a:r>
            <a:r>
              <a:rPr lang="nl-NL" sz="2200" dirty="0">
                <a:solidFill>
                  <a:srgbClr val="0000FF"/>
                </a:solidFill>
              </a:rPr>
              <a:t>Horisontale veeltaligheid is wanneer mense wat in verskillende tale praat en in verskillende dele bly, nie in kontak met mekaar kom nie. Die groepe in hierdie scenario beweeg nie verby die grense van hulle eie omgewings nie – dit beteken dat hierdie groepe nie mobile is nie, of, hulle beweging is beperk tot hulle eie omgewing. Dit is hoogs onwaarskynlik dat so iets sal voorkom. Dit gebeur gewoonlik in hoogs isolated en rural areas. Horisontale veeltaligheid kan as ‘n aspek van modernity gesien word  deurdat tale streng geskei word van mekaar. </a:t>
            </a:r>
          </a:p>
          <a:p>
            <a:pPr marL="287655" indent="0">
              <a:buNone/>
              <a:defRPr/>
            </a:pPr>
            <a:endParaRPr lang="nl-NL" sz="2200" dirty="0">
              <a:solidFill>
                <a:srgbClr val="0000FF"/>
              </a:solidFill>
            </a:endParaRPr>
          </a:p>
          <a:p>
            <a:pPr marL="287655" indent="-53975">
              <a:buNone/>
              <a:defRPr/>
            </a:pPr>
            <a:r>
              <a:rPr lang="en-US" sz="2200" dirty="0">
                <a:solidFill>
                  <a:srgbClr val="00B050"/>
                </a:solidFill>
              </a:rPr>
              <a:t> </a:t>
            </a:r>
            <a:r>
              <a:rPr lang="en-US" sz="2200" b="1" u="sng" dirty="0" err="1">
                <a:solidFill>
                  <a:srgbClr val="00B050"/>
                </a:solidFill>
              </a:rPr>
              <a:t>iHorizontal</a:t>
            </a:r>
            <a:r>
              <a:rPr lang="en-US" sz="2200" b="1" u="sng" dirty="0">
                <a:solidFill>
                  <a:srgbClr val="00B050"/>
                </a:solidFill>
              </a:rPr>
              <a:t> Multilingualism</a:t>
            </a:r>
            <a:r>
              <a:rPr lang="en-US" sz="2200" dirty="0">
                <a:solidFill>
                  <a:srgbClr val="00B050"/>
                </a:solidFill>
              </a:rPr>
              <a:t>: </a:t>
            </a:r>
            <a:r>
              <a:rPr lang="en-US" sz="2200" dirty="0" err="1">
                <a:solidFill>
                  <a:srgbClr val="00B050"/>
                </a:solidFill>
              </a:rPr>
              <a:t>Indlela</a:t>
            </a:r>
            <a:r>
              <a:rPr lang="en-US" sz="2200" dirty="0">
                <a:solidFill>
                  <a:srgbClr val="00B050"/>
                </a:solidFill>
              </a:rPr>
              <a:t> </a:t>
            </a:r>
            <a:r>
              <a:rPr lang="en-US" sz="2200" dirty="0" err="1">
                <a:solidFill>
                  <a:srgbClr val="00B050"/>
                </a:solidFill>
              </a:rPr>
              <a:t>ezahlukeneyo</a:t>
            </a:r>
            <a:r>
              <a:rPr lang="en-US" sz="2200" dirty="0">
                <a:solidFill>
                  <a:srgbClr val="00B050"/>
                </a:solidFill>
              </a:rPr>
              <a:t> </a:t>
            </a:r>
            <a:r>
              <a:rPr lang="en-US" sz="2200" dirty="0" err="1">
                <a:solidFill>
                  <a:srgbClr val="00B050"/>
                </a:solidFill>
              </a:rPr>
              <a:t>zokuthetha</a:t>
            </a:r>
            <a:r>
              <a:rPr lang="en-US" sz="2200" dirty="0">
                <a:solidFill>
                  <a:srgbClr val="00B050"/>
                </a:solidFill>
              </a:rPr>
              <a:t> </a:t>
            </a:r>
            <a:r>
              <a:rPr lang="en-US" sz="2200" dirty="0" err="1">
                <a:solidFill>
                  <a:srgbClr val="00B050"/>
                </a:solidFill>
              </a:rPr>
              <a:t>iilwimi</a:t>
            </a:r>
            <a:r>
              <a:rPr lang="en-US" sz="2200" dirty="0">
                <a:solidFill>
                  <a:srgbClr val="00B050"/>
                </a:solidFill>
              </a:rPr>
              <a:t> </a:t>
            </a:r>
            <a:r>
              <a:rPr lang="en-US" sz="2200" dirty="0" err="1">
                <a:solidFill>
                  <a:srgbClr val="00B050"/>
                </a:solidFill>
              </a:rPr>
              <a:t>ezahlukeneyo</a:t>
            </a:r>
            <a:r>
              <a:rPr lang="en-US" sz="2200" dirty="0">
                <a:solidFill>
                  <a:srgbClr val="00B050"/>
                </a:solidFill>
              </a:rPr>
              <a:t> </a:t>
            </a:r>
            <a:r>
              <a:rPr lang="en-US" sz="2200" dirty="0" err="1">
                <a:solidFill>
                  <a:srgbClr val="00B050"/>
                </a:solidFill>
              </a:rPr>
              <a:t>zithatha</a:t>
            </a:r>
            <a:r>
              <a:rPr lang="en-US" sz="2200" dirty="0">
                <a:solidFill>
                  <a:srgbClr val="00B050"/>
                </a:solidFill>
              </a:rPr>
              <a:t> </a:t>
            </a:r>
            <a:r>
              <a:rPr lang="en-US" sz="2200" dirty="0" err="1">
                <a:solidFill>
                  <a:srgbClr val="00B050"/>
                </a:solidFill>
              </a:rPr>
              <a:t>indawo</a:t>
            </a:r>
            <a:r>
              <a:rPr lang="en-US" sz="2200" dirty="0">
                <a:solidFill>
                  <a:srgbClr val="00B050"/>
                </a:solidFill>
              </a:rPr>
              <a:t> </a:t>
            </a:r>
            <a:r>
              <a:rPr lang="en-US" sz="2200" dirty="0" err="1">
                <a:solidFill>
                  <a:srgbClr val="00B050"/>
                </a:solidFill>
              </a:rPr>
              <a:t>zazo</a:t>
            </a:r>
            <a:r>
              <a:rPr lang="en-US" sz="2200" dirty="0">
                <a:solidFill>
                  <a:srgbClr val="00B050"/>
                </a:solidFill>
              </a:rPr>
              <a:t>, </a:t>
            </a:r>
            <a:r>
              <a:rPr lang="en-US" sz="2200" dirty="0" err="1">
                <a:solidFill>
                  <a:srgbClr val="00B050"/>
                </a:solidFill>
              </a:rPr>
              <a:t>ngaphandle</a:t>
            </a:r>
            <a:r>
              <a:rPr lang="en-US" sz="2200" dirty="0">
                <a:solidFill>
                  <a:srgbClr val="00B050"/>
                </a:solidFill>
              </a:rPr>
              <a:t> </a:t>
            </a:r>
            <a:r>
              <a:rPr lang="en-US" sz="2200" dirty="0" err="1">
                <a:solidFill>
                  <a:srgbClr val="00B050"/>
                </a:solidFill>
              </a:rPr>
              <a:t>kokuxuba</a:t>
            </a:r>
            <a:r>
              <a:rPr lang="en-US" sz="2200" dirty="0">
                <a:solidFill>
                  <a:srgbClr val="00B050"/>
                </a:solidFill>
              </a:rPr>
              <a:t> </a:t>
            </a:r>
            <a:r>
              <a:rPr lang="en-US" sz="2200" dirty="0" err="1">
                <a:solidFill>
                  <a:srgbClr val="00B050"/>
                </a:solidFill>
              </a:rPr>
              <a:t>nabantu</a:t>
            </a:r>
            <a:r>
              <a:rPr lang="en-US" sz="2200" dirty="0">
                <a:solidFill>
                  <a:srgbClr val="00B050"/>
                </a:solidFill>
              </a:rPr>
              <a:t> </a:t>
            </a:r>
            <a:r>
              <a:rPr lang="en-US" sz="2200" dirty="0" err="1">
                <a:solidFill>
                  <a:srgbClr val="00B050"/>
                </a:solidFill>
              </a:rPr>
              <a:t>abathetha</a:t>
            </a:r>
            <a:r>
              <a:rPr lang="en-US" sz="2200" dirty="0">
                <a:solidFill>
                  <a:srgbClr val="00B050"/>
                </a:solidFill>
              </a:rPr>
              <a:t> </a:t>
            </a:r>
            <a:r>
              <a:rPr lang="en-US" sz="2200" dirty="0" err="1">
                <a:solidFill>
                  <a:srgbClr val="00B050"/>
                </a:solidFill>
              </a:rPr>
              <a:t>ezinye</a:t>
            </a:r>
            <a:r>
              <a:rPr lang="en-US" sz="2200" dirty="0">
                <a:solidFill>
                  <a:srgbClr val="00B050"/>
                </a:solidFill>
              </a:rPr>
              <a:t> </a:t>
            </a:r>
            <a:r>
              <a:rPr lang="en-US" sz="2200" dirty="0" err="1">
                <a:solidFill>
                  <a:srgbClr val="00B050"/>
                </a:solidFill>
              </a:rPr>
              <a:t>iilwimi</a:t>
            </a:r>
            <a:r>
              <a:rPr lang="en-US" sz="2200" dirty="0">
                <a:solidFill>
                  <a:srgbClr val="00B050"/>
                </a:solidFill>
              </a:rPr>
              <a:t>. </a:t>
            </a:r>
            <a:r>
              <a:rPr lang="en-US" sz="2200" dirty="0" err="1">
                <a:solidFill>
                  <a:srgbClr val="00B050"/>
                </a:solidFill>
              </a:rPr>
              <a:t>Abantu</a:t>
            </a:r>
            <a:r>
              <a:rPr lang="en-US" sz="2200" dirty="0">
                <a:solidFill>
                  <a:srgbClr val="00B050"/>
                </a:solidFill>
              </a:rPr>
              <a:t> </a:t>
            </a:r>
            <a:r>
              <a:rPr lang="en-US" sz="2200" dirty="0" err="1">
                <a:solidFill>
                  <a:srgbClr val="00B050"/>
                </a:solidFill>
              </a:rPr>
              <a:t>balondawo</a:t>
            </a:r>
            <a:r>
              <a:rPr lang="en-US" sz="2200" dirty="0">
                <a:solidFill>
                  <a:srgbClr val="00B050"/>
                </a:solidFill>
              </a:rPr>
              <a:t> </a:t>
            </a:r>
            <a:r>
              <a:rPr lang="en-US" sz="2200" dirty="0" err="1">
                <a:solidFill>
                  <a:srgbClr val="00B050"/>
                </a:solidFill>
              </a:rPr>
              <a:t>abaphumeli</a:t>
            </a:r>
            <a:r>
              <a:rPr lang="en-US" sz="2200" dirty="0">
                <a:solidFill>
                  <a:srgbClr val="00B050"/>
                </a:solidFill>
              </a:rPr>
              <a:t> </a:t>
            </a:r>
            <a:r>
              <a:rPr lang="en-US" sz="2200" dirty="0" err="1">
                <a:solidFill>
                  <a:srgbClr val="00B050"/>
                </a:solidFill>
              </a:rPr>
              <a:t>ngaphandle</a:t>
            </a:r>
            <a:r>
              <a:rPr lang="en-US" sz="2200" dirty="0">
                <a:solidFill>
                  <a:srgbClr val="00B050"/>
                </a:solidFill>
              </a:rPr>
              <a:t> </a:t>
            </a:r>
            <a:r>
              <a:rPr lang="en-US" sz="2200" dirty="0" err="1">
                <a:solidFill>
                  <a:srgbClr val="00B050"/>
                </a:solidFill>
              </a:rPr>
              <a:t>kweboerders</a:t>
            </a:r>
            <a:r>
              <a:rPr lang="en-US" sz="2200" dirty="0">
                <a:solidFill>
                  <a:srgbClr val="00B050"/>
                </a:solidFill>
              </a:rPr>
              <a:t> </a:t>
            </a:r>
            <a:r>
              <a:rPr lang="en-US" sz="2200" dirty="0" err="1">
                <a:solidFill>
                  <a:srgbClr val="00B050"/>
                </a:solidFill>
              </a:rPr>
              <a:t>zabo</a:t>
            </a:r>
            <a:r>
              <a:rPr lang="en-US" sz="2200" dirty="0">
                <a:solidFill>
                  <a:srgbClr val="00B050"/>
                </a:solidFill>
              </a:rPr>
              <a:t> (</a:t>
            </a:r>
            <a:r>
              <a:rPr lang="en-US" sz="2200" dirty="0" err="1">
                <a:solidFill>
                  <a:srgbClr val="00B050"/>
                </a:solidFill>
              </a:rPr>
              <a:t>bahamba</a:t>
            </a:r>
            <a:r>
              <a:rPr lang="en-US" sz="2200" dirty="0">
                <a:solidFill>
                  <a:srgbClr val="00B050"/>
                </a:solidFill>
              </a:rPr>
              <a:t> </a:t>
            </a:r>
            <a:r>
              <a:rPr lang="en-US" sz="2200" dirty="0" err="1">
                <a:solidFill>
                  <a:srgbClr val="00B050"/>
                </a:solidFill>
              </a:rPr>
              <a:t>kancinci</a:t>
            </a:r>
            <a:r>
              <a:rPr lang="en-US" sz="2200" dirty="0">
                <a:solidFill>
                  <a:srgbClr val="00B050"/>
                </a:solidFill>
              </a:rPr>
              <a:t> </a:t>
            </a:r>
            <a:r>
              <a:rPr lang="en-US" sz="2200" dirty="0" err="1">
                <a:solidFill>
                  <a:srgbClr val="00B050"/>
                </a:solidFill>
              </a:rPr>
              <a:t>okanye</a:t>
            </a:r>
            <a:r>
              <a:rPr lang="en-US" sz="2200" dirty="0">
                <a:solidFill>
                  <a:srgbClr val="00B050"/>
                </a:solidFill>
              </a:rPr>
              <a:t> </a:t>
            </a:r>
            <a:r>
              <a:rPr lang="en-US" sz="2200" dirty="0" err="1">
                <a:solidFill>
                  <a:srgbClr val="00B050"/>
                </a:solidFill>
              </a:rPr>
              <a:t>abahamba-hambi</a:t>
            </a:r>
            <a:r>
              <a:rPr lang="en-US" sz="2200" dirty="0">
                <a:solidFill>
                  <a:srgbClr val="00B050"/>
                </a:solidFill>
              </a:rPr>
              <a:t>). </a:t>
            </a:r>
            <a:r>
              <a:rPr lang="en-US" sz="2200" dirty="0" err="1">
                <a:solidFill>
                  <a:srgbClr val="00B050"/>
                </a:solidFill>
              </a:rPr>
              <a:t>Kunqabile</a:t>
            </a:r>
            <a:r>
              <a:rPr lang="en-US" sz="2200" dirty="0">
                <a:solidFill>
                  <a:srgbClr val="00B050"/>
                </a:solidFill>
              </a:rPr>
              <a:t> </a:t>
            </a:r>
            <a:r>
              <a:rPr lang="en-US" sz="2200" dirty="0" err="1">
                <a:solidFill>
                  <a:srgbClr val="00B050"/>
                </a:solidFill>
              </a:rPr>
              <a:t>kwaye</a:t>
            </a:r>
            <a:r>
              <a:rPr lang="en-US" sz="2200" dirty="0">
                <a:solidFill>
                  <a:srgbClr val="00B050"/>
                </a:solidFill>
              </a:rPr>
              <a:t> </a:t>
            </a:r>
            <a:r>
              <a:rPr lang="en-US" sz="2200" dirty="0" err="1">
                <a:solidFill>
                  <a:srgbClr val="00B050"/>
                </a:solidFill>
              </a:rPr>
              <a:t>akuxhaphakanga</a:t>
            </a:r>
            <a:r>
              <a:rPr lang="en-US" sz="2200" dirty="0">
                <a:solidFill>
                  <a:srgbClr val="00B050"/>
                </a:solidFill>
              </a:rPr>
              <a:t>, </a:t>
            </a:r>
            <a:r>
              <a:rPr lang="en-US" sz="2200" dirty="0" err="1">
                <a:solidFill>
                  <a:srgbClr val="00B050"/>
                </a:solidFill>
              </a:rPr>
              <a:t>kuye</a:t>
            </a:r>
            <a:r>
              <a:rPr lang="en-US" sz="2200" dirty="0">
                <a:solidFill>
                  <a:srgbClr val="00B050"/>
                </a:solidFill>
              </a:rPr>
              <a:t> </a:t>
            </a:r>
            <a:r>
              <a:rPr lang="en-US" sz="2200" dirty="0" err="1">
                <a:solidFill>
                  <a:srgbClr val="00B050"/>
                </a:solidFill>
              </a:rPr>
              <a:t>kuvame</a:t>
            </a:r>
            <a:r>
              <a:rPr lang="en-US" sz="2200" dirty="0">
                <a:solidFill>
                  <a:srgbClr val="00B050"/>
                </a:solidFill>
              </a:rPr>
              <a:t> </a:t>
            </a:r>
            <a:r>
              <a:rPr lang="en-US" sz="2200" dirty="0" err="1">
                <a:solidFill>
                  <a:srgbClr val="00B050"/>
                </a:solidFill>
              </a:rPr>
              <a:t>kwindawo</a:t>
            </a:r>
            <a:r>
              <a:rPr lang="en-US" sz="2200" dirty="0">
                <a:solidFill>
                  <a:srgbClr val="00B050"/>
                </a:solidFill>
              </a:rPr>
              <a:t> </a:t>
            </a:r>
            <a:r>
              <a:rPr lang="en-US" sz="2200" dirty="0" err="1">
                <a:solidFill>
                  <a:srgbClr val="00B050"/>
                </a:solidFill>
              </a:rPr>
              <a:t>ezisemagqagaleni.Iyakwazi</a:t>
            </a:r>
            <a:r>
              <a:rPr lang="en-US" sz="2200" dirty="0">
                <a:solidFill>
                  <a:srgbClr val="00B050"/>
                </a:solidFill>
              </a:rPr>
              <a:t> </a:t>
            </a:r>
            <a:r>
              <a:rPr lang="en-US" sz="2200" dirty="0" err="1">
                <a:solidFill>
                  <a:srgbClr val="00B050"/>
                </a:solidFill>
              </a:rPr>
              <a:t>kananjalo</a:t>
            </a:r>
            <a:r>
              <a:rPr lang="en-US" sz="2200" dirty="0">
                <a:solidFill>
                  <a:srgbClr val="00B050"/>
                </a:solidFill>
              </a:rPr>
              <a:t> </a:t>
            </a:r>
            <a:r>
              <a:rPr lang="en-US" sz="2200" dirty="0" err="1">
                <a:solidFill>
                  <a:srgbClr val="00B050"/>
                </a:solidFill>
              </a:rPr>
              <a:t>ukubonakala</a:t>
            </a:r>
            <a:r>
              <a:rPr lang="en-US" sz="2200" dirty="0">
                <a:solidFill>
                  <a:srgbClr val="00B050"/>
                </a:solidFill>
              </a:rPr>
              <a:t> </a:t>
            </a:r>
            <a:r>
              <a:rPr lang="en-US" sz="2200" dirty="0" err="1">
                <a:solidFill>
                  <a:srgbClr val="00B050"/>
                </a:solidFill>
              </a:rPr>
              <a:t>njengenye</a:t>
            </a:r>
            <a:r>
              <a:rPr lang="en-US" sz="2200" dirty="0">
                <a:solidFill>
                  <a:srgbClr val="00B050"/>
                </a:solidFill>
              </a:rPr>
              <a:t> </a:t>
            </a:r>
            <a:r>
              <a:rPr lang="en-US" sz="2200" dirty="0" err="1">
                <a:solidFill>
                  <a:srgbClr val="00B050"/>
                </a:solidFill>
              </a:rPr>
              <a:t>yempawu</a:t>
            </a:r>
            <a:r>
              <a:rPr lang="en-US" sz="2200" dirty="0">
                <a:solidFill>
                  <a:srgbClr val="00B050"/>
                </a:solidFill>
              </a:rPr>
              <a:t> </a:t>
            </a:r>
            <a:r>
              <a:rPr lang="en-US" sz="2200" dirty="0" err="1">
                <a:solidFill>
                  <a:srgbClr val="00B050"/>
                </a:solidFill>
              </a:rPr>
              <a:t>zemodernity</a:t>
            </a:r>
            <a:r>
              <a:rPr lang="en-US" sz="2200" dirty="0">
                <a:solidFill>
                  <a:srgbClr val="00B050"/>
                </a:solidFill>
              </a:rPr>
              <a:t>, </a:t>
            </a:r>
            <a:r>
              <a:rPr lang="en-US" sz="2200" dirty="0" err="1">
                <a:solidFill>
                  <a:srgbClr val="00B050"/>
                </a:solidFill>
              </a:rPr>
              <a:t>ebona</a:t>
            </a:r>
            <a:r>
              <a:rPr lang="en-US" sz="2200" dirty="0">
                <a:solidFill>
                  <a:srgbClr val="00B050"/>
                </a:solidFill>
              </a:rPr>
              <a:t> </a:t>
            </a:r>
            <a:r>
              <a:rPr lang="en-US" sz="2200" dirty="0" err="1">
                <a:solidFill>
                  <a:srgbClr val="00B050"/>
                </a:solidFill>
              </a:rPr>
              <a:t>iilwimi</a:t>
            </a:r>
            <a:r>
              <a:rPr lang="en-US" sz="2200" dirty="0">
                <a:solidFill>
                  <a:srgbClr val="00B050"/>
                </a:solidFill>
              </a:rPr>
              <a:t> </a:t>
            </a:r>
            <a:r>
              <a:rPr lang="en-US" sz="2200" dirty="0" err="1">
                <a:solidFill>
                  <a:srgbClr val="00B050"/>
                </a:solidFill>
              </a:rPr>
              <a:t>zabantu</a:t>
            </a:r>
            <a:r>
              <a:rPr lang="en-US" sz="2200" dirty="0">
                <a:solidFill>
                  <a:srgbClr val="00B050"/>
                </a:solidFill>
              </a:rPr>
              <a:t> </a:t>
            </a:r>
            <a:r>
              <a:rPr lang="en-US" sz="2200" dirty="0" err="1">
                <a:solidFill>
                  <a:srgbClr val="00B050"/>
                </a:solidFill>
              </a:rPr>
              <a:t>njengezahlukeneyo</a:t>
            </a:r>
            <a:r>
              <a:rPr lang="en-US" sz="2200" dirty="0">
                <a:solidFill>
                  <a:srgbClr val="00B050"/>
                </a:solidFill>
              </a:rPr>
              <a:t>.</a:t>
            </a:r>
          </a:p>
          <a:p>
            <a:pPr marL="0" indent="0">
              <a:buNone/>
              <a:defRPr/>
            </a:pPr>
            <a:endParaRPr lang="en-ZA" sz="2200" dirty="0"/>
          </a:p>
          <a:p>
            <a:pPr marL="355600" indent="-355600">
              <a:buNone/>
              <a:defRPr/>
            </a:pPr>
            <a:endParaRPr lang="en-US" dirty="0"/>
          </a:p>
          <a:p>
            <a:pPr>
              <a:buNone/>
              <a:defRPr/>
            </a:pPr>
            <a:endParaRPr lang="en-Z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4179CB-D40F-4DE0-9F3F-A7E7F6A3BA50}"/>
              </a:ext>
            </a:extLst>
          </p:cNvPr>
          <p:cNvSpPr>
            <a:spLocks noGrp="1"/>
          </p:cNvSpPr>
          <p:nvPr>
            <p:ph idx="1"/>
          </p:nvPr>
        </p:nvSpPr>
        <p:spPr>
          <a:xfrm>
            <a:off x="429208" y="333376"/>
            <a:ext cx="9781592" cy="6264275"/>
          </a:xfrm>
        </p:spPr>
        <p:txBody>
          <a:bodyPr rtlCol="0">
            <a:normAutofit lnSpcReduction="10000"/>
          </a:bodyPr>
          <a:lstStyle/>
          <a:p>
            <a:pPr marL="287655" indent="-287655">
              <a:buNone/>
              <a:defRPr/>
            </a:pPr>
            <a:r>
              <a:rPr lang="en-US" sz="2000" b="1" dirty="0"/>
              <a:t>2. </a:t>
            </a:r>
            <a:r>
              <a:rPr lang="en-US" sz="2000" b="1" u="sng" dirty="0"/>
              <a:t>Vertical Multilingualism </a:t>
            </a:r>
            <a:r>
              <a:rPr lang="en-US" sz="2200" u="sng" dirty="0"/>
              <a:t>(</a:t>
            </a:r>
            <a:r>
              <a:rPr lang="en-US" sz="2000" u="sng" dirty="0"/>
              <a:t>Mansour, 1993)</a:t>
            </a:r>
            <a:r>
              <a:rPr lang="en-US" sz="2000" b="1" i="1" dirty="0"/>
              <a:t>:</a:t>
            </a:r>
            <a:r>
              <a:rPr lang="en-US" sz="2000" dirty="0"/>
              <a:t> Found in multilingual cities or settings, where there are </a:t>
            </a:r>
            <a:r>
              <a:rPr lang="en-US" sz="2000" dirty="0">
                <a:solidFill>
                  <a:srgbClr val="C00000"/>
                </a:solidFill>
              </a:rPr>
              <a:t>majority</a:t>
            </a:r>
            <a:r>
              <a:rPr lang="en-US" sz="2000" dirty="0"/>
              <a:t> and </a:t>
            </a:r>
            <a:r>
              <a:rPr lang="en-US" sz="2000" dirty="0">
                <a:solidFill>
                  <a:srgbClr val="C00000"/>
                </a:solidFill>
              </a:rPr>
              <a:t>minority</a:t>
            </a:r>
            <a:r>
              <a:rPr lang="en-US" sz="2000" dirty="0"/>
              <a:t> languages, e.g. mother tongues, community languages, national languages, international languages, as well as </a:t>
            </a:r>
            <a:r>
              <a:rPr lang="en-US" sz="2000" dirty="0">
                <a:solidFill>
                  <a:srgbClr val="C00000"/>
                </a:solidFill>
              </a:rPr>
              <a:t>blended</a:t>
            </a:r>
            <a:r>
              <a:rPr lang="en-US" sz="2000" dirty="0"/>
              <a:t> varieties. </a:t>
            </a:r>
            <a:r>
              <a:rPr lang="en-US" sz="2000" dirty="0" err="1">
                <a:solidFill>
                  <a:srgbClr val="C00000"/>
                </a:solidFill>
              </a:rPr>
              <a:t>Polyglossia</a:t>
            </a:r>
            <a:r>
              <a:rPr lang="en-US" sz="2000" dirty="0"/>
              <a:t> rather than </a:t>
            </a:r>
            <a:r>
              <a:rPr lang="en-US" sz="2000" dirty="0" err="1"/>
              <a:t>Diglossia</a:t>
            </a:r>
            <a:r>
              <a:rPr lang="en-US" sz="2000" dirty="0"/>
              <a:t> is a central feature of Vertical Multilingualism, with dominant (H)</a:t>
            </a:r>
            <a:r>
              <a:rPr lang="en-US" sz="2000" dirty="0" err="1"/>
              <a:t>igh</a:t>
            </a:r>
            <a:r>
              <a:rPr lang="en-US" sz="2000" dirty="0"/>
              <a:t> and subordinate (L)</a:t>
            </a:r>
            <a:r>
              <a:rPr lang="en-US" sz="2000" dirty="0" err="1"/>
              <a:t>ow</a:t>
            </a:r>
            <a:r>
              <a:rPr lang="en-US" sz="2000" dirty="0"/>
              <a:t> languages or language varieties. </a:t>
            </a:r>
            <a:r>
              <a:rPr lang="en-US" sz="2000" i="1" dirty="0"/>
              <a:t>Post-modern</a:t>
            </a:r>
            <a:r>
              <a:rPr lang="en-US" sz="2000" dirty="0"/>
              <a:t> in its orientation.</a:t>
            </a:r>
          </a:p>
          <a:p>
            <a:pPr marL="287655" indent="0">
              <a:buNone/>
              <a:defRPr/>
            </a:pPr>
            <a:r>
              <a:rPr lang="en-ZA" sz="2100" b="1" u="sng" dirty="0" err="1">
                <a:solidFill>
                  <a:srgbClr val="0000FF"/>
                </a:solidFill>
              </a:rPr>
              <a:t>Vertikale</a:t>
            </a:r>
            <a:r>
              <a:rPr lang="en-ZA" sz="2100" b="1" u="sng" dirty="0">
                <a:solidFill>
                  <a:srgbClr val="0000FF"/>
                </a:solidFill>
              </a:rPr>
              <a:t> </a:t>
            </a:r>
            <a:r>
              <a:rPr lang="en-ZA" sz="2100" b="1" u="sng" dirty="0" err="1">
                <a:solidFill>
                  <a:srgbClr val="0000FF"/>
                </a:solidFill>
              </a:rPr>
              <a:t>veeltaligheid</a:t>
            </a:r>
            <a:r>
              <a:rPr lang="en-ZA" sz="2100" b="1" u="sng" dirty="0">
                <a:solidFill>
                  <a:srgbClr val="0000FF"/>
                </a:solidFill>
              </a:rPr>
              <a:t>: </a:t>
            </a:r>
            <a:r>
              <a:rPr lang="en-ZA" sz="2100" dirty="0" err="1">
                <a:solidFill>
                  <a:srgbClr val="0000FF"/>
                </a:solidFill>
              </a:rPr>
              <a:t>Hierdie</a:t>
            </a:r>
            <a:r>
              <a:rPr lang="en-ZA" sz="2100" dirty="0">
                <a:solidFill>
                  <a:srgbClr val="0000FF"/>
                </a:solidFill>
              </a:rPr>
              <a:t> </a:t>
            </a:r>
            <a:r>
              <a:rPr lang="en-ZA" sz="2100" dirty="0" err="1">
                <a:solidFill>
                  <a:srgbClr val="0000FF"/>
                </a:solidFill>
              </a:rPr>
              <a:t>tipe</a:t>
            </a:r>
            <a:r>
              <a:rPr lang="en-ZA" sz="2100" dirty="0">
                <a:solidFill>
                  <a:srgbClr val="0000FF"/>
                </a:solidFill>
              </a:rPr>
              <a:t> </a:t>
            </a:r>
            <a:r>
              <a:rPr lang="en-ZA" sz="2100" dirty="0" err="1">
                <a:solidFill>
                  <a:srgbClr val="0000FF"/>
                </a:solidFill>
              </a:rPr>
              <a:t>veeltaligheid</a:t>
            </a:r>
            <a:r>
              <a:rPr lang="en-ZA" sz="2100" dirty="0">
                <a:solidFill>
                  <a:srgbClr val="0000FF"/>
                </a:solidFill>
              </a:rPr>
              <a:t> </a:t>
            </a:r>
            <a:r>
              <a:rPr lang="en-ZA" sz="2100" dirty="0" err="1">
                <a:solidFill>
                  <a:srgbClr val="0000FF"/>
                </a:solidFill>
              </a:rPr>
              <a:t>ontstaan</a:t>
            </a:r>
            <a:r>
              <a:rPr lang="en-ZA" sz="2100" dirty="0">
                <a:solidFill>
                  <a:srgbClr val="0000FF"/>
                </a:solidFill>
              </a:rPr>
              <a:t> in </a:t>
            </a:r>
            <a:r>
              <a:rPr lang="en-ZA" sz="2100" dirty="0" err="1">
                <a:solidFill>
                  <a:srgbClr val="0000FF"/>
                </a:solidFill>
              </a:rPr>
              <a:t>veeltalige</a:t>
            </a:r>
            <a:r>
              <a:rPr lang="en-ZA" sz="2100" dirty="0">
                <a:solidFill>
                  <a:srgbClr val="0000FF"/>
                </a:solidFill>
              </a:rPr>
              <a:t> </a:t>
            </a:r>
            <a:r>
              <a:rPr lang="en-ZA" sz="2100" dirty="0" err="1">
                <a:solidFill>
                  <a:srgbClr val="0000FF"/>
                </a:solidFill>
              </a:rPr>
              <a:t>stede</a:t>
            </a:r>
            <a:r>
              <a:rPr lang="en-ZA" sz="2100" dirty="0">
                <a:solidFill>
                  <a:srgbClr val="0000FF"/>
                </a:solidFill>
              </a:rPr>
              <a:t> en </a:t>
            </a:r>
            <a:r>
              <a:rPr lang="en-ZA" sz="2100" dirty="0" err="1">
                <a:solidFill>
                  <a:srgbClr val="0000FF"/>
                </a:solidFill>
              </a:rPr>
              <a:t>dorpe</a:t>
            </a:r>
            <a:r>
              <a:rPr lang="en-ZA" sz="2100" dirty="0">
                <a:solidFill>
                  <a:srgbClr val="0000FF"/>
                </a:solidFill>
              </a:rPr>
              <a:t> </a:t>
            </a:r>
            <a:r>
              <a:rPr lang="en-ZA" sz="2100" dirty="0" err="1">
                <a:solidFill>
                  <a:srgbClr val="0000FF"/>
                </a:solidFill>
              </a:rPr>
              <a:t>waar</a:t>
            </a:r>
            <a:r>
              <a:rPr lang="en-ZA" sz="2100" dirty="0">
                <a:solidFill>
                  <a:srgbClr val="0000FF"/>
                </a:solidFill>
              </a:rPr>
              <a:t> </a:t>
            </a:r>
            <a:r>
              <a:rPr lang="en-ZA" sz="2100" dirty="0" err="1">
                <a:solidFill>
                  <a:srgbClr val="0000FF"/>
                </a:solidFill>
              </a:rPr>
              <a:t>daar</a:t>
            </a:r>
            <a:r>
              <a:rPr lang="en-ZA" sz="2100" dirty="0">
                <a:solidFill>
                  <a:srgbClr val="0000FF"/>
                </a:solidFill>
              </a:rPr>
              <a:t> majority/ </a:t>
            </a:r>
            <a:r>
              <a:rPr lang="en-ZA" sz="2100" dirty="0" err="1">
                <a:solidFill>
                  <a:srgbClr val="0000FF"/>
                </a:solidFill>
              </a:rPr>
              <a:t>dominante</a:t>
            </a:r>
            <a:r>
              <a:rPr lang="en-ZA" sz="2100" dirty="0">
                <a:solidFill>
                  <a:srgbClr val="0000FF"/>
                </a:solidFill>
              </a:rPr>
              <a:t> tale en minority/</a:t>
            </a:r>
            <a:r>
              <a:rPr lang="en-ZA" sz="2100" dirty="0" err="1">
                <a:solidFill>
                  <a:srgbClr val="0000FF"/>
                </a:solidFill>
              </a:rPr>
              <a:t>ondergeskikte</a:t>
            </a:r>
            <a:r>
              <a:rPr lang="en-ZA" sz="2100" dirty="0">
                <a:solidFill>
                  <a:srgbClr val="0000FF"/>
                </a:solidFill>
              </a:rPr>
              <a:t> tale is, </a:t>
            </a:r>
            <a:r>
              <a:rPr lang="en-ZA" sz="2100" dirty="0" err="1">
                <a:solidFill>
                  <a:srgbClr val="0000FF"/>
                </a:solidFill>
              </a:rPr>
              <a:t>byvoorbeeld</a:t>
            </a:r>
            <a:r>
              <a:rPr lang="en-ZA" sz="2100" dirty="0">
                <a:solidFill>
                  <a:srgbClr val="0000FF"/>
                </a:solidFill>
              </a:rPr>
              <a:t>: mother tongues, tale in die </a:t>
            </a:r>
            <a:r>
              <a:rPr lang="en-ZA" sz="2100" dirty="0" err="1">
                <a:solidFill>
                  <a:srgbClr val="0000FF"/>
                </a:solidFill>
              </a:rPr>
              <a:t>gemeenskap</a:t>
            </a:r>
            <a:r>
              <a:rPr lang="en-ZA" sz="2100" dirty="0">
                <a:solidFill>
                  <a:srgbClr val="0000FF"/>
                </a:solidFill>
              </a:rPr>
              <a:t>, </a:t>
            </a:r>
            <a:r>
              <a:rPr lang="en-ZA" sz="2100" dirty="0" err="1">
                <a:solidFill>
                  <a:srgbClr val="0000FF"/>
                </a:solidFill>
              </a:rPr>
              <a:t>nasionale</a:t>
            </a:r>
            <a:r>
              <a:rPr lang="en-ZA" sz="2100" dirty="0">
                <a:solidFill>
                  <a:srgbClr val="0000FF"/>
                </a:solidFill>
              </a:rPr>
              <a:t> tale, </a:t>
            </a:r>
            <a:r>
              <a:rPr lang="en-ZA" sz="2100" dirty="0" err="1">
                <a:solidFill>
                  <a:srgbClr val="0000FF"/>
                </a:solidFill>
              </a:rPr>
              <a:t>internasionale</a:t>
            </a:r>
            <a:r>
              <a:rPr lang="en-ZA" sz="2100" dirty="0">
                <a:solidFill>
                  <a:srgbClr val="0000FF"/>
                </a:solidFill>
              </a:rPr>
              <a:t> tale </a:t>
            </a:r>
            <a:r>
              <a:rPr lang="en-ZA" sz="2100" dirty="0" err="1">
                <a:solidFill>
                  <a:srgbClr val="0000FF"/>
                </a:solidFill>
              </a:rPr>
              <a:t>asook</a:t>
            </a:r>
            <a:r>
              <a:rPr lang="en-ZA" sz="2100" dirty="0">
                <a:solidFill>
                  <a:srgbClr val="0000FF"/>
                </a:solidFill>
              </a:rPr>
              <a:t> </a:t>
            </a:r>
            <a:r>
              <a:rPr lang="en-ZA" sz="2100" dirty="0" err="1">
                <a:solidFill>
                  <a:srgbClr val="0000FF"/>
                </a:solidFill>
              </a:rPr>
              <a:t>gemengde</a:t>
            </a:r>
            <a:r>
              <a:rPr lang="en-ZA" sz="2100" dirty="0">
                <a:solidFill>
                  <a:srgbClr val="0000FF"/>
                </a:solidFill>
              </a:rPr>
              <a:t> varieties. </a:t>
            </a:r>
            <a:r>
              <a:rPr lang="en-ZA" sz="2100" dirty="0" err="1">
                <a:solidFill>
                  <a:srgbClr val="0000FF"/>
                </a:solidFill>
              </a:rPr>
              <a:t>Polyglossia</a:t>
            </a:r>
            <a:r>
              <a:rPr lang="en-ZA" sz="2100" dirty="0">
                <a:solidFill>
                  <a:srgbClr val="0000FF"/>
                </a:solidFill>
              </a:rPr>
              <a:t> in </a:t>
            </a:r>
            <a:r>
              <a:rPr lang="en-ZA" sz="2100" dirty="0" err="1">
                <a:solidFill>
                  <a:srgbClr val="0000FF"/>
                </a:solidFill>
              </a:rPr>
              <a:t>plaas</a:t>
            </a:r>
            <a:r>
              <a:rPr lang="en-ZA" sz="2100" dirty="0">
                <a:solidFill>
                  <a:srgbClr val="0000FF"/>
                </a:solidFill>
              </a:rPr>
              <a:t> van </a:t>
            </a:r>
            <a:r>
              <a:rPr lang="en-ZA" sz="2100" dirty="0" err="1">
                <a:solidFill>
                  <a:srgbClr val="0000FF"/>
                </a:solidFill>
              </a:rPr>
              <a:t>Diglossia</a:t>
            </a:r>
            <a:r>
              <a:rPr lang="en-ZA" sz="2100" dirty="0">
                <a:solidFill>
                  <a:srgbClr val="0000FF"/>
                </a:solidFill>
              </a:rPr>
              <a:t> is </a:t>
            </a:r>
            <a:r>
              <a:rPr lang="en-ZA" sz="2100" dirty="0" err="1">
                <a:solidFill>
                  <a:srgbClr val="0000FF"/>
                </a:solidFill>
              </a:rPr>
              <a:t>belangrike</a:t>
            </a:r>
            <a:r>
              <a:rPr lang="en-ZA" sz="2100" dirty="0">
                <a:solidFill>
                  <a:srgbClr val="0000FF"/>
                </a:solidFill>
              </a:rPr>
              <a:t> feature van </a:t>
            </a:r>
            <a:r>
              <a:rPr lang="en-ZA" sz="2100" dirty="0" err="1">
                <a:solidFill>
                  <a:srgbClr val="0000FF"/>
                </a:solidFill>
              </a:rPr>
              <a:t>Vertikale</a:t>
            </a:r>
            <a:r>
              <a:rPr lang="en-ZA" sz="2100" dirty="0">
                <a:solidFill>
                  <a:srgbClr val="0000FF"/>
                </a:solidFill>
              </a:rPr>
              <a:t> </a:t>
            </a:r>
            <a:r>
              <a:rPr lang="en-ZA" sz="2100" dirty="0" err="1">
                <a:solidFill>
                  <a:srgbClr val="0000FF"/>
                </a:solidFill>
              </a:rPr>
              <a:t>veeltaligheid</a:t>
            </a:r>
            <a:r>
              <a:rPr lang="en-ZA" sz="2100" dirty="0">
                <a:solidFill>
                  <a:srgbClr val="0000FF"/>
                </a:solidFill>
              </a:rPr>
              <a:t> as </a:t>
            </a:r>
            <a:r>
              <a:rPr lang="en-ZA" sz="2100" dirty="0" err="1">
                <a:solidFill>
                  <a:srgbClr val="0000FF"/>
                </a:solidFill>
              </a:rPr>
              <a:t>gevolg</a:t>
            </a:r>
            <a:r>
              <a:rPr lang="en-ZA" sz="2100" dirty="0">
                <a:solidFill>
                  <a:srgbClr val="0000FF"/>
                </a:solidFill>
              </a:rPr>
              <a:t> van die </a:t>
            </a:r>
            <a:r>
              <a:rPr lang="en-ZA" sz="2100" dirty="0" err="1">
                <a:solidFill>
                  <a:srgbClr val="0000FF"/>
                </a:solidFill>
              </a:rPr>
              <a:t>dominante</a:t>
            </a:r>
            <a:r>
              <a:rPr lang="en-ZA" sz="2100" dirty="0">
                <a:solidFill>
                  <a:srgbClr val="0000FF"/>
                </a:solidFill>
              </a:rPr>
              <a:t> tale en varieties </a:t>
            </a:r>
            <a:r>
              <a:rPr lang="en-ZA" sz="2100" dirty="0" err="1">
                <a:solidFill>
                  <a:srgbClr val="0000FF"/>
                </a:solidFill>
              </a:rPr>
              <a:t>wat</a:t>
            </a:r>
            <a:r>
              <a:rPr lang="en-ZA" sz="2100" dirty="0">
                <a:solidFill>
                  <a:srgbClr val="0000FF"/>
                </a:solidFill>
              </a:rPr>
              <a:t> as die “high languages” </a:t>
            </a:r>
            <a:r>
              <a:rPr lang="en-ZA" sz="2100" dirty="0" err="1">
                <a:solidFill>
                  <a:srgbClr val="0000FF"/>
                </a:solidFill>
              </a:rPr>
              <a:t>beskou</a:t>
            </a:r>
            <a:r>
              <a:rPr lang="en-ZA" sz="2100" dirty="0">
                <a:solidFill>
                  <a:srgbClr val="0000FF"/>
                </a:solidFill>
              </a:rPr>
              <a:t> word en die </a:t>
            </a:r>
            <a:r>
              <a:rPr lang="en-ZA" sz="2100" dirty="0" err="1">
                <a:solidFill>
                  <a:srgbClr val="0000FF"/>
                </a:solidFill>
              </a:rPr>
              <a:t>ondergeskikte</a:t>
            </a:r>
            <a:r>
              <a:rPr lang="en-ZA" sz="2100" dirty="0">
                <a:solidFill>
                  <a:srgbClr val="0000FF"/>
                </a:solidFill>
              </a:rPr>
              <a:t> tale en language varieties </a:t>
            </a:r>
            <a:r>
              <a:rPr lang="en-ZA" sz="2100" dirty="0" err="1">
                <a:solidFill>
                  <a:srgbClr val="0000FF"/>
                </a:solidFill>
              </a:rPr>
              <a:t>wat</a:t>
            </a:r>
            <a:r>
              <a:rPr lang="en-ZA" sz="2100" dirty="0">
                <a:solidFill>
                  <a:srgbClr val="0000FF"/>
                </a:solidFill>
              </a:rPr>
              <a:t> as “low languages” </a:t>
            </a:r>
            <a:r>
              <a:rPr lang="en-ZA" sz="2100" dirty="0" err="1">
                <a:solidFill>
                  <a:srgbClr val="0000FF"/>
                </a:solidFill>
              </a:rPr>
              <a:t>gesien</a:t>
            </a:r>
            <a:r>
              <a:rPr lang="en-ZA" sz="2100" dirty="0">
                <a:solidFill>
                  <a:srgbClr val="0000FF"/>
                </a:solidFill>
              </a:rPr>
              <a:t> word. Al </a:t>
            </a:r>
            <a:r>
              <a:rPr lang="en-ZA" sz="2100" dirty="0" err="1">
                <a:solidFill>
                  <a:srgbClr val="0000FF"/>
                </a:solidFill>
              </a:rPr>
              <a:t>hierdie</a:t>
            </a:r>
            <a:r>
              <a:rPr lang="en-ZA" sz="2100" dirty="0">
                <a:solidFill>
                  <a:srgbClr val="0000FF"/>
                </a:solidFill>
              </a:rPr>
              <a:t> tale word </a:t>
            </a:r>
            <a:r>
              <a:rPr lang="en-ZA" sz="2100" dirty="0" err="1">
                <a:solidFill>
                  <a:srgbClr val="0000FF"/>
                </a:solidFill>
              </a:rPr>
              <a:t>tesame</a:t>
            </a:r>
            <a:r>
              <a:rPr lang="en-ZA" sz="2100" dirty="0">
                <a:solidFill>
                  <a:srgbClr val="0000FF"/>
                </a:solidFill>
              </a:rPr>
              <a:t> in </a:t>
            </a:r>
            <a:r>
              <a:rPr lang="en-ZA" sz="2100" dirty="0" err="1">
                <a:solidFill>
                  <a:srgbClr val="0000FF"/>
                </a:solidFill>
              </a:rPr>
              <a:t>een</a:t>
            </a:r>
            <a:r>
              <a:rPr lang="en-ZA" sz="2100" dirty="0">
                <a:solidFill>
                  <a:srgbClr val="0000FF"/>
                </a:solidFill>
              </a:rPr>
              <a:t> setting </a:t>
            </a:r>
            <a:r>
              <a:rPr lang="en-ZA" sz="2100" dirty="0" err="1">
                <a:solidFill>
                  <a:srgbClr val="0000FF"/>
                </a:solidFill>
              </a:rPr>
              <a:t>gepraat</a:t>
            </a:r>
            <a:r>
              <a:rPr lang="en-ZA" sz="2100" dirty="0">
                <a:solidFill>
                  <a:srgbClr val="0000FF"/>
                </a:solidFill>
              </a:rPr>
              <a:t>. </a:t>
            </a:r>
          </a:p>
          <a:p>
            <a:pPr marL="287655" indent="0">
              <a:buNone/>
              <a:defRPr/>
            </a:pPr>
            <a:r>
              <a:rPr lang="en-ZA" altLang="en-US" sz="2000" b="1" dirty="0" err="1">
                <a:solidFill>
                  <a:srgbClr val="00B050"/>
                </a:solidFill>
              </a:rPr>
              <a:t>iVertical</a:t>
            </a:r>
            <a:r>
              <a:rPr lang="en-ZA" altLang="en-US" sz="2000" b="1" dirty="0">
                <a:solidFill>
                  <a:srgbClr val="00B050"/>
                </a:solidFill>
              </a:rPr>
              <a:t> Multilingualism</a:t>
            </a:r>
            <a:r>
              <a:rPr lang="en-ZA" altLang="en-US" sz="2000" dirty="0">
                <a:solidFill>
                  <a:srgbClr val="00B050"/>
                </a:solidFill>
              </a:rPr>
              <a:t>: </a:t>
            </a:r>
            <a:r>
              <a:rPr lang="en-ZA" altLang="en-US" sz="2000" dirty="0" err="1">
                <a:solidFill>
                  <a:srgbClr val="00B050"/>
                </a:solidFill>
              </a:rPr>
              <a:t>ifumaneka</a:t>
            </a:r>
            <a:r>
              <a:rPr lang="en-ZA" altLang="en-US" sz="2000" dirty="0">
                <a:solidFill>
                  <a:srgbClr val="00B050"/>
                </a:solidFill>
              </a:rPr>
              <a:t> </a:t>
            </a:r>
            <a:r>
              <a:rPr lang="en-ZA" altLang="en-US" sz="2000" dirty="0" err="1">
                <a:solidFill>
                  <a:srgbClr val="00B050"/>
                </a:solidFill>
              </a:rPr>
              <a:t>kwizixeko</a:t>
            </a:r>
            <a:r>
              <a:rPr lang="en-ZA" altLang="en-US" sz="2000" dirty="0">
                <a:solidFill>
                  <a:srgbClr val="00B050"/>
                </a:solidFill>
              </a:rPr>
              <a:t> </a:t>
            </a:r>
            <a:r>
              <a:rPr lang="en-ZA" altLang="en-US" sz="2000" dirty="0" err="1">
                <a:solidFill>
                  <a:srgbClr val="00B050"/>
                </a:solidFill>
              </a:rPr>
              <a:t>okanye</a:t>
            </a:r>
            <a:r>
              <a:rPr lang="en-ZA" altLang="en-US" sz="2000" dirty="0">
                <a:solidFill>
                  <a:srgbClr val="00B050"/>
                </a:solidFill>
              </a:rPr>
              <a:t> </a:t>
            </a:r>
            <a:r>
              <a:rPr lang="en-ZA" altLang="en-US" sz="2000" dirty="0" err="1">
                <a:solidFill>
                  <a:srgbClr val="00B050"/>
                </a:solidFill>
              </a:rPr>
              <a:t>imeko</a:t>
            </a:r>
            <a:r>
              <a:rPr lang="en-ZA" altLang="en-US" sz="2000" dirty="0">
                <a:solidFill>
                  <a:srgbClr val="00B050"/>
                </a:solidFill>
              </a:rPr>
              <a:t>, </a:t>
            </a:r>
            <a:r>
              <a:rPr lang="en-ZA" altLang="en-US" sz="2000" dirty="0" err="1">
                <a:solidFill>
                  <a:srgbClr val="00B050"/>
                </a:solidFill>
              </a:rPr>
              <a:t>apho</a:t>
            </a:r>
            <a:r>
              <a:rPr lang="en-ZA" altLang="en-US" sz="2000" dirty="0">
                <a:solidFill>
                  <a:srgbClr val="00B050"/>
                </a:solidFill>
              </a:rPr>
              <a:t> </a:t>
            </a:r>
            <a:r>
              <a:rPr lang="en-ZA" altLang="en-US" sz="2000" dirty="0" err="1">
                <a:solidFill>
                  <a:srgbClr val="00B050"/>
                </a:solidFill>
              </a:rPr>
              <a:t>kukho</a:t>
            </a:r>
            <a:r>
              <a:rPr lang="en-ZA" altLang="en-US" sz="2000" dirty="0">
                <a:solidFill>
                  <a:srgbClr val="00B050"/>
                </a:solidFill>
              </a:rPr>
              <a:t> </a:t>
            </a:r>
            <a:r>
              <a:rPr lang="en-ZA" altLang="en-US" sz="2000" dirty="0" err="1">
                <a:solidFill>
                  <a:srgbClr val="00B050"/>
                </a:solidFill>
              </a:rPr>
              <a:t>uninzi</a:t>
            </a:r>
            <a:r>
              <a:rPr lang="en-ZA" altLang="en-US" sz="2000" dirty="0">
                <a:solidFill>
                  <a:srgbClr val="00B050"/>
                </a:solidFill>
              </a:rPr>
              <a:t> </a:t>
            </a:r>
            <a:r>
              <a:rPr lang="en-ZA" altLang="en-US" sz="2000" dirty="0" err="1">
                <a:solidFill>
                  <a:srgbClr val="00B050"/>
                </a:solidFill>
              </a:rPr>
              <a:t>okanye</a:t>
            </a:r>
            <a:r>
              <a:rPr lang="en-ZA" altLang="en-US" sz="2000" dirty="0">
                <a:solidFill>
                  <a:srgbClr val="00B050"/>
                </a:solidFill>
              </a:rPr>
              <a:t> </a:t>
            </a:r>
            <a:r>
              <a:rPr lang="en-ZA" altLang="en-US" sz="2000" dirty="0" err="1">
                <a:solidFill>
                  <a:srgbClr val="00B050"/>
                </a:solidFill>
              </a:rPr>
              <a:t>abathetha</a:t>
            </a:r>
            <a:r>
              <a:rPr lang="en-ZA" altLang="en-US" sz="2000" dirty="0">
                <a:solidFill>
                  <a:srgbClr val="00B050"/>
                </a:solidFill>
              </a:rPr>
              <a:t> </a:t>
            </a:r>
            <a:r>
              <a:rPr lang="en-ZA" altLang="en-US" sz="2000" dirty="0" err="1">
                <a:solidFill>
                  <a:srgbClr val="00B050"/>
                </a:solidFill>
              </a:rPr>
              <a:t>iilwimi</a:t>
            </a:r>
            <a:r>
              <a:rPr lang="en-ZA" altLang="en-US" sz="2000" dirty="0">
                <a:solidFill>
                  <a:srgbClr val="00B050"/>
                </a:solidFill>
              </a:rPr>
              <a:t> </a:t>
            </a:r>
            <a:r>
              <a:rPr lang="en-ZA" altLang="en-US" sz="2000" dirty="0" err="1">
                <a:solidFill>
                  <a:srgbClr val="00B050"/>
                </a:solidFill>
              </a:rPr>
              <a:t>bebambalwa</a:t>
            </a:r>
            <a:r>
              <a:rPr lang="en-ZA" altLang="en-US" sz="2000" dirty="0">
                <a:solidFill>
                  <a:srgbClr val="00B050"/>
                </a:solidFill>
              </a:rPr>
              <a:t>, </a:t>
            </a:r>
            <a:r>
              <a:rPr lang="en-ZA" altLang="en-US" sz="2000" dirty="0" err="1">
                <a:solidFill>
                  <a:srgbClr val="00B050"/>
                </a:solidFill>
              </a:rPr>
              <a:t>umzekelo</a:t>
            </a:r>
            <a:r>
              <a:rPr lang="en-ZA" altLang="en-US" sz="2000" dirty="0">
                <a:solidFill>
                  <a:srgbClr val="00B050"/>
                </a:solidFill>
              </a:rPr>
              <a:t> </a:t>
            </a:r>
            <a:r>
              <a:rPr lang="en-ZA" altLang="en-US" sz="2000" dirty="0" err="1">
                <a:solidFill>
                  <a:srgbClr val="00B050"/>
                </a:solidFill>
              </a:rPr>
              <a:t>imother</a:t>
            </a:r>
            <a:r>
              <a:rPr lang="en-ZA" altLang="en-US" sz="2000" dirty="0">
                <a:solidFill>
                  <a:srgbClr val="00B050"/>
                </a:solidFill>
              </a:rPr>
              <a:t> tongues, </a:t>
            </a:r>
            <a:r>
              <a:rPr lang="en-ZA" altLang="en-US" sz="2000" dirty="0" err="1">
                <a:solidFill>
                  <a:srgbClr val="00B050"/>
                </a:solidFill>
              </a:rPr>
              <a:t>iilwimi</a:t>
            </a:r>
            <a:r>
              <a:rPr lang="en-ZA" altLang="en-US" sz="2000" dirty="0">
                <a:solidFill>
                  <a:srgbClr val="00B050"/>
                </a:solidFill>
              </a:rPr>
              <a:t> </a:t>
            </a:r>
            <a:r>
              <a:rPr lang="en-ZA" altLang="en-US" sz="2000" dirty="0" err="1">
                <a:solidFill>
                  <a:srgbClr val="00B050"/>
                </a:solidFill>
              </a:rPr>
              <a:t>ezithethwa</a:t>
            </a:r>
            <a:r>
              <a:rPr lang="en-ZA" altLang="en-US" sz="2000" dirty="0">
                <a:solidFill>
                  <a:srgbClr val="00B050"/>
                </a:solidFill>
              </a:rPr>
              <a:t> </a:t>
            </a:r>
            <a:r>
              <a:rPr lang="en-ZA" altLang="en-US" sz="2000" dirty="0" err="1">
                <a:solidFill>
                  <a:srgbClr val="00B050"/>
                </a:solidFill>
              </a:rPr>
              <a:t>ekuhlaleni</a:t>
            </a:r>
            <a:r>
              <a:rPr lang="en-ZA" altLang="en-US" sz="2000" dirty="0">
                <a:solidFill>
                  <a:srgbClr val="00B050"/>
                </a:solidFill>
              </a:rPr>
              <a:t>, </a:t>
            </a:r>
            <a:r>
              <a:rPr lang="en-ZA" altLang="en-US" sz="2000" dirty="0" err="1">
                <a:solidFill>
                  <a:srgbClr val="00B050"/>
                </a:solidFill>
              </a:rPr>
              <a:t>iilwimi</a:t>
            </a:r>
            <a:r>
              <a:rPr lang="en-ZA" altLang="en-US" sz="2000" dirty="0">
                <a:solidFill>
                  <a:srgbClr val="00B050"/>
                </a:solidFill>
              </a:rPr>
              <a:t> </a:t>
            </a:r>
            <a:r>
              <a:rPr lang="en-ZA" altLang="en-US" sz="2000" dirty="0" err="1">
                <a:solidFill>
                  <a:srgbClr val="00B050"/>
                </a:solidFill>
              </a:rPr>
              <a:t>zesizwe</a:t>
            </a:r>
            <a:r>
              <a:rPr lang="en-ZA" altLang="en-US" sz="2000" dirty="0">
                <a:solidFill>
                  <a:srgbClr val="00B050"/>
                </a:solidFill>
              </a:rPr>
              <a:t>, </a:t>
            </a:r>
            <a:r>
              <a:rPr lang="en-ZA" altLang="en-US" sz="2000" dirty="0" err="1">
                <a:solidFill>
                  <a:srgbClr val="00B050"/>
                </a:solidFill>
              </a:rPr>
              <a:t>iilwimi</a:t>
            </a:r>
            <a:r>
              <a:rPr lang="en-ZA" altLang="en-US" sz="2000" dirty="0">
                <a:solidFill>
                  <a:srgbClr val="00B050"/>
                </a:solidFill>
              </a:rPr>
              <a:t> </a:t>
            </a:r>
            <a:r>
              <a:rPr lang="en-ZA" altLang="en-US" sz="2000" dirty="0" err="1">
                <a:solidFill>
                  <a:srgbClr val="00B050"/>
                </a:solidFill>
              </a:rPr>
              <a:t>zaphesheya</a:t>
            </a:r>
            <a:r>
              <a:rPr lang="en-ZA" altLang="en-US" sz="2000" dirty="0">
                <a:solidFill>
                  <a:srgbClr val="00B050"/>
                </a:solidFill>
              </a:rPr>
              <a:t>, </a:t>
            </a:r>
            <a:r>
              <a:rPr lang="en-ZA" altLang="en-US" sz="2000" dirty="0" err="1">
                <a:solidFill>
                  <a:srgbClr val="00B050"/>
                </a:solidFill>
              </a:rPr>
              <a:t>kunye</a:t>
            </a:r>
            <a:r>
              <a:rPr lang="en-ZA" altLang="en-US" sz="2000" dirty="0">
                <a:solidFill>
                  <a:srgbClr val="00B050"/>
                </a:solidFill>
              </a:rPr>
              <a:t> </a:t>
            </a:r>
            <a:r>
              <a:rPr lang="en-ZA" altLang="en-US" sz="2000" dirty="0" err="1">
                <a:solidFill>
                  <a:srgbClr val="00B050"/>
                </a:solidFill>
              </a:rPr>
              <a:t>nelwimi</a:t>
            </a:r>
            <a:r>
              <a:rPr lang="en-ZA" altLang="en-US" sz="2000" dirty="0">
                <a:solidFill>
                  <a:srgbClr val="00B050"/>
                </a:solidFill>
              </a:rPr>
              <a:t> </a:t>
            </a:r>
            <a:r>
              <a:rPr lang="en-ZA" altLang="en-US" sz="2000" dirty="0" err="1">
                <a:solidFill>
                  <a:srgbClr val="00B050"/>
                </a:solidFill>
              </a:rPr>
              <a:t>ezixubeneyo</a:t>
            </a:r>
            <a:r>
              <a:rPr lang="en-ZA" altLang="en-US" sz="2000" dirty="0">
                <a:solidFill>
                  <a:srgbClr val="00B050"/>
                </a:solidFill>
              </a:rPr>
              <a:t>. </a:t>
            </a:r>
            <a:r>
              <a:rPr lang="en-ZA" altLang="en-US" sz="2000" dirty="0" err="1">
                <a:solidFill>
                  <a:srgbClr val="00B050"/>
                </a:solidFill>
              </a:rPr>
              <a:t>iPolyglossia</a:t>
            </a:r>
            <a:r>
              <a:rPr lang="en-ZA" altLang="en-US" sz="2000" dirty="0">
                <a:solidFill>
                  <a:srgbClr val="00B050"/>
                </a:solidFill>
              </a:rPr>
              <a:t> </a:t>
            </a:r>
            <a:r>
              <a:rPr lang="en-ZA" altLang="en-US" sz="2000" dirty="0" err="1">
                <a:solidFill>
                  <a:srgbClr val="00B050"/>
                </a:solidFill>
              </a:rPr>
              <a:t>ngaphezulu</a:t>
            </a:r>
            <a:r>
              <a:rPr lang="en-ZA" altLang="en-US" sz="2000" dirty="0">
                <a:solidFill>
                  <a:srgbClr val="00B050"/>
                </a:solidFill>
              </a:rPr>
              <a:t> </a:t>
            </a:r>
            <a:r>
              <a:rPr lang="en-ZA" altLang="en-US" sz="2000" dirty="0" err="1">
                <a:solidFill>
                  <a:srgbClr val="00B050"/>
                </a:solidFill>
              </a:rPr>
              <a:t>kwe</a:t>
            </a:r>
            <a:r>
              <a:rPr lang="en-ZA" altLang="en-US" sz="2000" dirty="0">
                <a:solidFill>
                  <a:srgbClr val="00B050"/>
                </a:solidFill>
              </a:rPr>
              <a:t> </a:t>
            </a:r>
            <a:r>
              <a:rPr lang="en-ZA" altLang="en-US" sz="2000" dirty="0" err="1">
                <a:solidFill>
                  <a:srgbClr val="00B050"/>
                </a:solidFill>
              </a:rPr>
              <a:t>diglossia</a:t>
            </a:r>
            <a:r>
              <a:rPr lang="en-ZA" altLang="en-US" sz="2000" dirty="0">
                <a:solidFill>
                  <a:srgbClr val="00B050"/>
                </a:solidFill>
              </a:rPr>
              <a:t> </a:t>
            </a:r>
            <a:r>
              <a:rPr lang="en-ZA" altLang="en-US" sz="2000" dirty="0" err="1">
                <a:solidFill>
                  <a:srgbClr val="00B050"/>
                </a:solidFill>
              </a:rPr>
              <a:t>yiyo</a:t>
            </a:r>
            <a:r>
              <a:rPr lang="en-ZA" altLang="en-US" sz="2000" dirty="0">
                <a:solidFill>
                  <a:srgbClr val="00B050"/>
                </a:solidFill>
              </a:rPr>
              <a:t> </a:t>
            </a:r>
            <a:r>
              <a:rPr lang="en-ZA" altLang="en-US" sz="2000" dirty="0" err="1">
                <a:solidFill>
                  <a:srgbClr val="00B050"/>
                </a:solidFill>
              </a:rPr>
              <a:t>engumongo</a:t>
            </a:r>
            <a:r>
              <a:rPr lang="en-ZA" altLang="en-US" sz="2000" dirty="0">
                <a:solidFill>
                  <a:srgbClr val="00B050"/>
                </a:solidFill>
              </a:rPr>
              <a:t> we vertical multilingualism, </a:t>
            </a:r>
            <a:r>
              <a:rPr lang="en-ZA" altLang="en-US" sz="2000" dirty="0" err="1">
                <a:solidFill>
                  <a:srgbClr val="00B050"/>
                </a:solidFill>
              </a:rPr>
              <a:t>yongamela</a:t>
            </a:r>
            <a:r>
              <a:rPr lang="en-ZA" altLang="en-US" sz="2000" dirty="0">
                <a:solidFill>
                  <a:srgbClr val="00B050"/>
                </a:solidFill>
              </a:rPr>
              <a:t> </a:t>
            </a:r>
            <a:r>
              <a:rPr lang="en-ZA" altLang="en-US" sz="2000" dirty="0" err="1">
                <a:solidFill>
                  <a:srgbClr val="00B050"/>
                </a:solidFill>
              </a:rPr>
              <a:t>ngokuba</a:t>
            </a:r>
            <a:r>
              <a:rPr lang="en-ZA" altLang="en-US" sz="2000" dirty="0">
                <a:solidFill>
                  <a:srgbClr val="00B050"/>
                </a:solidFill>
              </a:rPr>
              <a:t> </a:t>
            </a:r>
            <a:r>
              <a:rPr lang="en-ZA" altLang="en-US" sz="2000" dirty="0" err="1">
                <a:solidFill>
                  <a:srgbClr val="00B050"/>
                </a:solidFill>
              </a:rPr>
              <a:t>phezulu</a:t>
            </a:r>
            <a:r>
              <a:rPr lang="en-ZA" altLang="en-US" sz="2000" dirty="0">
                <a:solidFill>
                  <a:srgbClr val="00B050"/>
                </a:solidFill>
              </a:rPr>
              <a:t> </a:t>
            </a:r>
            <a:r>
              <a:rPr lang="en-ZA" altLang="en-US" sz="2000" dirty="0" err="1">
                <a:solidFill>
                  <a:srgbClr val="00B050"/>
                </a:solidFill>
              </a:rPr>
              <a:t>nange</a:t>
            </a:r>
            <a:r>
              <a:rPr lang="en-ZA" altLang="en-US" sz="2000" dirty="0">
                <a:solidFill>
                  <a:srgbClr val="00B050"/>
                </a:solidFill>
              </a:rPr>
              <a:t> </a:t>
            </a:r>
            <a:r>
              <a:rPr lang="en-ZA" altLang="en-US" sz="2000" dirty="0" err="1">
                <a:solidFill>
                  <a:srgbClr val="00B050"/>
                </a:solidFill>
              </a:rPr>
              <a:t>lwimi</a:t>
            </a:r>
            <a:r>
              <a:rPr lang="en-ZA" altLang="en-US" sz="2000" dirty="0">
                <a:solidFill>
                  <a:srgbClr val="00B050"/>
                </a:solidFill>
              </a:rPr>
              <a:t> </a:t>
            </a:r>
            <a:r>
              <a:rPr lang="en-ZA" altLang="en-US" sz="2000" dirty="0" err="1">
                <a:solidFill>
                  <a:srgbClr val="00B050"/>
                </a:solidFill>
              </a:rPr>
              <a:t>ezonganyelweyo</a:t>
            </a:r>
            <a:r>
              <a:rPr lang="en-ZA" altLang="en-US" sz="2000" dirty="0">
                <a:solidFill>
                  <a:srgbClr val="00B050"/>
                </a:solidFill>
              </a:rPr>
              <a:t> </a:t>
            </a:r>
            <a:r>
              <a:rPr lang="en-ZA" altLang="en-US" sz="2000" dirty="0" err="1">
                <a:solidFill>
                  <a:srgbClr val="00B050"/>
                </a:solidFill>
              </a:rPr>
              <a:t>okanye</a:t>
            </a:r>
            <a:r>
              <a:rPr lang="en-ZA" altLang="en-US" sz="2000" dirty="0">
                <a:solidFill>
                  <a:srgbClr val="00B050"/>
                </a:solidFill>
              </a:rPr>
              <a:t> </a:t>
            </a:r>
            <a:r>
              <a:rPr lang="en-ZA" altLang="en-US" sz="2000" dirty="0" err="1">
                <a:solidFill>
                  <a:srgbClr val="00B050"/>
                </a:solidFill>
              </a:rPr>
              <a:t>iilwimi</a:t>
            </a:r>
            <a:r>
              <a:rPr lang="en-ZA" altLang="en-US" sz="2000" dirty="0">
                <a:solidFill>
                  <a:srgbClr val="00B050"/>
                </a:solidFill>
              </a:rPr>
              <a:t> </a:t>
            </a:r>
            <a:r>
              <a:rPr lang="en-ZA" altLang="en-US" sz="2000" dirty="0" err="1">
                <a:solidFill>
                  <a:srgbClr val="00B050"/>
                </a:solidFill>
              </a:rPr>
              <a:t>ezintlobo-ntlobo</a:t>
            </a:r>
            <a:r>
              <a:rPr lang="en-ZA" altLang="en-US" sz="2000" dirty="0">
                <a:solidFill>
                  <a:srgbClr val="00B050"/>
                </a:solidFill>
              </a:rPr>
              <a:t>. </a:t>
            </a:r>
            <a:r>
              <a:rPr lang="en-ZA" altLang="en-US" sz="2000" dirty="0" err="1">
                <a:solidFill>
                  <a:srgbClr val="00B050"/>
                </a:solidFill>
              </a:rPr>
              <a:t>Ipost</a:t>
            </a:r>
            <a:r>
              <a:rPr lang="en-ZA" altLang="en-US" sz="2000" dirty="0">
                <a:solidFill>
                  <a:srgbClr val="00B050"/>
                </a:solidFill>
              </a:rPr>
              <a:t>-modern </a:t>
            </a:r>
            <a:r>
              <a:rPr lang="en-ZA" altLang="en-US" sz="2000" dirty="0" err="1">
                <a:solidFill>
                  <a:srgbClr val="00B050"/>
                </a:solidFill>
              </a:rPr>
              <a:t>kwindlela</a:t>
            </a:r>
            <a:r>
              <a:rPr lang="en-ZA" altLang="en-US" sz="2000" dirty="0">
                <a:solidFill>
                  <a:srgbClr val="00B050"/>
                </a:solidFill>
              </a:rPr>
              <a:t> </a:t>
            </a:r>
            <a:r>
              <a:rPr lang="en-ZA" altLang="en-US" sz="2000" dirty="0" err="1">
                <a:solidFill>
                  <a:srgbClr val="00B050"/>
                </a:solidFill>
              </a:rPr>
              <a:t>ejonge</a:t>
            </a:r>
            <a:r>
              <a:rPr lang="en-ZA" altLang="en-US" sz="2000" dirty="0">
                <a:solidFill>
                  <a:srgbClr val="00B050"/>
                </a:solidFill>
              </a:rPr>
              <a:t> </a:t>
            </a:r>
            <a:r>
              <a:rPr lang="en-ZA" altLang="en-US" sz="2000" dirty="0" err="1">
                <a:solidFill>
                  <a:srgbClr val="00B050"/>
                </a:solidFill>
              </a:rPr>
              <a:t>kuyo</a:t>
            </a:r>
            <a:r>
              <a:rPr lang="en-ZA" altLang="en-US" sz="2000" dirty="0">
                <a:solidFill>
                  <a:srgbClr val="00B050"/>
                </a:solidFill>
              </a:rPr>
              <a:t>.</a:t>
            </a:r>
          </a:p>
          <a:p>
            <a:pPr marL="0" indent="0">
              <a:buNone/>
              <a:defRPr/>
            </a:pPr>
            <a:endParaRPr lang="en-ZA" sz="2000" dirty="0"/>
          </a:p>
          <a:p>
            <a:pPr>
              <a:buFont typeface="Arial" panose="020B0604020202020204" pitchFamily="34" charset="0"/>
              <a:buChar char="•"/>
              <a:defRPr/>
            </a:pPr>
            <a:endParaRPr lang="en-US" dirty="0"/>
          </a:p>
          <a:p>
            <a:pPr>
              <a:buNone/>
              <a:defRPr/>
            </a:pPr>
            <a:endParaRPr lang="en-Z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a:extLst>
              <a:ext uri="{FF2B5EF4-FFF2-40B4-BE49-F238E27FC236}">
                <a16:creationId xmlns:a16="http://schemas.microsoft.com/office/drawing/2014/main" id="{FDD4511D-99A9-4244-964B-7DF038EBF4AE}"/>
              </a:ext>
            </a:extLst>
          </p:cNvPr>
          <p:cNvSpPr>
            <a:spLocks noGrp="1" noChangeArrowheads="1"/>
          </p:cNvSpPr>
          <p:nvPr>
            <p:ph idx="1"/>
          </p:nvPr>
        </p:nvSpPr>
        <p:spPr>
          <a:xfrm>
            <a:off x="541176" y="333375"/>
            <a:ext cx="9669624" cy="5792788"/>
          </a:xfrm>
        </p:spPr>
        <p:txBody>
          <a:bodyPr/>
          <a:lstStyle/>
          <a:p>
            <a:pPr marL="0" indent="0">
              <a:lnSpc>
                <a:spcPct val="90000"/>
              </a:lnSpc>
              <a:buNone/>
              <a:defRPr/>
            </a:pPr>
            <a:r>
              <a:rPr lang="en-US" altLang="en-US" sz="2000" b="1" dirty="0"/>
              <a:t>3. </a:t>
            </a:r>
            <a:r>
              <a:rPr lang="en-US" altLang="en-US" sz="2000" b="1" u="sng" dirty="0"/>
              <a:t>Truncated multilingualism</a:t>
            </a:r>
            <a:r>
              <a:rPr lang="en-US" altLang="en-US" sz="2000" dirty="0"/>
              <a:t>: </a:t>
            </a:r>
          </a:p>
          <a:p>
            <a:pPr marL="167005" indent="-167005">
              <a:lnSpc>
                <a:spcPct val="90000"/>
              </a:lnSpc>
              <a:buNone/>
              <a:defRPr/>
            </a:pPr>
            <a:r>
              <a:rPr lang="en-US" altLang="en-US" sz="2000" dirty="0">
                <a:solidFill>
                  <a:srgbClr val="C00000"/>
                </a:solidFill>
              </a:rPr>
              <a:t> </a:t>
            </a:r>
            <a:endParaRPr lang="en-US" altLang="en-US" sz="200" dirty="0">
              <a:solidFill>
                <a:srgbClr val="C00000"/>
              </a:solidFill>
            </a:endParaRPr>
          </a:p>
          <a:p>
            <a:pPr marL="167005" indent="-167005">
              <a:lnSpc>
                <a:spcPct val="90000"/>
              </a:lnSpc>
              <a:buNone/>
              <a:defRPr/>
            </a:pPr>
            <a:endParaRPr lang="en-US" altLang="en-US" sz="200" dirty="0">
              <a:solidFill>
                <a:srgbClr val="C00000"/>
              </a:solidFill>
            </a:endParaRPr>
          </a:p>
          <a:p>
            <a:pPr marL="266700" indent="-88900">
              <a:lnSpc>
                <a:spcPct val="90000"/>
              </a:lnSpc>
              <a:buNone/>
              <a:defRPr/>
            </a:pPr>
            <a:r>
              <a:rPr lang="en-US" altLang="en-US" sz="2000" dirty="0">
                <a:solidFill>
                  <a:srgbClr val="C00000"/>
                </a:solidFill>
              </a:rPr>
              <a:t> Definition</a:t>
            </a:r>
            <a:r>
              <a:rPr lang="en-US" altLang="en-US" sz="2000" dirty="0"/>
              <a:t>: ‘linguistic competencies which are </a:t>
            </a:r>
            <a:r>
              <a:rPr lang="en-US" altLang="en-US" sz="2000" dirty="0">
                <a:solidFill>
                  <a:srgbClr val="FF00FF"/>
                </a:solidFill>
              </a:rPr>
              <a:t>organized</a:t>
            </a:r>
            <a:r>
              <a:rPr lang="en-US" altLang="en-US" sz="2000" dirty="0"/>
              <a:t> </a:t>
            </a:r>
            <a:r>
              <a:rPr lang="en-US" altLang="en-US" sz="2000" dirty="0">
                <a:solidFill>
                  <a:srgbClr val="FF00FF"/>
                </a:solidFill>
              </a:rPr>
              <a:t>topically</a:t>
            </a:r>
            <a:r>
              <a:rPr lang="en-US" altLang="en-US" sz="2000" dirty="0"/>
              <a:t>, on the basis of </a:t>
            </a:r>
            <a:r>
              <a:rPr lang="en-US" altLang="en-US" sz="2000" dirty="0">
                <a:solidFill>
                  <a:srgbClr val="FF00FF"/>
                </a:solidFill>
              </a:rPr>
              <a:t>domains</a:t>
            </a:r>
            <a:r>
              <a:rPr lang="en-US" altLang="en-US" sz="2000" dirty="0"/>
              <a:t> or specific </a:t>
            </a:r>
            <a:r>
              <a:rPr lang="en-US" altLang="en-US" sz="2000" dirty="0">
                <a:solidFill>
                  <a:srgbClr val="FF00FF"/>
                </a:solidFill>
              </a:rPr>
              <a:t>activities</a:t>
            </a:r>
            <a:r>
              <a:rPr lang="en-US" altLang="en-US" sz="2000" dirty="0"/>
              <a:t>’.</a:t>
            </a:r>
            <a:r>
              <a:rPr lang="en-GB" altLang="en-US" sz="2000" dirty="0"/>
              <a:t> </a:t>
            </a:r>
            <a:endParaRPr lang="en-US" altLang="en-US" sz="2000" dirty="0"/>
          </a:p>
          <a:p>
            <a:pPr eaLnBrk="1" hangingPunct="1">
              <a:lnSpc>
                <a:spcPct val="90000"/>
              </a:lnSpc>
              <a:defRPr/>
            </a:pPr>
            <a:endParaRPr lang="en-US" altLang="en-US" sz="2000" dirty="0"/>
          </a:p>
          <a:p>
            <a:pPr eaLnBrk="1" hangingPunct="1">
              <a:lnSpc>
                <a:spcPct val="90000"/>
              </a:lnSpc>
              <a:defRPr/>
            </a:pPr>
            <a:r>
              <a:rPr lang="en-ZA" altLang="en-US" sz="2000" dirty="0" err="1">
                <a:solidFill>
                  <a:srgbClr val="00B050"/>
                </a:solidFill>
              </a:rPr>
              <a:t>Ukuyichaza</a:t>
            </a:r>
            <a:r>
              <a:rPr lang="en-ZA" altLang="en-US" sz="2000" dirty="0">
                <a:solidFill>
                  <a:srgbClr val="00B050"/>
                </a:solidFill>
              </a:rPr>
              <a:t>: </a:t>
            </a:r>
            <a:r>
              <a:rPr lang="en-ZA" altLang="en-US" sz="2000" dirty="0" err="1">
                <a:solidFill>
                  <a:srgbClr val="00B050"/>
                </a:solidFill>
              </a:rPr>
              <a:t>Indlela</a:t>
            </a:r>
            <a:r>
              <a:rPr lang="en-ZA" altLang="en-US" sz="2000" dirty="0">
                <a:solidFill>
                  <a:srgbClr val="00B050"/>
                </a:solidFill>
              </a:rPr>
              <a:t> </a:t>
            </a:r>
            <a:r>
              <a:rPr lang="en-ZA" altLang="en-US" sz="2000" dirty="0" err="1">
                <a:solidFill>
                  <a:srgbClr val="00B050"/>
                </a:solidFill>
              </a:rPr>
              <a:t>zokusebenzisa</a:t>
            </a:r>
            <a:r>
              <a:rPr lang="en-ZA" altLang="en-US" sz="2000" dirty="0">
                <a:solidFill>
                  <a:srgbClr val="00B050"/>
                </a:solidFill>
              </a:rPr>
              <a:t> </a:t>
            </a:r>
            <a:r>
              <a:rPr lang="en-ZA" altLang="en-US" sz="2000" dirty="0" err="1">
                <a:solidFill>
                  <a:srgbClr val="00B050"/>
                </a:solidFill>
              </a:rPr>
              <a:t>iilwimi</a:t>
            </a:r>
            <a:r>
              <a:rPr lang="en-ZA" altLang="en-US" sz="2000" dirty="0">
                <a:solidFill>
                  <a:srgbClr val="00B050"/>
                </a:solidFill>
              </a:rPr>
              <a:t> </a:t>
            </a:r>
            <a:r>
              <a:rPr lang="en-ZA" altLang="en-US" sz="2000" dirty="0" err="1">
                <a:solidFill>
                  <a:srgbClr val="00B050"/>
                </a:solidFill>
              </a:rPr>
              <a:t>ngempumeleo</a:t>
            </a:r>
            <a:r>
              <a:rPr lang="en-ZA" altLang="en-US" sz="2000" dirty="0">
                <a:solidFill>
                  <a:srgbClr val="00B050"/>
                </a:solidFill>
              </a:rPr>
              <a:t> </a:t>
            </a:r>
            <a:r>
              <a:rPr lang="en-ZA" altLang="en-US" sz="2000" dirty="0" err="1">
                <a:solidFill>
                  <a:srgbClr val="00B050"/>
                </a:solidFill>
              </a:rPr>
              <a:t>ezisekwe</a:t>
            </a:r>
            <a:r>
              <a:rPr lang="en-ZA" altLang="en-US" sz="2000" dirty="0">
                <a:solidFill>
                  <a:srgbClr val="00B050"/>
                </a:solidFill>
              </a:rPr>
              <a:t> </a:t>
            </a:r>
            <a:r>
              <a:rPr lang="en-ZA" altLang="en-US" sz="2000" dirty="0" err="1">
                <a:solidFill>
                  <a:srgbClr val="00B050"/>
                </a:solidFill>
              </a:rPr>
              <a:t>ngomxholo</a:t>
            </a:r>
            <a:r>
              <a:rPr lang="en-ZA" altLang="en-US" sz="2000" dirty="0">
                <a:solidFill>
                  <a:srgbClr val="00B050"/>
                </a:solidFill>
              </a:rPr>
              <a:t>, </a:t>
            </a:r>
            <a:r>
              <a:rPr lang="en-ZA" altLang="en-US" sz="2000" dirty="0" err="1">
                <a:solidFill>
                  <a:srgbClr val="00B050"/>
                </a:solidFill>
              </a:rPr>
              <a:t>ngokulawulwa</a:t>
            </a:r>
            <a:r>
              <a:rPr lang="en-ZA" altLang="en-US" sz="2000" dirty="0">
                <a:solidFill>
                  <a:srgbClr val="00B050"/>
                </a:solidFill>
              </a:rPr>
              <a:t> </a:t>
            </a:r>
            <a:r>
              <a:rPr lang="en-ZA" altLang="en-US" sz="2000" dirty="0" err="1">
                <a:solidFill>
                  <a:srgbClr val="00B050"/>
                </a:solidFill>
              </a:rPr>
              <a:t>zi</a:t>
            </a:r>
            <a:r>
              <a:rPr lang="en-ZA" altLang="en-US" sz="2000" dirty="0">
                <a:solidFill>
                  <a:srgbClr val="00B050"/>
                </a:solidFill>
              </a:rPr>
              <a:t> domains </a:t>
            </a:r>
            <a:r>
              <a:rPr lang="en-ZA" altLang="en-US" sz="2000" dirty="0" err="1">
                <a:solidFill>
                  <a:srgbClr val="00B050"/>
                </a:solidFill>
              </a:rPr>
              <a:t>okanye</a:t>
            </a:r>
            <a:r>
              <a:rPr lang="en-ZA" altLang="en-US" sz="2000" dirty="0">
                <a:solidFill>
                  <a:srgbClr val="00B050"/>
                </a:solidFill>
              </a:rPr>
              <a:t> </a:t>
            </a:r>
            <a:r>
              <a:rPr lang="en-ZA" altLang="en-US" sz="2000" dirty="0" err="1">
                <a:solidFill>
                  <a:srgbClr val="00B050"/>
                </a:solidFill>
              </a:rPr>
              <a:t>izinto</a:t>
            </a:r>
            <a:r>
              <a:rPr lang="en-ZA" altLang="en-US" sz="2000" dirty="0">
                <a:solidFill>
                  <a:srgbClr val="00B050"/>
                </a:solidFill>
              </a:rPr>
              <a:t> </a:t>
            </a:r>
            <a:r>
              <a:rPr lang="en-ZA" altLang="en-US" sz="2000" dirty="0" err="1">
                <a:solidFill>
                  <a:srgbClr val="00B050"/>
                </a:solidFill>
              </a:rPr>
              <a:t>ezithile</a:t>
            </a:r>
            <a:endParaRPr lang="en-ZA" altLang="en-US" sz="2000" dirty="0">
              <a:solidFill>
                <a:srgbClr val="00B050"/>
              </a:solidFill>
            </a:endParaRPr>
          </a:p>
          <a:p>
            <a:pPr marL="0" indent="0">
              <a:buNone/>
              <a:defRPr/>
            </a:pPr>
            <a:endParaRPr lang="en-ZA" sz="1400" dirty="0"/>
          </a:p>
          <a:p>
            <a:pPr>
              <a:defRPr/>
            </a:pPr>
            <a:r>
              <a:rPr lang="en-ZA" sz="2000" dirty="0">
                <a:solidFill>
                  <a:srgbClr val="0000FF"/>
                </a:solidFill>
              </a:rPr>
              <a:t>Truncated multilingualism word </a:t>
            </a:r>
            <a:r>
              <a:rPr lang="en-ZA" sz="2000" dirty="0" err="1">
                <a:solidFill>
                  <a:srgbClr val="0000FF"/>
                </a:solidFill>
              </a:rPr>
              <a:t>gedefinieër</a:t>
            </a:r>
            <a:r>
              <a:rPr lang="en-ZA" sz="2000" dirty="0">
                <a:solidFill>
                  <a:srgbClr val="0000FF"/>
                </a:solidFill>
              </a:rPr>
              <a:t> as “linguistic competencies which are organized topically, on the basis of domains or specific activities”. Om </a:t>
            </a:r>
            <a:r>
              <a:rPr lang="en-ZA" sz="2000" dirty="0" err="1">
                <a:solidFill>
                  <a:srgbClr val="0000FF"/>
                </a:solidFill>
              </a:rPr>
              <a:t>hierdie</a:t>
            </a:r>
            <a:r>
              <a:rPr lang="en-ZA" sz="2000" dirty="0">
                <a:solidFill>
                  <a:srgbClr val="0000FF"/>
                </a:solidFill>
              </a:rPr>
              <a:t> </a:t>
            </a:r>
            <a:r>
              <a:rPr lang="en-ZA" sz="2000" dirty="0" err="1">
                <a:solidFill>
                  <a:srgbClr val="0000FF"/>
                </a:solidFill>
              </a:rPr>
              <a:t>definisie</a:t>
            </a:r>
            <a:r>
              <a:rPr lang="en-ZA" sz="2000" dirty="0">
                <a:solidFill>
                  <a:srgbClr val="0000FF"/>
                </a:solidFill>
              </a:rPr>
              <a:t> </a:t>
            </a:r>
            <a:r>
              <a:rPr lang="en-ZA" sz="2000" dirty="0" err="1">
                <a:solidFill>
                  <a:srgbClr val="0000FF"/>
                </a:solidFill>
              </a:rPr>
              <a:t>beter</a:t>
            </a:r>
            <a:r>
              <a:rPr lang="en-ZA" sz="2000" dirty="0">
                <a:solidFill>
                  <a:srgbClr val="0000FF"/>
                </a:solidFill>
              </a:rPr>
              <a:t> </a:t>
            </a:r>
            <a:r>
              <a:rPr lang="en-ZA" sz="2000" dirty="0" err="1">
                <a:solidFill>
                  <a:srgbClr val="0000FF"/>
                </a:solidFill>
              </a:rPr>
              <a:t>te</a:t>
            </a:r>
            <a:r>
              <a:rPr lang="en-ZA" sz="2000" dirty="0">
                <a:solidFill>
                  <a:srgbClr val="0000FF"/>
                </a:solidFill>
              </a:rPr>
              <a:t> </a:t>
            </a:r>
            <a:r>
              <a:rPr lang="en-ZA" sz="2000" dirty="0" err="1">
                <a:solidFill>
                  <a:srgbClr val="0000FF"/>
                </a:solidFill>
              </a:rPr>
              <a:t>verstaan</a:t>
            </a:r>
            <a:r>
              <a:rPr lang="en-ZA" sz="2000" dirty="0">
                <a:solidFill>
                  <a:srgbClr val="0000FF"/>
                </a:solidFill>
              </a:rPr>
              <a:t> </a:t>
            </a:r>
            <a:r>
              <a:rPr lang="en-ZA" sz="2000" dirty="0" err="1">
                <a:solidFill>
                  <a:srgbClr val="0000FF"/>
                </a:solidFill>
              </a:rPr>
              <a:t>kan</a:t>
            </a:r>
            <a:r>
              <a:rPr lang="en-ZA" sz="2000" dirty="0">
                <a:solidFill>
                  <a:srgbClr val="0000FF"/>
                </a:solidFill>
              </a:rPr>
              <a:t> </a:t>
            </a:r>
            <a:r>
              <a:rPr lang="en-ZA" sz="2000" dirty="0" err="1">
                <a:solidFill>
                  <a:srgbClr val="0000FF"/>
                </a:solidFill>
              </a:rPr>
              <a:t>mens</a:t>
            </a:r>
            <a:r>
              <a:rPr lang="en-ZA" sz="2000" dirty="0">
                <a:solidFill>
                  <a:srgbClr val="0000FF"/>
                </a:solidFill>
              </a:rPr>
              <a:t> </a:t>
            </a:r>
            <a:r>
              <a:rPr lang="en-ZA" sz="2000" dirty="0" err="1">
                <a:solidFill>
                  <a:srgbClr val="0000FF"/>
                </a:solidFill>
              </a:rPr>
              <a:t>sê</a:t>
            </a:r>
            <a:r>
              <a:rPr lang="en-ZA" sz="2000" dirty="0">
                <a:solidFill>
                  <a:srgbClr val="0000FF"/>
                </a:solidFill>
              </a:rPr>
              <a:t> </a:t>
            </a:r>
            <a:r>
              <a:rPr lang="en-ZA" sz="2000" dirty="0" err="1">
                <a:solidFill>
                  <a:srgbClr val="0000FF"/>
                </a:solidFill>
              </a:rPr>
              <a:t>dat</a:t>
            </a:r>
            <a:r>
              <a:rPr lang="en-ZA" sz="2000" dirty="0">
                <a:solidFill>
                  <a:srgbClr val="0000FF"/>
                </a:solidFill>
              </a:rPr>
              <a:t> truncated multilingualism die </a:t>
            </a:r>
            <a:r>
              <a:rPr lang="en-ZA" sz="2000" dirty="0" err="1">
                <a:solidFill>
                  <a:srgbClr val="0000FF"/>
                </a:solidFill>
              </a:rPr>
              <a:t>mense</a:t>
            </a:r>
            <a:r>
              <a:rPr lang="en-ZA" sz="2000" dirty="0">
                <a:solidFill>
                  <a:srgbClr val="0000FF"/>
                </a:solidFill>
              </a:rPr>
              <a:t> se linguistic competencies is </a:t>
            </a:r>
            <a:r>
              <a:rPr lang="en-ZA" sz="2000" dirty="0" err="1">
                <a:solidFill>
                  <a:srgbClr val="0000FF"/>
                </a:solidFill>
              </a:rPr>
              <a:t>om</a:t>
            </a:r>
            <a:r>
              <a:rPr lang="en-ZA" sz="2000" dirty="0">
                <a:solidFill>
                  <a:srgbClr val="0000FF"/>
                </a:solidFill>
              </a:rPr>
              <a:t> </a:t>
            </a:r>
            <a:r>
              <a:rPr lang="en-ZA" sz="2000" dirty="0" err="1">
                <a:solidFill>
                  <a:srgbClr val="0000FF"/>
                </a:solidFill>
              </a:rPr>
              <a:t>oor</a:t>
            </a:r>
            <a:r>
              <a:rPr lang="en-ZA" sz="2000" dirty="0">
                <a:solidFill>
                  <a:srgbClr val="0000FF"/>
                </a:solidFill>
              </a:rPr>
              <a:t> </a:t>
            </a:r>
            <a:r>
              <a:rPr lang="en-ZA" sz="2000" dirty="0" err="1">
                <a:solidFill>
                  <a:srgbClr val="0000FF"/>
                </a:solidFill>
              </a:rPr>
              <a:t>verskillende</a:t>
            </a:r>
            <a:r>
              <a:rPr lang="en-ZA" sz="2000" dirty="0">
                <a:solidFill>
                  <a:srgbClr val="0000FF"/>
                </a:solidFill>
              </a:rPr>
              <a:t> topics </a:t>
            </a:r>
            <a:r>
              <a:rPr lang="en-ZA" sz="2000" dirty="0" err="1">
                <a:solidFill>
                  <a:srgbClr val="0000FF"/>
                </a:solidFill>
              </a:rPr>
              <a:t>te</a:t>
            </a:r>
            <a:r>
              <a:rPr lang="en-ZA" sz="2000" dirty="0">
                <a:solidFill>
                  <a:srgbClr val="0000FF"/>
                </a:solidFill>
              </a:rPr>
              <a:t> </a:t>
            </a:r>
            <a:r>
              <a:rPr lang="en-ZA" sz="2000" dirty="0" err="1">
                <a:solidFill>
                  <a:srgbClr val="0000FF"/>
                </a:solidFill>
              </a:rPr>
              <a:t>kan</a:t>
            </a:r>
            <a:r>
              <a:rPr lang="en-ZA" sz="2000" dirty="0">
                <a:solidFill>
                  <a:srgbClr val="0000FF"/>
                </a:solidFill>
              </a:rPr>
              <a:t> </a:t>
            </a:r>
            <a:r>
              <a:rPr lang="en-ZA" sz="2000" dirty="0" err="1">
                <a:solidFill>
                  <a:srgbClr val="0000FF"/>
                </a:solidFill>
              </a:rPr>
              <a:t>praat</a:t>
            </a:r>
            <a:r>
              <a:rPr lang="en-ZA" sz="2000" dirty="0">
                <a:solidFill>
                  <a:srgbClr val="0000FF"/>
                </a:solidFill>
              </a:rPr>
              <a:t> en in </a:t>
            </a:r>
            <a:r>
              <a:rPr lang="en-ZA" sz="2000" dirty="0" err="1">
                <a:solidFill>
                  <a:srgbClr val="0000FF"/>
                </a:solidFill>
              </a:rPr>
              <a:t>verskillende</a:t>
            </a:r>
            <a:r>
              <a:rPr lang="en-ZA" sz="2000" dirty="0">
                <a:solidFill>
                  <a:srgbClr val="0000FF"/>
                </a:solidFill>
              </a:rPr>
              <a:t> domains </a:t>
            </a:r>
            <a:r>
              <a:rPr lang="en-ZA" sz="2000" dirty="0" err="1">
                <a:solidFill>
                  <a:srgbClr val="0000FF"/>
                </a:solidFill>
              </a:rPr>
              <a:t>te</a:t>
            </a:r>
            <a:r>
              <a:rPr lang="en-ZA" sz="2000" dirty="0">
                <a:solidFill>
                  <a:srgbClr val="0000FF"/>
                </a:solidFill>
              </a:rPr>
              <a:t> </a:t>
            </a:r>
            <a:r>
              <a:rPr lang="en-ZA" sz="2000" dirty="0" err="1">
                <a:solidFill>
                  <a:srgbClr val="0000FF"/>
                </a:solidFill>
              </a:rPr>
              <a:t>kan</a:t>
            </a:r>
            <a:r>
              <a:rPr lang="en-ZA" sz="2000" dirty="0">
                <a:solidFill>
                  <a:srgbClr val="0000FF"/>
                </a:solidFill>
              </a:rPr>
              <a:t> </a:t>
            </a:r>
            <a:r>
              <a:rPr lang="en-ZA" sz="2000" dirty="0" err="1">
                <a:solidFill>
                  <a:srgbClr val="0000FF"/>
                </a:solidFill>
              </a:rPr>
              <a:t>kommunikeer</a:t>
            </a:r>
            <a:r>
              <a:rPr lang="en-ZA" sz="2000" dirty="0">
                <a:solidFill>
                  <a:srgbClr val="0000FF"/>
                </a:solidFill>
              </a:rPr>
              <a:t>. </a:t>
            </a:r>
          </a:p>
          <a:p>
            <a:pPr eaLnBrk="1" hangingPunct="1">
              <a:lnSpc>
                <a:spcPct val="90000"/>
              </a:lnSpc>
              <a:defRPr/>
            </a:pPr>
            <a:endParaRPr lang="en-US" alt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a:extLst>
              <a:ext uri="{FF2B5EF4-FFF2-40B4-BE49-F238E27FC236}">
                <a16:creationId xmlns:a16="http://schemas.microsoft.com/office/drawing/2014/main" id="{40EFC56E-33A5-4812-9C94-5386A6F960BD}"/>
              </a:ext>
            </a:extLst>
          </p:cNvPr>
          <p:cNvSpPr>
            <a:spLocks noGrp="1" noChangeArrowheads="1"/>
          </p:cNvSpPr>
          <p:nvPr>
            <p:ph idx="1"/>
          </p:nvPr>
        </p:nvSpPr>
        <p:spPr>
          <a:xfrm>
            <a:off x="541176" y="333375"/>
            <a:ext cx="9669624" cy="5792788"/>
          </a:xfrm>
        </p:spPr>
        <p:txBody>
          <a:bodyPr/>
          <a:lstStyle/>
          <a:p>
            <a:pPr marL="0" indent="0">
              <a:lnSpc>
                <a:spcPct val="90000"/>
              </a:lnSpc>
              <a:buNone/>
              <a:defRPr/>
            </a:pPr>
            <a:r>
              <a:rPr lang="en-US" altLang="en-US" sz="2000" b="1" i="1" dirty="0"/>
              <a:t>Truncated multilingualism cont’d …</a:t>
            </a:r>
          </a:p>
          <a:p>
            <a:pPr marL="0" indent="0">
              <a:lnSpc>
                <a:spcPct val="90000"/>
              </a:lnSpc>
              <a:buNone/>
              <a:defRPr/>
            </a:pPr>
            <a:endParaRPr lang="en-US" altLang="en-US" sz="1400" b="1" i="1" dirty="0"/>
          </a:p>
          <a:p>
            <a:pPr eaLnBrk="1" hangingPunct="1">
              <a:lnSpc>
                <a:spcPct val="90000"/>
              </a:lnSpc>
              <a:defRPr/>
            </a:pPr>
            <a:r>
              <a:rPr lang="en-US" altLang="en-US" sz="2000" dirty="0"/>
              <a:t>People have extremely different competencies in the various languages at their disposal – </a:t>
            </a:r>
            <a:r>
              <a:rPr lang="en-US" altLang="en-US" sz="2000" dirty="0">
                <a:solidFill>
                  <a:srgbClr val="FF0000"/>
                </a:solidFill>
              </a:rPr>
              <a:t>full </a:t>
            </a:r>
            <a:r>
              <a:rPr lang="en-US" altLang="en-US" sz="2000" dirty="0"/>
              <a:t>competence</a:t>
            </a:r>
            <a:r>
              <a:rPr lang="en-US" altLang="en-US" sz="2000" dirty="0">
                <a:solidFill>
                  <a:srgbClr val="FF0000"/>
                </a:solidFill>
              </a:rPr>
              <a:t> </a:t>
            </a:r>
            <a:r>
              <a:rPr lang="en-US" altLang="en-US" sz="2000" dirty="0"/>
              <a:t>as well as more </a:t>
            </a:r>
            <a:r>
              <a:rPr lang="en-US" altLang="en-US" sz="2000" dirty="0">
                <a:solidFill>
                  <a:srgbClr val="FF0000"/>
                </a:solidFill>
              </a:rPr>
              <a:t>truncated</a:t>
            </a:r>
            <a:r>
              <a:rPr lang="en-US" altLang="en-US" sz="2000" dirty="0"/>
              <a:t> versions (knowing a few words, some songs and other examples from popular culture and local signage).</a:t>
            </a:r>
          </a:p>
          <a:p>
            <a:pPr eaLnBrk="1" hangingPunct="1">
              <a:lnSpc>
                <a:spcPct val="90000"/>
              </a:lnSpc>
              <a:defRPr/>
            </a:pPr>
            <a:endParaRPr lang="en-GB" altLang="en-US" sz="600" dirty="0"/>
          </a:p>
          <a:p>
            <a:pPr eaLnBrk="1" hangingPunct="1">
              <a:lnSpc>
                <a:spcPct val="90000"/>
              </a:lnSpc>
              <a:defRPr/>
            </a:pPr>
            <a:endParaRPr lang="en-GB" altLang="en-US" sz="600" dirty="0"/>
          </a:p>
          <a:p>
            <a:pPr eaLnBrk="1" hangingPunct="1">
              <a:lnSpc>
                <a:spcPct val="90000"/>
              </a:lnSpc>
              <a:defRPr/>
            </a:pPr>
            <a:r>
              <a:rPr lang="en-GB" altLang="en-US" sz="2000" dirty="0" err="1">
                <a:solidFill>
                  <a:srgbClr val="00B050"/>
                </a:solidFill>
              </a:rPr>
              <a:t>Abantu</a:t>
            </a:r>
            <a:r>
              <a:rPr lang="en-GB" altLang="en-US" sz="2000" dirty="0">
                <a:solidFill>
                  <a:srgbClr val="00B050"/>
                </a:solidFill>
              </a:rPr>
              <a:t> </a:t>
            </a:r>
            <a:r>
              <a:rPr lang="en-GB" altLang="en-US" sz="2000" dirty="0" err="1">
                <a:solidFill>
                  <a:srgbClr val="00B050"/>
                </a:solidFill>
              </a:rPr>
              <a:t>banendlela</a:t>
            </a:r>
            <a:r>
              <a:rPr lang="en-GB" altLang="en-US" sz="2000" dirty="0">
                <a:solidFill>
                  <a:srgbClr val="00B050"/>
                </a:solidFill>
              </a:rPr>
              <a:t> </a:t>
            </a:r>
            <a:r>
              <a:rPr lang="en-GB" altLang="en-US" sz="2000" dirty="0" err="1">
                <a:solidFill>
                  <a:srgbClr val="00B050"/>
                </a:solidFill>
              </a:rPr>
              <a:t>ezahluke</a:t>
            </a:r>
            <a:r>
              <a:rPr lang="en-GB" altLang="en-US" sz="2000" dirty="0">
                <a:solidFill>
                  <a:srgbClr val="00B050"/>
                </a:solidFill>
              </a:rPr>
              <a:t> </a:t>
            </a:r>
            <a:r>
              <a:rPr lang="en-GB" altLang="en-US" sz="2000" dirty="0" err="1">
                <a:solidFill>
                  <a:srgbClr val="00B050"/>
                </a:solidFill>
              </a:rPr>
              <a:t>mpela</a:t>
            </a:r>
            <a:r>
              <a:rPr lang="en-GB" altLang="en-US" sz="2000" dirty="0">
                <a:solidFill>
                  <a:srgbClr val="00B050"/>
                </a:solidFill>
              </a:rPr>
              <a:t> </a:t>
            </a:r>
            <a:r>
              <a:rPr lang="en-GB" altLang="en-US" sz="2000" dirty="0" err="1">
                <a:solidFill>
                  <a:srgbClr val="00B050"/>
                </a:solidFill>
              </a:rPr>
              <a:t>kwiilwimi</a:t>
            </a:r>
            <a:r>
              <a:rPr lang="en-GB" altLang="en-US" sz="2000" dirty="0">
                <a:solidFill>
                  <a:srgbClr val="00B050"/>
                </a:solidFill>
              </a:rPr>
              <a:t> </a:t>
            </a:r>
            <a:r>
              <a:rPr lang="en-GB" altLang="en-US" sz="2000" dirty="0" err="1">
                <a:solidFill>
                  <a:srgbClr val="00B050"/>
                </a:solidFill>
              </a:rPr>
              <a:t>abathi</a:t>
            </a:r>
            <a:r>
              <a:rPr lang="en-GB" altLang="en-US" sz="2000" dirty="0">
                <a:solidFill>
                  <a:srgbClr val="00B050"/>
                </a:solidFill>
              </a:rPr>
              <a:t> </a:t>
            </a:r>
            <a:r>
              <a:rPr lang="en-GB" altLang="en-US" sz="2000" dirty="0" err="1">
                <a:solidFill>
                  <a:srgbClr val="00B050"/>
                </a:solidFill>
              </a:rPr>
              <a:t>bazisebenzise</a:t>
            </a:r>
            <a:r>
              <a:rPr lang="en-GB" altLang="en-US" sz="2000" dirty="0">
                <a:solidFill>
                  <a:srgbClr val="00B050"/>
                </a:solidFill>
              </a:rPr>
              <a:t> </a:t>
            </a:r>
            <a:r>
              <a:rPr lang="en-GB" altLang="en-US" sz="2000" dirty="0" err="1">
                <a:solidFill>
                  <a:srgbClr val="00B050"/>
                </a:solidFill>
              </a:rPr>
              <a:t>abazaziyo</a:t>
            </a:r>
            <a:r>
              <a:rPr lang="en-GB" altLang="en-US" sz="2000" dirty="0">
                <a:solidFill>
                  <a:srgbClr val="00B050"/>
                </a:solidFill>
              </a:rPr>
              <a:t> – </a:t>
            </a:r>
            <a:r>
              <a:rPr lang="en-GB" altLang="en-US" sz="2000" dirty="0" err="1">
                <a:solidFill>
                  <a:srgbClr val="00B050"/>
                </a:solidFill>
              </a:rPr>
              <a:t>ukwazi</a:t>
            </a:r>
            <a:r>
              <a:rPr lang="en-GB" altLang="en-US" sz="2000" dirty="0">
                <a:solidFill>
                  <a:srgbClr val="00B050"/>
                </a:solidFill>
              </a:rPr>
              <a:t> </a:t>
            </a:r>
            <a:r>
              <a:rPr lang="en-GB" altLang="en-US" sz="2000" dirty="0" err="1">
                <a:solidFill>
                  <a:srgbClr val="00B050"/>
                </a:solidFill>
              </a:rPr>
              <a:t>ngokugqibeleleyo</a:t>
            </a:r>
            <a:r>
              <a:rPr lang="en-GB" altLang="en-US" sz="2000" dirty="0">
                <a:solidFill>
                  <a:srgbClr val="00B050"/>
                </a:solidFill>
              </a:rPr>
              <a:t>, </a:t>
            </a:r>
            <a:r>
              <a:rPr lang="en-GB" altLang="en-US" sz="2000" dirty="0" err="1">
                <a:solidFill>
                  <a:srgbClr val="00B050"/>
                </a:solidFill>
              </a:rPr>
              <a:t>kunye</a:t>
            </a:r>
            <a:r>
              <a:rPr lang="en-GB" altLang="en-US" sz="2000" dirty="0">
                <a:solidFill>
                  <a:srgbClr val="00B050"/>
                </a:solidFill>
              </a:rPr>
              <a:t> </a:t>
            </a:r>
            <a:r>
              <a:rPr lang="en-GB" altLang="en-US" sz="2000" dirty="0" err="1">
                <a:solidFill>
                  <a:srgbClr val="00B050"/>
                </a:solidFill>
              </a:rPr>
              <a:t>nezinye</a:t>
            </a:r>
            <a:r>
              <a:rPr lang="en-GB" altLang="en-US" sz="2000" dirty="0">
                <a:solidFill>
                  <a:srgbClr val="00B050"/>
                </a:solidFill>
              </a:rPr>
              <a:t> </a:t>
            </a:r>
            <a:r>
              <a:rPr lang="en-GB" altLang="en-US" sz="2000" dirty="0" err="1">
                <a:solidFill>
                  <a:srgbClr val="00B050"/>
                </a:solidFill>
              </a:rPr>
              <a:t>ezi</a:t>
            </a:r>
            <a:r>
              <a:rPr lang="en-GB" altLang="en-US" sz="2000" dirty="0">
                <a:solidFill>
                  <a:srgbClr val="00B050"/>
                </a:solidFill>
              </a:rPr>
              <a:t> truncated (</a:t>
            </a:r>
            <a:r>
              <a:rPr lang="en-GB" altLang="en-US" sz="2000" dirty="0" err="1">
                <a:solidFill>
                  <a:srgbClr val="00B050"/>
                </a:solidFill>
              </a:rPr>
              <a:t>Ukwazi</a:t>
            </a:r>
            <a:r>
              <a:rPr lang="en-GB" altLang="en-US" sz="2000" dirty="0">
                <a:solidFill>
                  <a:srgbClr val="00B050"/>
                </a:solidFill>
              </a:rPr>
              <a:t> </a:t>
            </a:r>
            <a:r>
              <a:rPr lang="en-GB" altLang="en-US" sz="2000" dirty="0" err="1">
                <a:solidFill>
                  <a:srgbClr val="00B050"/>
                </a:solidFill>
              </a:rPr>
              <a:t>amagama</a:t>
            </a:r>
            <a:r>
              <a:rPr lang="en-GB" altLang="en-US" sz="2000" dirty="0">
                <a:solidFill>
                  <a:srgbClr val="00B050"/>
                </a:solidFill>
              </a:rPr>
              <a:t> </a:t>
            </a:r>
            <a:r>
              <a:rPr lang="en-GB" altLang="en-US" sz="2000" dirty="0" err="1">
                <a:solidFill>
                  <a:srgbClr val="00B050"/>
                </a:solidFill>
              </a:rPr>
              <a:t>amabalwa</a:t>
            </a:r>
            <a:r>
              <a:rPr lang="en-GB" altLang="en-US" sz="2000" dirty="0">
                <a:solidFill>
                  <a:srgbClr val="00B050"/>
                </a:solidFill>
              </a:rPr>
              <a:t>, </a:t>
            </a:r>
            <a:r>
              <a:rPr lang="en-GB" altLang="en-US" sz="2000" dirty="0" err="1">
                <a:solidFill>
                  <a:srgbClr val="00B050"/>
                </a:solidFill>
              </a:rPr>
              <a:t>iingoma</a:t>
            </a:r>
            <a:r>
              <a:rPr lang="en-GB" altLang="en-US" sz="2000" dirty="0">
                <a:solidFill>
                  <a:srgbClr val="00B050"/>
                </a:solidFill>
              </a:rPr>
              <a:t> </a:t>
            </a:r>
            <a:r>
              <a:rPr lang="en-GB" altLang="en-US" sz="2000" dirty="0" err="1">
                <a:solidFill>
                  <a:srgbClr val="00B050"/>
                </a:solidFill>
              </a:rPr>
              <a:t>kunye</a:t>
            </a:r>
            <a:r>
              <a:rPr lang="en-GB" altLang="en-US" sz="2000" dirty="0">
                <a:solidFill>
                  <a:srgbClr val="00B050"/>
                </a:solidFill>
              </a:rPr>
              <a:t> </a:t>
            </a:r>
            <a:r>
              <a:rPr lang="en-GB" altLang="en-US" sz="2000" dirty="0" err="1">
                <a:solidFill>
                  <a:srgbClr val="00B050"/>
                </a:solidFill>
              </a:rPr>
              <a:t>neminye</a:t>
            </a:r>
            <a:r>
              <a:rPr lang="en-GB" altLang="en-US" sz="2000" dirty="0">
                <a:solidFill>
                  <a:srgbClr val="00B050"/>
                </a:solidFill>
              </a:rPr>
              <a:t> </a:t>
            </a:r>
            <a:r>
              <a:rPr lang="en-GB" altLang="en-US" sz="2000" dirty="0" err="1">
                <a:solidFill>
                  <a:srgbClr val="00B050"/>
                </a:solidFill>
              </a:rPr>
              <a:t>imizekelo</a:t>
            </a:r>
            <a:r>
              <a:rPr lang="en-GB" altLang="en-US" sz="2000" dirty="0">
                <a:solidFill>
                  <a:srgbClr val="00B050"/>
                </a:solidFill>
              </a:rPr>
              <a:t> </a:t>
            </a:r>
            <a:r>
              <a:rPr lang="en-GB" altLang="en-US" sz="2000" dirty="0" err="1">
                <a:solidFill>
                  <a:srgbClr val="00B050"/>
                </a:solidFill>
              </a:rPr>
              <a:t>esuka</a:t>
            </a:r>
            <a:r>
              <a:rPr lang="en-GB" altLang="en-US" sz="2000" dirty="0">
                <a:solidFill>
                  <a:srgbClr val="00B050"/>
                </a:solidFill>
              </a:rPr>
              <a:t> </a:t>
            </a:r>
            <a:r>
              <a:rPr lang="en-GB" altLang="en-US" sz="2000" dirty="0" err="1">
                <a:solidFill>
                  <a:srgbClr val="00B050"/>
                </a:solidFill>
              </a:rPr>
              <a:t>kwipopular</a:t>
            </a:r>
            <a:r>
              <a:rPr lang="en-GB" altLang="en-US" sz="2000" dirty="0">
                <a:solidFill>
                  <a:srgbClr val="00B050"/>
                </a:solidFill>
              </a:rPr>
              <a:t> culture </a:t>
            </a:r>
            <a:r>
              <a:rPr lang="en-GB" altLang="en-US" sz="2000" dirty="0" err="1">
                <a:solidFill>
                  <a:srgbClr val="00B050"/>
                </a:solidFill>
              </a:rPr>
              <a:t>okanye</a:t>
            </a:r>
            <a:r>
              <a:rPr lang="en-GB" altLang="en-US" sz="2000" dirty="0">
                <a:solidFill>
                  <a:srgbClr val="00B050"/>
                </a:solidFill>
              </a:rPr>
              <a:t> </a:t>
            </a:r>
            <a:r>
              <a:rPr lang="en-GB" altLang="en-US" sz="2000" dirty="0" err="1">
                <a:solidFill>
                  <a:srgbClr val="00B050"/>
                </a:solidFill>
              </a:rPr>
              <a:t>ilocal</a:t>
            </a:r>
            <a:r>
              <a:rPr lang="en-GB" altLang="en-US" sz="2000" dirty="0">
                <a:solidFill>
                  <a:srgbClr val="00B050"/>
                </a:solidFill>
              </a:rPr>
              <a:t> signage.</a:t>
            </a:r>
          </a:p>
          <a:p>
            <a:pPr eaLnBrk="1" hangingPunct="1">
              <a:lnSpc>
                <a:spcPct val="90000"/>
              </a:lnSpc>
              <a:defRPr/>
            </a:pPr>
            <a:endParaRPr lang="en-ZA" sz="600" dirty="0"/>
          </a:p>
          <a:p>
            <a:pPr eaLnBrk="1" hangingPunct="1">
              <a:lnSpc>
                <a:spcPct val="90000"/>
              </a:lnSpc>
              <a:defRPr/>
            </a:pPr>
            <a:endParaRPr lang="en-ZA" sz="600" dirty="0"/>
          </a:p>
          <a:p>
            <a:pPr eaLnBrk="1" hangingPunct="1">
              <a:lnSpc>
                <a:spcPct val="90000"/>
              </a:lnSpc>
              <a:defRPr/>
            </a:pPr>
            <a:r>
              <a:rPr lang="en-ZA" sz="2000" dirty="0" err="1">
                <a:solidFill>
                  <a:srgbClr val="0000FF"/>
                </a:solidFill>
              </a:rPr>
              <a:t>Mense</a:t>
            </a:r>
            <a:r>
              <a:rPr lang="en-ZA" sz="2000" dirty="0">
                <a:solidFill>
                  <a:srgbClr val="0000FF"/>
                </a:solidFill>
              </a:rPr>
              <a:t> het </a:t>
            </a:r>
            <a:r>
              <a:rPr lang="en-ZA" sz="2000" dirty="0" err="1">
                <a:solidFill>
                  <a:srgbClr val="0000FF"/>
                </a:solidFill>
              </a:rPr>
              <a:t>verskillende</a:t>
            </a:r>
            <a:r>
              <a:rPr lang="en-ZA" sz="2000" dirty="0">
                <a:solidFill>
                  <a:srgbClr val="0000FF"/>
                </a:solidFill>
              </a:rPr>
              <a:t> competencies in </a:t>
            </a:r>
            <a:r>
              <a:rPr lang="en-ZA" sz="2000" dirty="0" err="1">
                <a:solidFill>
                  <a:srgbClr val="0000FF"/>
                </a:solidFill>
              </a:rPr>
              <a:t>baie</a:t>
            </a:r>
            <a:r>
              <a:rPr lang="en-ZA" sz="2000" dirty="0">
                <a:solidFill>
                  <a:srgbClr val="0000FF"/>
                </a:solidFill>
              </a:rPr>
              <a:t> tale </a:t>
            </a:r>
            <a:r>
              <a:rPr lang="en-ZA" sz="2000" dirty="0" err="1">
                <a:solidFill>
                  <a:srgbClr val="0000FF"/>
                </a:solidFill>
              </a:rPr>
              <a:t>wat</a:t>
            </a:r>
            <a:r>
              <a:rPr lang="en-ZA" sz="2000" dirty="0">
                <a:solidFill>
                  <a:srgbClr val="0000FF"/>
                </a:solidFill>
              </a:rPr>
              <a:t> </a:t>
            </a:r>
            <a:r>
              <a:rPr lang="en-ZA" sz="2000" dirty="0" err="1">
                <a:solidFill>
                  <a:srgbClr val="0000FF"/>
                </a:solidFill>
              </a:rPr>
              <a:t>hulle</a:t>
            </a:r>
            <a:r>
              <a:rPr lang="en-ZA" sz="2000" dirty="0">
                <a:solidFill>
                  <a:srgbClr val="0000FF"/>
                </a:solidFill>
              </a:rPr>
              <a:t> </a:t>
            </a:r>
            <a:r>
              <a:rPr lang="en-ZA" sz="2000" dirty="0" err="1">
                <a:solidFill>
                  <a:srgbClr val="0000FF"/>
                </a:solidFill>
              </a:rPr>
              <a:t>toegang</a:t>
            </a:r>
            <a:r>
              <a:rPr lang="en-ZA" sz="2000" dirty="0">
                <a:solidFill>
                  <a:srgbClr val="0000FF"/>
                </a:solidFill>
              </a:rPr>
              <a:t> tot het. </a:t>
            </a:r>
            <a:r>
              <a:rPr lang="en-ZA" sz="2000" dirty="0" err="1">
                <a:solidFill>
                  <a:srgbClr val="0000FF"/>
                </a:solidFill>
              </a:rPr>
              <a:t>Dit</a:t>
            </a:r>
            <a:r>
              <a:rPr lang="en-ZA" sz="2000" dirty="0">
                <a:solidFill>
                  <a:srgbClr val="0000FF"/>
                </a:solidFill>
              </a:rPr>
              <a:t> </a:t>
            </a:r>
            <a:r>
              <a:rPr lang="en-ZA" sz="2000" dirty="0" err="1">
                <a:solidFill>
                  <a:srgbClr val="0000FF"/>
                </a:solidFill>
              </a:rPr>
              <a:t>sluit</a:t>
            </a:r>
            <a:r>
              <a:rPr lang="en-ZA" sz="2000" dirty="0">
                <a:solidFill>
                  <a:srgbClr val="0000FF"/>
                </a:solidFill>
              </a:rPr>
              <a:t> in full competence in </a:t>
            </a:r>
            <a:r>
              <a:rPr lang="en-ZA" sz="2000" dirty="0" err="1">
                <a:solidFill>
                  <a:srgbClr val="0000FF"/>
                </a:solidFill>
              </a:rPr>
              <a:t>sommige</a:t>
            </a:r>
            <a:r>
              <a:rPr lang="en-ZA" sz="2000" dirty="0">
                <a:solidFill>
                  <a:srgbClr val="0000FF"/>
                </a:solidFill>
              </a:rPr>
              <a:t> tale en truncated versions in </a:t>
            </a:r>
            <a:r>
              <a:rPr lang="en-ZA" sz="2000" dirty="0" err="1">
                <a:solidFill>
                  <a:srgbClr val="0000FF"/>
                </a:solidFill>
              </a:rPr>
              <a:t>ander</a:t>
            </a:r>
            <a:r>
              <a:rPr lang="en-ZA" sz="2000" dirty="0">
                <a:solidFill>
                  <a:srgbClr val="0000FF"/>
                </a:solidFill>
              </a:rPr>
              <a:t>. Truncated versions </a:t>
            </a:r>
            <a:r>
              <a:rPr lang="en-ZA" sz="2000" dirty="0" err="1">
                <a:solidFill>
                  <a:srgbClr val="0000FF"/>
                </a:solidFill>
              </a:rPr>
              <a:t>kan</a:t>
            </a:r>
            <a:r>
              <a:rPr lang="en-ZA" sz="2000" dirty="0">
                <a:solidFill>
                  <a:srgbClr val="0000FF"/>
                </a:solidFill>
              </a:rPr>
              <a:t> </a:t>
            </a:r>
            <a:r>
              <a:rPr lang="en-ZA" sz="2000" dirty="0" err="1">
                <a:solidFill>
                  <a:srgbClr val="0000FF"/>
                </a:solidFill>
              </a:rPr>
              <a:t>insluit</a:t>
            </a:r>
            <a:r>
              <a:rPr lang="en-ZA" sz="2000" dirty="0">
                <a:solidFill>
                  <a:srgbClr val="0000FF"/>
                </a:solidFill>
              </a:rPr>
              <a:t> </a:t>
            </a:r>
            <a:r>
              <a:rPr lang="en-ZA" sz="2000" dirty="0" err="1">
                <a:solidFill>
                  <a:srgbClr val="0000FF"/>
                </a:solidFill>
              </a:rPr>
              <a:t>dat</a:t>
            </a:r>
            <a:r>
              <a:rPr lang="en-ZA" sz="2000" dirty="0">
                <a:solidFill>
                  <a:srgbClr val="0000FF"/>
                </a:solidFill>
              </a:rPr>
              <a:t> die </a:t>
            </a:r>
            <a:r>
              <a:rPr lang="en-ZA" sz="2000" dirty="0" err="1">
                <a:solidFill>
                  <a:srgbClr val="0000FF"/>
                </a:solidFill>
              </a:rPr>
              <a:t>persoon</a:t>
            </a:r>
            <a:r>
              <a:rPr lang="en-ZA" sz="2000" dirty="0">
                <a:solidFill>
                  <a:srgbClr val="0000FF"/>
                </a:solidFill>
              </a:rPr>
              <a:t> net ‘n </a:t>
            </a:r>
            <a:r>
              <a:rPr lang="en-ZA" sz="2000" dirty="0" err="1">
                <a:solidFill>
                  <a:srgbClr val="0000FF"/>
                </a:solidFill>
              </a:rPr>
              <a:t>paar</a:t>
            </a:r>
            <a:r>
              <a:rPr lang="en-ZA" sz="2000" dirty="0">
                <a:solidFill>
                  <a:srgbClr val="0000FF"/>
                </a:solidFill>
              </a:rPr>
              <a:t> </a:t>
            </a:r>
            <a:r>
              <a:rPr lang="en-ZA" sz="2000" dirty="0" err="1">
                <a:solidFill>
                  <a:srgbClr val="0000FF"/>
                </a:solidFill>
              </a:rPr>
              <a:t>woorde</a:t>
            </a:r>
            <a:r>
              <a:rPr lang="en-ZA" sz="2000" dirty="0">
                <a:solidFill>
                  <a:srgbClr val="0000FF"/>
                </a:solidFill>
              </a:rPr>
              <a:t> ken, ‘n song ken of  </a:t>
            </a:r>
            <a:r>
              <a:rPr lang="en-ZA" sz="2000" dirty="0" err="1">
                <a:solidFill>
                  <a:srgbClr val="0000FF"/>
                </a:solidFill>
              </a:rPr>
              <a:t>bekend</a:t>
            </a:r>
            <a:r>
              <a:rPr lang="en-ZA" sz="2000" dirty="0">
                <a:solidFill>
                  <a:srgbClr val="0000FF"/>
                </a:solidFill>
              </a:rPr>
              <a:t> is met </a:t>
            </a:r>
            <a:r>
              <a:rPr lang="en-ZA" sz="2000" dirty="0" err="1">
                <a:solidFill>
                  <a:srgbClr val="0000FF"/>
                </a:solidFill>
              </a:rPr>
              <a:t>ander</a:t>
            </a:r>
            <a:r>
              <a:rPr lang="en-ZA" sz="2000" dirty="0">
                <a:solidFill>
                  <a:srgbClr val="0000FF"/>
                </a:solidFill>
              </a:rPr>
              <a:t> </a:t>
            </a:r>
            <a:r>
              <a:rPr lang="en-ZA" sz="2000" dirty="0" err="1">
                <a:solidFill>
                  <a:srgbClr val="0000FF"/>
                </a:solidFill>
              </a:rPr>
              <a:t>voorbeelde</a:t>
            </a:r>
            <a:r>
              <a:rPr lang="en-ZA" sz="2000" dirty="0">
                <a:solidFill>
                  <a:srgbClr val="0000FF"/>
                </a:solidFill>
              </a:rPr>
              <a:t> van popular culture en local signage. </a:t>
            </a:r>
          </a:p>
          <a:p>
            <a:pPr eaLnBrk="1" hangingPunct="1">
              <a:lnSpc>
                <a:spcPct val="90000"/>
              </a:lnSpc>
              <a:defRPr/>
            </a:pPr>
            <a:endParaRPr lang="en-GB" alt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a:extLst>
              <a:ext uri="{FF2B5EF4-FFF2-40B4-BE49-F238E27FC236}">
                <a16:creationId xmlns:a16="http://schemas.microsoft.com/office/drawing/2014/main" id="{074CA3EF-5867-4392-83CB-98F2DCDA40B6}"/>
              </a:ext>
            </a:extLst>
          </p:cNvPr>
          <p:cNvSpPr>
            <a:spLocks noGrp="1" noChangeArrowheads="1"/>
          </p:cNvSpPr>
          <p:nvPr>
            <p:ph idx="1"/>
          </p:nvPr>
        </p:nvSpPr>
        <p:spPr>
          <a:xfrm>
            <a:off x="447869" y="476251"/>
            <a:ext cx="9896281" cy="6265863"/>
          </a:xfrm>
        </p:spPr>
        <p:txBody>
          <a:bodyPr>
            <a:normAutofit/>
          </a:bodyPr>
          <a:lstStyle/>
          <a:p>
            <a:pPr marL="0" indent="0">
              <a:lnSpc>
                <a:spcPct val="90000"/>
              </a:lnSpc>
              <a:buNone/>
              <a:defRPr/>
            </a:pPr>
            <a:r>
              <a:rPr lang="en-US" altLang="en-US" sz="2000" i="1" dirty="0"/>
              <a:t>Truncated multilingualism cont’d …</a:t>
            </a:r>
          </a:p>
          <a:p>
            <a:pPr marL="339725" indent="-339725">
              <a:lnSpc>
                <a:spcPct val="90000"/>
              </a:lnSpc>
              <a:buNone/>
              <a:defRPr/>
            </a:pPr>
            <a:endParaRPr lang="en-US" altLang="en-US" sz="200" dirty="0"/>
          </a:p>
          <a:p>
            <a:pPr marL="339725" indent="-339725">
              <a:lnSpc>
                <a:spcPct val="90000"/>
              </a:lnSpc>
              <a:buNone/>
              <a:defRPr/>
            </a:pPr>
            <a:endParaRPr lang="en-US" altLang="en-US" sz="200" dirty="0"/>
          </a:p>
          <a:p>
            <a:pPr marL="339725" indent="-339725">
              <a:lnSpc>
                <a:spcPct val="90000"/>
              </a:lnSpc>
              <a:buNone/>
              <a:defRPr/>
            </a:pPr>
            <a:endParaRPr lang="en-US" altLang="en-US" sz="1100" dirty="0"/>
          </a:p>
          <a:p>
            <a:pPr marL="339725" indent="-339725">
              <a:lnSpc>
                <a:spcPct val="90000"/>
              </a:lnSpc>
              <a:buNone/>
              <a:defRPr/>
            </a:pPr>
            <a:r>
              <a:rPr lang="en-US" altLang="en-US" sz="2000" dirty="0"/>
              <a:t>  - Linked to ‘</a:t>
            </a:r>
            <a:r>
              <a:rPr lang="en-US" altLang="en-US" sz="2000" dirty="0">
                <a:solidFill>
                  <a:srgbClr val="FF0000"/>
                </a:solidFill>
              </a:rPr>
              <a:t>dialogic places</a:t>
            </a:r>
            <a:r>
              <a:rPr lang="en-US" altLang="en-US" sz="2000" dirty="0"/>
              <a:t>’ (</a:t>
            </a:r>
            <a:r>
              <a:rPr lang="en-US" altLang="en-US" sz="2000" dirty="0" err="1"/>
              <a:t>Blommaert</a:t>
            </a:r>
            <a:r>
              <a:rPr lang="en-US" altLang="en-US" sz="2000" dirty="0"/>
              <a:t>, Collins and </a:t>
            </a:r>
            <a:r>
              <a:rPr lang="en-US" altLang="en-US" sz="2000" dirty="0" err="1"/>
              <a:t>Slembrouck</a:t>
            </a:r>
            <a:r>
              <a:rPr lang="en-US" altLang="en-US" sz="2000" dirty="0"/>
              <a:t> 2005). Dialogic places, e.g. the family, places of work and law courts, can consist of various </a:t>
            </a:r>
            <a:r>
              <a:rPr lang="en-US" altLang="en-US" sz="2000" i="1" dirty="0"/>
              <a:t>interactional regimes</a:t>
            </a:r>
            <a:r>
              <a:rPr lang="en-US" altLang="en-US" sz="2000" dirty="0"/>
              <a:t> with their own rules for communication.</a:t>
            </a:r>
          </a:p>
          <a:p>
            <a:pPr marL="0" indent="0">
              <a:lnSpc>
                <a:spcPct val="90000"/>
              </a:lnSpc>
              <a:buNone/>
              <a:defRPr/>
            </a:pPr>
            <a:endParaRPr lang="en-ZA" sz="600" b="1" u="sng" dirty="0"/>
          </a:p>
          <a:p>
            <a:pPr marL="339725" indent="0">
              <a:lnSpc>
                <a:spcPct val="90000"/>
              </a:lnSpc>
              <a:buNone/>
              <a:defRPr/>
            </a:pPr>
            <a:r>
              <a:rPr lang="en-ZA" sz="2000" b="1" dirty="0">
                <a:solidFill>
                  <a:srgbClr val="00B050"/>
                </a:solidFill>
              </a:rPr>
              <a:t>- </a:t>
            </a:r>
            <a:r>
              <a:rPr lang="en-US" altLang="en-US" sz="1900" dirty="0" err="1">
                <a:solidFill>
                  <a:srgbClr val="00B050"/>
                </a:solidFill>
              </a:rPr>
              <a:t>Ixokomezelelwe</a:t>
            </a:r>
            <a:r>
              <a:rPr lang="en-US" altLang="en-US" sz="1900" dirty="0">
                <a:solidFill>
                  <a:srgbClr val="00B050"/>
                </a:solidFill>
              </a:rPr>
              <a:t> “</a:t>
            </a:r>
            <a:r>
              <a:rPr lang="en-US" altLang="en-US" sz="1900" dirty="0" err="1">
                <a:solidFill>
                  <a:srgbClr val="FF0000"/>
                </a:solidFill>
              </a:rPr>
              <a:t>kwindawo</a:t>
            </a:r>
            <a:r>
              <a:rPr lang="en-US" altLang="en-US" sz="1900" dirty="0">
                <a:solidFill>
                  <a:srgbClr val="FF0000"/>
                </a:solidFill>
              </a:rPr>
              <a:t> </a:t>
            </a:r>
            <a:r>
              <a:rPr lang="en-US" altLang="en-US" sz="1900" dirty="0" err="1">
                <a:solidFill>
                  <a:srgbClr val="FF0000"/>
                </a:solidFill>
              </a:rPr>
              <a:t>ezidialogic</a:t>
            </a:r>
            <a:r>
              <a:rPr lang="en-US" altLang="en-US" sz="1900" dirty="0">
                <a:solidFill>
                  <a:srgbClr val="00B050"/>
                </a:solidFill>
              </a:rPr>
              <a:t>” (</a:t>
            </a:r>
            <a:r>
              <a:rPr lang="en-US" altLang="en-US" sz="1900" dirty="0" err="1">
                <a:solidFill>
                  <a:srgbClr val="00B050"/>
                </a:solidFill>
              </a:rPr>
              <a:t>Blommaert</a:t>
            </a:r>
            <a:r>
              <a:rPr lang="en-US" altLang="en-US" sz="1900" dirty="0">
                <a:solidFill>
                  <a:srgbClr val="00B050"/>
                </a:solidFill>
              </a:rPr>
              <a:t>, Collins </a:t>
            </a:r>
            <a:r>
              <a:rPr lang="en-US" altLang="en-US" sz="1900" dirty="0" err="1">
                <a:solidFill>
                  <a:srgbClr val="00B050"/>
                </a:solidFill>
              </a:rPr>
              <a:t>kunye</a:t>
            </a:r>
            <a:r>
              <a:rPr lang="en-US" altLang="en-US" sz="1900" dirty="0">
                <a:solidFill>
                  <a:srgbClr val="00B050"/>
                </a:solidFill>
              </a:rPr>
              <a:t> </a:t>
            </a:r>
            <a:r>
              <a:rPr lang="en-US" altLang="en-US" sz="1900" dirty="0" err="1">
                <a:solidFill>
                  <a:srgbClr val="00B050"/>
                </a:solidFill>
              </a:rPr>
              <a:t>noSlembrouck</a:t>
            </a:r>
            <a:r>
              <a:rPr lang="en-US" altLang="en-US" sz="1900" dirty="0">
                <a:solidFill>
                  <a:srgbClr val="00B050"/>
                </a:solidFill>
              </a:rPr>
              <a:t> 2005). </a:t>
            </a:r>
            <a:r>
              <a:rPr lang="en-US" altLang="en-US" sz="1900" dirty="0" err="1">
                <a:solidFill>
                  <a:srgbClr val="00B050"/>
                </a:solidFill>
              </a:rPr>
              <a:t>Indawo</a:t>
            </a:r>
            <a:r>
              <a:rPr lang="en-US" altLang="en-US" sz="1900" dirty="0">
                <a:solidFill>
                  <a:srgbClr val="00B050"/>
                </a:solidFill>
              </a:rPr>
              <a:t> </a:t>
            </a:r>
            <a:r>
              <a:rPr lang="en-US" altLang="en-US" sz="1900" dirty="0" err="1">
                <a:solidFill>
                  <a:srgbClr val="00B050"/>
                </a:solidFill>
              </a:rPr>
              <a:t>ezidialogic</a:t>
            </a:r>
            <a:r>
              <a:rPr lang="en-US" altLang="en-US" sz="1900" dirty="0">
                <a:solidFill>
                  <a:srgbClr val="00B050"/>
                </a:solidFill>
              </a:rPr>
              <a:t>, </a:t>
            </a:r>
            <a:r>
              <a:rPr lang="en-US" altLang="en-US" sz="1900" dirty="0" err="1">
                <a:solidFill>
                  <a:srgbClr val="00B050"/>
                </a:solidFill>
              </a:rPr>
              <a:t>umzekelo</a:t>
            </a:r>
            <a:r>
              <a:rPr lang="en-US" altLang="en-US" sz="1900" dirty="0">
                <a:solidFill>
                  <a:srgbClr val="00B050"/>
                </a:solidFill>
              </a:rPr>
              <a:t>, </a:t>
            </a:r>
            <a:r>
              <a:rPr lang="en-US" altLang="en-US" sz="1900" dirty="0" err="1">
                <a:solidFill>
                  <a:srgbClr val="00B050"/>
                </a:solidFill>
              </a:rPr>
              <a:t>usapho</a:t>
            </a:r>
            <a:r>
              <a:rPr lang="en-US" altLang="en-US" sz="1900" dirty="0">
                <a:solidFill>
                  <a:srgbClr val="00B050"/>
                </a:solidFill>
              </a:rPr>
              <a:t>, </a:t>
            </a:r>
            <a:r>
              <a:rPr lang="en-US" altLang="en-US" sz="1900" dirty="0" err="1">
                <a:solidFill>
                  <a:srgbClr val="00B050"/>
                </a:solidFill>
              </a:rPr>
              <a:t>indawo</a:t>
            </a:r>
            <a:r>
              <a:rPr lang="en-US" altLang="en-US" sz="1900" dirty="0">
                <a:solidFill>
                  <a:srgbClr val="00B050"/>
                </a:solidFill>
              </a:rPr>
              <a:t> </a:t>
            </a:r>
            <a:r>
              <a:rPr lang="en-US" altLang="en-US" sz="1900" dirty="0" err="1">
                <a:solidFill>
                  <a:srgbClr val="00B050"/>
                </a:solidFill>
              </a:rPr>
              <a:t>zempangelo</a:t>
            </a:r>
            <a:r>
              <a:rPr lang="en-US" altLang="en-US" sz="1900" dirty="0">
                <a:solidFill>
                  <a:srgbClr val="00B050"/>
                </a:solidFill>
              </a:rPr>
              <a:t> </a:t>
            </a:r>
            <a:r>
              <a:rPr lang="en-US" altLang="en-US" sz="1900" dirty="0" err="1">
                <a:solidFill>
                  <a:srgbClr val="00B050"/>
                </a:solidFill>
              </a:rPr>
              <a:t>kunye</a:t>
            </a:r>
            <a:r>
              <a:rPr lang="en-US" altLang="en-US" sz="1900" dirty="0">
                <a:solidFill>
                  <a:srgbClr val="00B050"/>
                </a:solidFill>
              </a:rPr>
              <a:t> </a:t>
            </a:r>
            <a:r>
              <a:rPr lang="en-US" altLang="en-US" sz="1900" dirty="0" err="1">
                <a:solidFill>
                  <a:srgbClr val="00B050"/>
                </a:solidFill>
              </a:rPr>
              <a:t>nenkundla</a:t>
            </a:r>
            <a:r>
              <a:rPr lang="en-US" altLang="en-US" sz="1900" dirty="0">
                <a:solidFill>
                  <a:srgbClr val="00B050"/>
                </a:solidFill>
              </a:rPr>
              <a:t> </a:t>
            </a:r>
            <a:r>
              <a:rPr lang="en-US" altLang="en-US" sz="1900" dirty="0" err="1">
                <a:solidFill>
                  <a:srgbClr val="00B050"/>
                </a:solidFill>
              </a:rPr>
              <a:t>zomthetho</a:t>
            </a:r>
            <a:r>
              <a:rPr lang="en-US" altLang="en-US" sz="1900" dirty="0">
                <a:solidFill>
                  <a:srgbClr val="00B050"/>
                </a:solidFill>
              </a:rPr>
              <a:t>, </a:t>
            </a:r>
            <a:r>
              <a:rPr lang="en-US" altLang="en-US" sz="1900" dirty="0" err="1">
                <a:solidFill>
                  <a:srgbClr val="00B050"/>
                </a:solidFill>
              </a:rPr>
              <a:t>iye</a:t>
            </a:r>
            <a:r>
              <a:rPr lang="en-US" altLang="en-US" sz="1900" dirty="0">
                <a:solidFill>
                  <a:srgbClr val="00B050"/>
                </a:solidFill>
              </a:rPr>
              <a:t> </a:t>
            </a:r>
            <a:r>
              <a:rPr lang="en-US" altLang="en-US" sz="1900" dirty="0" err="1">
                <a:solidFill>
                  <a:srgbClr val="00B050"/>
                </a:solidFill>
              </a:rPr>
              <a:t>ibandakanye</a:t>
            </a:r>
            <a:r>
              <a:rPr lang="en-US" altLang="en-US" sz="1900" dirty="0">
                <a:solidFill>
                  <a:srgbClr val="00B050"/>
                </a:solidFill>
              </a:rPr>
              <a:t> into </a:t>
            </a:r>
            <a:r>
              <a:rPr lang="en-US" altLang="en-US" sz="1900" dirty="0" err="1">
                <a:solidFill>
                  <a:srgbClr val="00B050"/>
                </a:solidFill>
              </a:rPr>
              <a:t>ezintlo-ntlobo</a:t>
            </a:r>
            <a:r>
              <a:rPr lang="en-US" altLang="en-US" sz="1900" dirty="0">
                <a:solidFill>
                  <a:srgbClr val="00B050"/>
                </a:solidFill>
              </a:rPr>
              <a:t> </a:t>
            </a:r>
            <a:r>
              <a:rPr lang="en-US" altLang="en-US" sz="1900" dirty="0" err="1">
                <a:solidFill>
                  <a:srgbClr val="00B050"/>
                </a:solidFill>
              </a:rPr>
              <a:t>ekuthiwa</a:t>
            </a:r>
            <a:r>
              <a:rPr lang="en-US" altLang="en-US" sz="1900" dirty="0">
                <a:solidFill>
                  <a:srgbClr val="00B050"/>
                </a:solidFill>
              </a:rPr>
              <a:t> </a:t>
            </a:r>
            <a:r>
              <a:rPr lang="en-US" altLang="en-US" sz="1900" dirty="0" err="1">
                <a:solidFill>
                  <a:srgbClr val="00B050"/>
                </a:solidFill>
              </a:rPr>
              <a:t>zi</a:t>
            </a:r>
            <a:r>
              <a:rPr lang="en-US" altLang="en-US" sz="1900" dirty="0">
                <a:solidFill>
                  <a:srgbClr val="00B050"/>
                </a:solidFill>
              </a:rPr>
              <a:t> “interactional regimes” </a:t>
            </a:r>
            <a:r>
              <a:rPr lang="en-US" altLang="en-US" sz="1900" dirty="0" err="1">
                <a:solidFill>
                  <a:srgbClr val="00B050"/>
                </a:solidFill>
              </a:rPr>
              <a:t>ezinemigaqo</a:t>
            </a:r>
            <a:r>
              <a:rPr lang="en-US" altLang="en-US" sz="1900" dirty="0">
                <a:solidFill>
                  <a:srgbClr val="00B050"/>
                </a:solidFill>
              </a:rPr>
              <a:t> </a:t>
            </a:r>
            <a:r>
              <a:rPr lang="en-US" altLang="en-US" sz="1900" dirty="0" err="1">
                <a:solidFill>
                  <a:srgbClr val="00B050"/>
                </a:solidFill>
              </a:rPr>
              <a:t>yazo</a:t>
            </a:r>
            <a:r>
              <a:rPr lang="en-US" altLang="en-US" sz="1900" dirty="0">
                <a:solidFill>
                  <a:srgbClr val="00B050"/>
                </a:solidFill>
              </a:rPr>
              <a:t> </a:t>
            </a:r>
            <a:r>
              <a:rPr lang="en-US" altLang="en-US" sz="1900" dirty="0" err="1">
                <a:solidFill>
                  <a:srgbClr val="00B050"/>
                </a:solidFill>
              </a:rPr>
              <a:t>yokunxebelelana</a:t>
            </a:r>
            <a:r>
              <a:rPr lang="en-US" altLang="en-US" sz="1900" dirty="0">
                <a:solidFill>
                  <a:srgbClr val="00B050"/>
                </a:solidFill>
              </a:rPr>
              <a:t>.</a:t>
            </a:r>
          </a:p>
          <a:p>
            <a:pPr marL="339725" indent="0">
              <a:lnSpc>
                <a:spcPct val="90000"/>
              </a:lnSpc>
              <a:buNone/>
              <a:defRPr/>
            </a:pPr>
            <a:endParaRPr lang="en-ZA" sz="1050" b="1" u="sng" dirty="0"/>
          </a:p>
          <a:p>
            <a:pPr marL="339725" indent="0">
              <a:lnSpc>
                <a:spcPct val="90000"/>
              </a:lnSpc>
              <a:buNone/>
              <a:defRPr/>
            </a:pPr>
            <a:r>
              <a:rPr lang="en-ZA" sz="2000" b="1" dirty="0">
                <a:solidFill>
                  <a:srgbClr val="0000FF"/>
                </a:solidFill>
              </a:rPr>
              <a:t>- </a:t>
            </a:r>
            <a:r>
              <a:rPr lang="en-ZA" dirty="0">
                <a:solidFill>
                  <a:srgbClr val="0000FF"/>
                </a:solidFill>
              </a:rPr>
              <a:t>Truncated multilingualism word </a:t>
            </a:r>
            <a:r>
              <a:rPr lang="en-ZA" dirty="0" err="1">
                <a:solidFill>
                  <a:srgbClr val="0000FF"/>
                </a:solidFill>
              </a:rPr>
              <a:t>ge</a:t>
            </a:r>
            <a:r>
              <a:rPr lang="en-ZA" dirty="0">
                <a:solidFill>
                  <a:srgbClr val="0000FF"/>
                </a:solidFill>
              </a:rPr>
              <a:t>-link </a:t>
            </a:r>
            <a:r>
              <a:rPr lang="en-ZA" dirty="0" err="1">
                <a:solidFill>
                  <a:srgbClr val="0000FF"/>
                </a:solidFill>
              </a:rPr>
              <a:t>aan</a:t>
            </a:r>
            <a:r>
              <a:rPr lang="en-ZA" dirty="0">
                <a:solidFill>
                  <a:srgbClr val="0000FF"/>
                </a:solidFill>
              </a:rPr>
              <a:t> “</a:t>
            </a:r>
            <a:r>
              <a:rPr lang="en-ZA" dirty="0">
                <a:solidFill>
                  <a:srgbClr val="FF0000"/>
                </a:solidFill>
              </a:rPr>
              <a:t>dialogic places</a:t>
            </a:r>
            <a:r>
              <a:rPr lang="en-ZA" dirty="0">
                <a:solidFill>
                  <a:srgbClr val="0000FF"/>
                </a:solidFill>
              </a:rPr>
              <a:t>” of domains (</a:t>
            </a:r>
            <a:r>
              <a:rPr lang="en-ZA" dirty="0" err="1">
                <a:solidFill>
                  <a:srgbClr val="0000FF"/>
                </a:solidFill>
              </a:rPr>
              <a:t>Blommaert</a:t>
            </a:r>
            <a:r>
              <a:rPr lang="en-ZA" dirty="0">
                <a:solidFill>
                  <a:srgbClr val="0000FF"/>
                </a:solidFill>
              </a:rPr>
              <a:t>, Collins &amp; </a:t>
            </a:r>
            <a:r>
              <a:rPr lang="en-ZA" dirty="0" err="1">
                <a:solidFill>
                  <a:srgbClr val="0000FF"/>
                </a:solidFill>
              </a:rPr>
              <a:t>Slembrouck</a:t>
            </a:r>
            <a:r>
              <a:rPr lang="en-ZA" dirty="0">
                <a:solidFill>
                  <a:srgbClr val="0000FF"/>
                </a:solidFill>
              </a:rPr>
              <a:t>). Dialogic places </a:t>
            </a:r>
            <a:r>
              <a:rPr lang="en-ZA" dirty="0" err="1">
                <a:solidFill>
                  <a:srgbClr val="0000FF"/>
                </a:solidFill>
              </a:rPr>
              <a:t>sluite</a:t>
            </a:r>
            <a:r>
              <a:rPr lang="en-ZA" dirty="0">
                <a:solidFill>
                  <a:srgbClr val="0000FF"/>
                </a:solidFill>
              </a:rPr>
              <a:t> in die </a:t>
            </a:r>
            <a:r>
              <a:rPr lang="en-ZA" dirty="0" err="1">
                <a:solidFill>
                  <a:srgbClr val="0000FF"/>
                </a:solidFill>
              </a:rPr>
              <a:t>familie</a:t>
            </a:r>
            <a:r>
              <a:rPr lang="en-ZA" dirty="0">
                <a:solidFill>
                  <a:srgbClr val="0000FF"/>
                </a:solidFill>
              </a:rPr>
              <a:t>, </a:t>
            </a:r>
            <a:r>
              <a:rPr lang="en-ZA" dirty="0" err="1">
                <a:solidFill>
                  <a:srgbClr val="0000FF"/>
                </a:solidFill>
              </a:rPr>
              <a:t>werksplek</a:t>
            </a:r>
            <a:r>
              <a:rPr lang="en-ZA" dirty="0">
                <a:solidFill>
                  <a:srgbClr val="0000FF"/>
                </a:solidFill>
              </a:rPr>
              <a:t> en die </a:t>
            </a:r>
            <a:r>
              <a:rPr lang="en-ZA" dirty="0" err="1">
                <a:solidFill>
                  <a:srgbClr val="0000FF"/>
                </a:solidFill>
              </a:rPr>
              <a:t>hof</a:t>
            </a:r>
            <a:r>
              <a:rPr lang="en-ZA" dirty="0">
                <a:solidFill>
                  <a:srgbClr val="0000FF"/>
                </a:solidFill>
              </a:rPr>
              <a:t>. Al </a:t>
            </a:r>
            <a:r>
              <a:rPr lang="en-ZA" dirty="0" err="1">
                <a:solidFill>
                  <a:srgbClr val="0000FF"/>
                </a:solidFill>
              </a:rPr>
              <a:t>hierdie</a:t>
            </a:r>
            <a:r>
              <a:rPr lang="en-ZA" dirty="0">
                <a:solidFill>
                  <a:srgbClr val="0000FF"/>
                </a:solidFill>
              </a:rPr>
              <a:t> </a:t>
            </a:r>
            <a:r>
              <a:rPr lang="en-ZA" dirty="0" err="1">
                <a:solidFill>
                  <a:srgbClr val="0000FF"/>
                </a:solidFill>
              </a:rPr>
              <a:t>voorbeelde</a:t>
            </a:r>
            <a:r>
              <a:rPr lang="en-ZA" dirty="0">
                <a:solidFill>
                  <a:srgbClr val="0000FF"/>
                </a:solidFill>
              </a:rPr>
              <a:t> </a:t>
            </a:r>
            <a:r>
              <a:rPr lang="en-ZA" dirty="0" err="1">
                <a:solidFill>
                  <a:srgbClr val="0000FF"/>
                </a:solidFill>
              </a:rPr>
              <a:t>kan</a:t>
            </a:r>
            <a:r>
              <a:rPr lang="en-ZA" dirty="0">
                <a:solidFill>
                  <a:srgbClr val="0000FF"/>
                </a:solidFill>
              </a:rPr>
              <a:t> </a:t>
            </a:r>
            <a:r>
              <a:rPr lang="en-ZA" dirty="0" err="1">
                <a:solidFill>
                  <a:srgbClr val="0000FF"/>
                </a:solidFill>
              </a:rPr>
              <a:t>bestaan</a:t>
            </a:r>
            <a:r>
              <a:rPr lang="en-ZA" dirty="0">
                <a:solidFill>
                  <a:srgbClr val="0000FF"/>
                </a:solidFill>
              </a:rPr>
              <a:t> </a:t>
            </a:r>
            <a:r>
              <a:rPr lang="en-ZA" dirty="0" err="1">
                <a:solidFill>
                  <a:srgbClr val="0000FF"/>
                </a:solidFill>
              </a:rPr>
              <a:t>uit</a:t>
            </a:r>
            <a:r>
              <a:rPr lang="en-ZA" dirty="0">
                <a:solidFill>
                  <a:srgbClr val="0000FF"/>
                </a:solidFill>
              </a:rPr>
              <a:t> </a:t>
            </a:r>
            <a:r>
              <a:rPr lang="en-ZA" dirty="0" err="1">
                <a:solidFill>
                  <a:srgbClr val="0000FF"/>
                </a:solidFill>
              </a:rPr>
              <a:t>meer</a:t>
            </a:r>
            <a:r>
              <a:rPr lang="en-ZA" dirty="0">
                <a:solidFill>
                  <a:srgbClr val="0000FF"/>
                </a:solidFill>
              </a:rPr>
              <a:t> as </a:t>
            </a:r>
            <a:r>
              <a:rPr lang="en-ZA" dirty="0" err="1">
                <a:solidFill>
                  <a:srgbClr val="0000FF"/>
                </a:solidFill>
              </a:rPr>
              <a:t>een</a:t>
            </a:r>
            <a:r>
              <a:rPr lang="en-ZA" dirty="0">
                <a:solidFill>
                  <a:srgbClr val="0000FF"/>
                </a:solidFill>
              </a:rPr>
              <a:t> “interactional regime” met </a:t>
            </a:r>
            <a:r>
              <a:rPr lang="en-ZA" dirty="0" err="1">
                <a:solidFill>
                  <a:srgbClr val="0000FF"/>
                </a:solidFill>
              </a:rPr>
              <a:t>sy</a:t>
            </a:r>
            <a:r>
              <a:rPr lang="en-ZA" dirty="0">
                <a:solidFill>
                  <a:srgbClr val="0000FF"/>
                </a:solidFill>
              </a:rPr>
              <a:t> </a:t>
            </a:r>
            <a:r>
              <a:rPr lang="en-ZA" dirty="0" err="1">
                <a:solidFill>
                  <a:srgbClr val="0000FF"/>
                </a:solidFill>
              </a:rPr>
              <a:t>eie</a:t>
            </a:r>
            <a:r>
              <a:rPr lang="en-ZA" dirty="0">
                <a:solidFill>
                  <a:srgbClr val="0000FF"/>
                </a:solidFill>
              </a:rPr>
              <a:t> </a:t>
            </a:r>
            <a:r>
              <a:rPr lang="en-ZA" dirty="0" err="1">
                <a:solidFill>
                  <a:srgbClr val="0000FF"/>
                </a:solidFill>
              </a:rPr>
              <a:t>reëls</a:t>
            </a:r>
            <a:r>
              <a:rPr lang="en-ZA" dirty="0">
                <a:solidFill>
                  <a:srgbClr val="0000FF"/>
                </a:solidFill>
              </a:rPr>
              <a:t> </a:t>
            </a:r>
            <a:r>
              <a:rPr lang="en-ZA" dirty="0" err="1">
                <a:solidFill>
                  <a:srgbClr val="0000FF"/>
                </a:solidFill>
              </a:rPr>
              <a:t>oor</a:t>
            </a:r>
            <a:r>
              <a:rPr lang="en-ZA" dirty="0">
                <a:solidFill>
                  <a:srgbClr val="0000FF"/>
                </a:solidFill>
              </a:rPr>
              <a:t> hoe </a:t>
            </a:r>
            <a:r>
              <a:rPr lang="en-ZA" dirty="0" err="1">
                <a:solidFill>
                  <a:srgbClr val="0000FF"/>
                </a:solidFill>
              </a:rPr>
              <a:t>om</a:t>
            </a:r>
            <a:r>
              <a:rPr lang="en-ZA" dirty="0">
                <a:solidFill>
                  <a:srgbClr val="0000FF"/>
                </a:solidFill>
              </a:rPr>
              <a:t> </a:t>
            </a:r>
            <a:r>
              <a:rPr lang="en-ZA" dirty="0" err="1">
                <a:solidFill>
                  <a:srgbClr val="0000FF"/>
                </a:solidFill>
              </a:rPr>
              <a:t>te</a:t>
            </a:r>
            <a:r>
              <a:rPr lang="en-ZA" dirty="0">
                <a:solidFill>
                  <a:srgbClr val="0000FF"/>
                </a:solidFill>
              </a:rPr>
              <a:t> </a:t>
            </a:r>
            <a:r>
              <a:rPr lang="en-ZA" dirty="0" err="1">
                <a:solidFill>
                  <a:srgbClr val="0000FF"/>
                </a:solidFill>
              </a:rPr>
              <a:t>kommunikeer</a:t>
            </a:r>
            <a:r>
              <a:rPr lang="en-ZA" dirty="0">
                <a:solidFill>
                  <a:srgbClr val="0000FF"/>
                </a:solidFill>
              </a:rPr>
              <a:t>. ‘n </a:t>
            </a:r>
            <a:r>
              <a:rPr lang="en-ZA" dirty="0" err="1">
                <a:solidFill>
                  <a:srgbClr val="0000FF"/>
                </a:solidFill>
              </a:rPr>
              <a:t>Voorbeeld</a:t>
            </a:r>
            <a:r>
              <a:rPr lang="en-ZA" dirty="0">
                <a:solidFill>
                  <a:srgbClr val="0000FF"/>
                </a:solidFill>
              </a:rPr>
              <a:t> </a:t>
            </a:r>
            <a:r>
              <a:rPr lang="en-ZA" dirty="0" err="1">
                <a:solidFill>
                  <a:srgbClr val="0000FF"/>
                </a:solidFill>
              </a:rPr>
              <a:t>hiervan</a:t>
            </a:r>
            <a:r>
              <a:rPr lang="en-ZA" dirty="0">
                <a:solidFill>
                  <a:srgbClr val="0000FF"/>
                </a:solidFill>
              </a:rPr>
              <a:t> is die </a:t>
            </a:r>
            <a:r>
              <a:rPr lang="en-ZA" dirty="0" err="1">
                <a:solidFill>
                  <a:srgbClr val="0000FF"/>
                </a:solidFill>
              </a:rPr>
              <a:t>familie</a:t>
            </a:r>
            <a:r>
              <a:rPr lang="en-ZA" dirty="0">
                <a:solidFill>
                  <a:srgbClr val="0000FF"/>
                </a:solidFill>
              </a:rPr>
              <a:t>. In die </a:t>
            </a:r>
            <a:r>
              <a:rPr lang="en-ZA" dirty="0" err="1">
                <a:solidFill>
                  <a:srgbClr val="0000FF"/>
                </a:solidFill>
              </a:rPr>
              <a:t>familie</a:t>
            </a:r>
            <a:r>
              <a:rPr lang="en-ZA" dirty="0">
                <a:solidFill>
                  <a:srgbClr val="0000FF"/>
                </a:solidFill>
              </a:rPr>
              <a:t> </a:t>
            </a:r>
            <a:r>
              <a:rPr lang="en-ZA" dirty="0" err="1">
                <a:solidFill>
                  <a:srgbClr val="0000FF"/>
                </a:solidFill>
              </a:rPr>
              <a:t>opset</a:t>
            </a:r>
            <a:r>
              <a:rPr lang="en-ZA" dirty="0">
                <a:solidFill>
                  <a:srgbClr val="0000FF"/>
                </a:solidFill>
              </a:rPr>
              <a:t> is </a:t>
            </a:r>
            <a:r>
              <a:rPr lang="en-ZA" dirty="0" err="1">
                <a:solidFill>
                  <a:srgbClr val="0000FF"/>
                </a:solidFill>
              </a:rPr>
              <a:t>daar</a:t>
            </a:r>
            <a:r>
              <a:rPr lang="en-ZA" dirty="0">
                <a:solidFill>
                  <a:srgbClr val="0000FF"/>
                </a:solidFill>
              </a:rPr>
              <a:t> </a:t>
            </a:r>
            <a:r>
              <a:rPr lang="en-ZA" dirty="0" err="1">
                <a:solidFill>
                  <a:srgbClr val="0000FF"/>
                </a:solidFill>
              </a:rPr>
              <a:t>verskeie</a:t>
            </a:r>
            <a:r>
              <a:rPr lang="en-ZA" dirty="0">
                <a:solidFill>
                  <a:srgbClr val="0000FF"/>
                </a:solidFill>
              </a:rPr>
              <a:t> “interactional regimes”. As kind in die </a:t>
            </a:r>
            <a:r>
              <a:rPr lang="en-ZA" dirty="0" err="1">
                <a:solidFill>
                  <a:srgbClr val="0000FF"/>
                </a:solidFill>
              </a:rPr>
              <a:t>familie</a:t>
            </a:r>
            <a:r>
              <a:rPr lang="en-ZA" dirty="0">
                <a:solidFill>
                  <a:srgbClr val="0000FF"/>
                </a:solidFill>
              </a:rPr>
              <a:t> </a:t>
            </a:r>
            <a:r>
              <a:rPr lang="en-ZA" dirty="0" err="1">
                <a:solidFill>
                  <a:srgbClr val="0000FF"/>
                </a:solidFill>
              </a:rPr>
              <a:t>kommunikeer</a:t>
            </a:r>
            <a:r>
              <a:rPr lang="en-ZA" dirty="0">
                <a:solidFill>
                  <a:srgbClr val="0000FF"/>
                </a:solidFill>
              </a:rPr>
              <a:t> </a:t>
            </a:r>
            <a:r>
              <a:rPr lang="en-ZA" dirty="0" err="1">
                <a:solidFill>
                  <a:srgbClr val="0000FF"/>
                </a:solidFill>
              </a:rPr>
              <a:t>jy</a:t>
            </a:r>
            <a:r>
              <a:rPr lang="en-ZA" dirty="0">
                <a:solidFill>
                  <a:srgbClr val="0000FF"/>
                </a:solidFill>
              </a:rPr>
              <a:t> </a:t>
            </a:r>
            <a:r>
              <a:rPr lang="en-ZA" dirty="0" err="1">
                <a:solidFill>
                  <a:srgbClr val="0000FF"/>
                </a:solidFill>
              </a:rPr>
              <a:t>verskillend</a:t>
            </a:r>
            <a:r>
              <a:rPr lang="en-ZA" dirty="0">
                <a:solidFill>
                  <a:srgbClr val="0000FF"/>
                </a:solidFill>
              </a:rPr>
              <a:t> met </a:t>
            </a:r>
            <a:r>
              <a:rPr lang="en-ZA" dirty="0" err="1">
                <a:solidFill>
                  <a:srgbClr val="0000FF"/>
                </a:solidFill>
              </a:rPr>
              <a:t>jou</a:t>
            </a:r>
            <a:r>
              <a:rPr lang="en-ZA" dirty="0">
                <a:solidFill>
                  <a:srgbClr val="0000FF"/>
                </a:solidFill>
              </a:rPr>
              <a:t> </a:t>
            </a:r>
            <a:r>
              <a:rPr lang="en-ZA" dirty="0" err="1">
                <a:solidFill>
                  <a:srgbClr val="0000FF"/>
                </a:solidFill>
              </a:rPr>
              <a:t>broers</a:t>
            </a:r>
            <a:r>
              <a:rPr lang="en-ZA" dirty="0">
                <a:solidFill>
                  <a:srgbClr val="0000FF"/>
                </a:solidFill>
              </a:rPr>
              <a:t> en </a:t>
            </a:r>
            <a:r>
              <a:rPr lang="en-ZA" dirty="0" err="1">
                <a:solidFill>
                  <a:srgbClr val="0000FF"/>
                </a:solidFill>
              </a:rPr>
              <a:t>susters</a:t>
            </a:r>
            <a:r>
              <a:rPr lang="en-ZA" dirty="0">
                <a:solidFill>
                  <a:srgbClr val="0000FF"/>
                </a:solidFill>
              </a:rPr>
              <a:t> as </a:t>
            </a:r>
            <a:r>
              <a:rPr lang="en-ZA" dirty="0" err="1">
                <a:solidFill>
                  <a:srgbClr val="0000FF"/>
                </a:solidFill>
              </a:rPr>
              <a:t>wat</a:t>
            </a:r>
            <a:r>
              <a:rPr lang="en-ZA" dirty="0">
                <a:solidFill>
                  <a:srgbClr val="0000FF"/>
                </a:solidFill>
              </a:rPr>
              <a:t> </a:t>
            </a:r>
            <a:r>
              <a:rPr lang="en-ZA" dirty="0" err="1">
                <a:solidFill>
                  <a:srgbClr val="0000FF"/>
                </a:solidFill>
              </a:rPr>
              <a:t>jy</a:t>
            </a:r>
            <a:r>
              <a:rPr lang="en-ZA" dirty="0">
                <a:solidFill>
                  <a:srgbClr val="0000FF"/>
                </a:solidFill>
              </a:rPr>
              <a:t> met </a:t>
            </a:r>
            <a:r>
              <a:rPr lang="en-ZA" dirty="0" err="1">
                <a:solidFill>
                  <a:srgbClr val="0000FF"/>
                </a:solidFill>
              </a:rPr>
              <a:t>jou</a:t>
            </a:r>
            <a:r>
              <a:rPr lang="en-ZA" dirty="0">
                <a:solidFill>
                  <a:srgbClr val="0000FF"/>
                </a:solidFill>
              </a:rPr>
              <a:t> </a:t>
            </a:r>
            <a:r>
              <a:rPr lang="en-ZA" dirty="0" err="1">
                <a:solidFill>
                  <a:srgbClr val="0000FF"/>
                </a:solidFill>
              </a:rPr>
              <a:t>ouers</a:t>
            </a:r>
            <a:r>
              <a:rPr lang="en-ZA" dirty="0">
                <a:solidFill>
                  <a:srgbClr val="0000FF"/>
                </a:solidFill>
              </a:rPr>
              <a:t> en </a:t>
            </a:r>
            <a:r>
              <a:rPr lang="en-ZA" dirty="0" err="1">
                <a:solidFill>
                  <a:srgbClr val="0000FF"/>
                </a:solidFill>
              </a:rPr>
              <a:t>grootouers</a:t>
            </a:r>
            <a:r>
              <a:rPr lang="en-ZA" dirty="0">
                <a:solidFill>
                  <a:srgbClr val="0000FF"/>
                </a:solidFill>
              </a:rPr>
              <a:t> </a:t>
            </a:r>
            <a:r>
              <a:rPr lang="en-ZA" dirty="0" err="1">
                <a:solidFill>
                  <a:srgbClr val="0000FF"/>
                </a:solidFill>
              </a:rPr>
              <a:t>kommunikeer</a:t>
            </a:r>
            <a:r>
              <a:rPr lang="en-ZA" dirty="0">
                <a:solidFill>
                  <a:srgbClr val="0000FF"/>
                </a:solidFill>
              </a:rPr>
              <a:t>. Met </a:t>
            </a:r>
            <a:r>
              <a:rPr lang="en-ZA" dirty="0" err="1">
                <a:solidFill>
                  <a:srgbClr val="0000FF"/>
                </a:solidFill>
              </a:rPr>
              <a:t>jou</a:t>
            </a:r>
            <a:r>
              <a:rPr lang="en-ZA" dirty="0">
                <a:solidFill>
                  <a:srgbClr val="0000FF"/>
                </a:solidFill>
              </a:rPr>
              <a:t> </a:t>
            </a:r>
            <a:r>
              <a:rPr lang="en-ZA" dirty="0" err="1">
                <a:solidFill>
                  <a:srgbClr val="0000FF"/>
                </a:solidFill>
              </a:rPr>
              <a:t>broers</a:t>
            </a:r>
            <a:r>
              <a:rPr lang="en-ZA" dirty="0">
                <a:solidFill>
                  <a:srgbClr val="0000FF"/>
                </a:solidFill>
              </a:rPr>
              <a:t> en </a:t>
            </a:r>
            <a:r>
              <a:rPr lang="en-ZA" dirty="0" err="1">
                <a:solidFill>
                  <a:srgbClr val="0000FF"/>
                </a:solidFill>
              </a:rPr>
              <a:t>susters</a:t>
            </a:r>
            <a:r>
              <a:rPr lang="en-ZA" dirty="0">
                <a:solidFill>
                  <a:srgbClr val="0000FF"/>
                </a:solidFill>
              </a:rPr>
              <a:t> </a:t>
            </a:r>
            <a:r>
              <a:rPr lang="en-ZA" dirty="0" err="1">
                <a:solidFill>
                  <a:srgbClr val="0000FF"/>
                </a:solidFill>
              </a:rPr>
              <a:t>sal</a:t>
            </a:r>
            <a:r>
              <a:rPr lang="en-ZA" dirty="0">
                <a:solidFill>
                  <a:srgbClr val="0000FF"/>
                </a:solidFill>
              </a:rPr>
              <a:t> </a:t>
            </a:r>
            <a:r>
              <a:rPr lang="en-ZA" dirty="0" err="1">
                <a:solidFill>
                  <a:srgbClr val="0000FF"/>
                </a:solidFill>
              </a:rPr>
              <a:t>jy</a:t>
            </a:r>
            <a:r>
              <a:rPr lang="en-ZA" dirty="0">
                <a:solidFill>
                  <a:srgbClr val="0000FF"/>
                </a:solidFill>
              </a:rPr>
              <a:t> ‘n </a:t>
            </a:r>
            <a:r>
              <a:rPr lang="en-ZA" dirty="0" err="1">
                <a:solidFill>
                  <a:srgbClr val="0000FF"/>
                </a:solidFill>
              </a:rPr>
              <a:t>meer</a:t>
            </a:r>
            <a:r>
              <a:rPr lang="en-ZA" dirty="0">
                <a:solidFill>
                  <a:srgbClr val="0000FF"/>
                </a:solidFill>
              </a:rPr>
              <a:t> informal variety </a:t>
            </a:r>
            <a:r>
              <a:rPr lang="en-ZA" dirty="0" err="1">
                <a:solidFill>
                  <a:srgbClr val="0000FF"/>
                </a:solidFill>
              </a:rPr>
              <a:t>gebruik</a:t>
            </a:r>
            <a:r>
              <a:rPr lang="en-ZA" dirty="0">
                <a:solidFill>
                  <a:srgbClr val="0000FF"/>
                </a:solidFill>
              </a:rPr>
              <a:t>, maar as </a:t>
            </a:r>
            <a:r>
              <a:rPr lang="en-ZA" dirty="0" err="1">
                <a:solidFill>
                  <a:srgbClr val="0000FF"/>
                </a:solidFill>
              </a:rPr>
              <a:t>jy</a:t>
            </a:r>
            <a:r>
              <a:rPr lang="en-ZA" dirty="0">
                <a:solidFill>
                  <a:srgbClr val="0000FF"/>
                </a:solidFill>
              </a:rPr>
              <a:t> met </a:t>
            </a:r>
            <a:r>
              <a:rPr lang="en-ZA" dirty="0" err="1">
                <a:solidFill>
                  <a:srgbClr val="0000FF"/>
                </a:solidFill>
              </a:rPr>
              <a:t>jou</a:t>
            </a:r>
            <a:r>
              <a:rPr lang="en-ZA" dirty="0">
                <a:solidFill>
                  <a:srgbClr val="0000FF"/>
                </a:solidFill>
              </a:rPr>
              <a:t> </a:t>
            </a:r>
            <a:r>
              <a:rPr lang="en-ZA" dirty="0" err="1">
                <a:solidFill>
                  <a:srgbClr val="0000FF"/>
                </a:solidFill>
              </a:rPr>
              <a:t>ouma</a:t>
            </a:r>
            <a:r>
              <a:rPr lang="en-ZA" dirty="0">
                <a:solidFill>
                  <a:srgbClr val="0000FF"/>
                </a:solidFill>
              </a:rPr>
              <a:t> </a:t>
            </a:r>
            <a:r>
              <a:rPr lang="en-ZA" dirty="0" err="1">
                <a:solidFill>
                  <a:srgbClr val="0000FF"/>
                </a:solidFill>
              </a:rPr>
              <a:t>praat</a:t>
            </a:r>
            <a:r>
              <a:rPr lang="en-ZA" dirty="0">
                <a:solidFill>
                  <a:srgbClr val="0000FF"/>
                </a:solidFill>
              </a:rPr>
              <a:t>, </a:t>
            </a:r>
            <a:r>
              <a:rPr lang="en-ZA" dirty="0" err="1">
                <a:solidFill>
                  <a:srgbClr val="0000FF"/>
                </a:solidFill>
              </a:rPr>
              <a:t>sal</a:t>
            </a:r>
            <a:r>
              <a:rPr lang="en-ZA" dirty="0">
                <a:solidFill>
                  <a:srgbClr val="0000FF"/>
                </a:solidFill>
              </a:rPr>
              <a:t> </a:t>
            </a:r>
            <a:r>
              <a:rPr lang="en-ZA" dirty="0" err="1">
                <a:solidFill>
                  <a:srgbClr val="0000FF"/>
                </a:solidFill>
              </a:rPr>
              <a:t>jy</a:t>
            </a:r>
            <a:r>
              <a:rPr lang="en-ZA" dirty="0">
                <a:solidFill>
                  <a:srgbClr val="0000FF"/>
                </a:solidFill>
              </a:rPr>
              <a:t> ‘n </a:t>
            </a:r>
            <a:r>
              <a:rPr lang="en-ZA" dirty="0" err="1">
                <a:solidFill>
                  <a:srgbClr val="0000FF"/>
                </a:solidFill>
              </a:rPr>
              <a:t>bietjie</a:t>
            </a:r>
            <a:r>
              <a:rPr lang="en-ZA" dirty="0">
                <a:solidFill>
                  <a:srgbClr val="0000FF"/>
                </a:solidFill>
              </a:rPr>
              <a:t> </a:t>
            </a:r>
            <a:r>
              <a:rPr lang="en-ZA" dirty="0" err="1">
                <a:solidFill>
                  <a:srgbClr val="0000FF"/>
                </a:solidFill>
              </a:rPr>
              <a:t>meer</a:t>
            </a:r>
            <a:r>
              <a:rPr lang="en-ZA" dirty="0">
                <a:solidFill>
                  <a:srgbClr val="0000FF"/>
                </a:solidFill>
              </a:rPr>
              <a:t> formal </a:t>
            </a:r>
            <a:r>
              <a:rPr lang="en-ZA" dirty="0" err="1">
                <a:solidFill>
                  <a:srgbClr val="0000FF"/>
                </a:solidFill>
              </a:rPr>
              <a:t>wees</a:t>
            </a:r>
            <a:r>
              <a:rPr lang="en-ZA" dirty="0">
                <a:solidFill>
                  <a:srgbClr val="0000FF"/>
                </a:solidFill>
              </a:rPr>
              <a:t> en </a:t>
            </a:r>
            <a:r>
              <a:rPr lang="en-ZA" dirty="0" err="1">
                <a:solidFill>
                  <a:srgbClr val="0000FF"/>
                </a:solidFill>
              </a:rPr>
              <a:t>miskien</a:t>
            </a:r>
            <a:r>
              <a:rPr lang="en-ZA" dirty="0">
                <a:solidFill>
                  <a:srgbClr val="0000FF"/>
                </a:solidFill>
              </a:rPr>
              <a:t> </a:t>
            </a:r>
            <a:r>
              <a:rPr lang="en-ZA" dirty="0" err="1">
                <a:solidFill>
                  <a:srgbClr val="0000FF"/>
                </a:solidFill>
              </a:rPr>
              <a:t>nog</a:t>
            </a:r>
            <a:r>
              <a:rPr lang="en-ZA" dirty="0">
                <a:solidFill>
                  <a:srgbClr val="0000FF"/>
                </a:solidFill>
              </a:rPr>
              <a:t> die standard variety </a:t>
            </a:r>
            <a:r>
              <a:rPr lang="en-ZA" dirty="0" err="1">
                <a:solidFill>
                  <a:srgbClr val="0000FF"/>
                </a:solidFill>
              </a:rPr>
              <a:t>ook</a:t>
            </a:r>
            <a:r>
              <a:rPr lang="en-ZA" dirty="0">
                <a:solidFill>
                  <a:srgbClr val="0000FF"/>
                </a:solidFill>
              </a:rPr>
              <a:t> </a:t>
            </a:r>
            <a:r>
              <a:rPr lang="en-ZA" dirty="0" err="1">
                <a:solidFill>
                  <a:srgbClr val="0000FF"/>
                </a:solidFill>
              </a:rPr>
              <a:t>gebruik</a:t>
            </a:r>
            <a:r>
              <a:rPr lang="en-ZA" dirty="0">
                <a:solidFill>
                  <a:srgbClr val="0000FF"/>
                </a:solidFill>
              </a:rPr>
              <a:t>. </a:t>
            </a:r>
            <a:r>
              <a:rPr lang="en-ZA" dirty="0" err="1">
                <a:solidFill>
                  <a:srgbClr val="0000FF"/>
                </a:solidFill>
              </a:rPr>
              <a:t>Jy</a:t>
            </a:r>
            <a:r>
              <a:rPr lang="en-ZA" dirty="0">
                <a:solidFill>
                  <a:srgbClr val="0000FF"/>
                </a:solidFill>
              </a:rPr>
              <a:t> </a:t>
            </a:r>
            <a:r>
              <a:rPr lang="en-ZA" dirty="0" err="1">
                <a:solidFill>
                  <a:srgbClr val="0000FF"/>
                </a:solidFill>
              </a:rPr>
              <a:t>sal</a:t>
            </a:r>
            <a:r>
              <a:rPr lang="en-ZA" dirty="0">
                <a:solidFill>
                  <a:srgbClr val="0000FF"/>
                </a:solidFill>
              </a:rPr>
              <a:t> </a:t>
            </a:r>
            <a:r>
              <a:rPr lang="en-ZA" dirty="0" err="1">
                <a:solidFill>
                  <a:srgbClr val="0000FF"/>
                </a:solidFill>
              </a:rPr>
              <a:t>nooit</a:t>
            </a:r>
            <a:r>
              <a:rPr lang="en-ZA" dirty="0">
                <a:solidFill>
                  <a:srgbClr val="0000FF"/>
                </a:solidFill>
              </a:rPr>
              <a:t> </a:t>
            </a:r>
            <a:r>
              <a:rPr lang="en-ZA" dirty="0" err="1">
                <a:solidFill>
                  <a:srgbClr val="0000FF"/>
                </a:solidFill>
              </a:rPr>
              <a:t>vir</a:t>
            </a:r>
            <a:r>
              <a:rPr lang="en-ZA" dirty="0">
                <a:solidFill>
                  <a:srgbClr val="0000FF"/>
                </a:solidFill>
              </a:rPr>
              <a:t> </a:t>
            </a:r>
            <a:r>
              <a:rPr lang="en-ZA" dirty="0" err="1">
                <a:solidFill>
                  <a:srgbClr val="0000FF"/>
                </a:solidFill>
              </a:rPr>
              <a:t>jou</a:t>
            </a:r>
            <a:r>
              <a:rPr lang="en-ZA" dirty="0">
                <a:solidFill>
                  <a:srgbClr val="0000FF"/>
                </a:solidFill>
              </a:rPr>
              <a:t> </a:t>
            </a:r>
            <a:r>
              <a:rPr lang="en-ZA" dirty="0" err="1">
                <a:solidFill>
                  <a:srgbClr val="0000FF"/>
                </a:solidFill>
              </a:rPr>
              <a:t>ouma</a:t>
            </a:r>
            <a:r>
              <a:rPr lang="en-ZA" dirty="0">
                <a:solidFill>
                  <a:srgbClr val="0000FF"/>
                </a:solidFill>
              </a:rPr>
              <a:t> </a:t>
            </a:r>
            <a:r>
              <a:rPr lang="en-ZA" dirty="0" err="1">
                <a:solidFill>
                  <a:srgbClr val="0000FF"/>
                </a:solidFill>
              </a:rPr>
              <a:t>groet</a:t>
            </a:r>
            <a:r>
              <a:rPr lang="en-ZA" dirty="0">
                <a:solidFill>
                  <a:srgbClr val="0000FF"/>
                </a:solidFill>
              </a:rPr>
              <a:t> “Awe </a:t>
            </a:r>
            <a:r>
              <a:rPr lang="en-ZA" dirty="0" err="1">
                <a:solidFill>
                  <a:srgbClr val="0000FF"/>
                </a:solidFill>
              </a:rPr>
              <a:t>masekin</a:t>
            </a:r>
            <a:r>
              <a:rPr lang="en-ZA" dirty="0">
                <a:solidFill>
                  <a:srgbClr val="0000FF"/>
                </a:solidFill>
              </a:rPr>
              <a:t>, what’s up” </a:t>
            </a:r>
            <a:r>
              <a:rPr lang="en-ZA" dirty="0" err="1">
                <a:solidFill>
                  <a:srgbClr val="0000FF"/>
                </a:solidFill>
              </a:rPr>
              <a:t>nie</a:t>
            </a:r>
            <a:r>
              <a:rPr lang="en-ZA" dirty="0">
                <a:solidFill>
                  <a:srgbClr val="0000FF"/>
                </a:solidFill>
              </a:rPr>
              <a:t>, maar </a:t>
            </a:r>
            <a:r>
              <a:rPr lang="en-ZA" dirty="0" err="1">
                <a:solidFill>
                  <a:srgbClr val="0000FF"/>
                </a:solidFill>
              </a:rPr>
              <a:t>jy</a:t>
            </a:r>
            <a:r>
              <a:rPr lang="en-ZA" dirty="0">
                <a:solidFill>
                  <a:srgbClr val="0000FF"/>
                </a:solidFill>
              </a:rPr>
              <a:t> </a:t>
            </a:r>
            <a:r>
              <a:rPr lang="en-ZA" dirty="0" err="1">
                <a:solidFill>
                  <a:srgbClr val="0000FF"/>
                </a:solidFill>
              </a:rPr>
              <a:t>sal</a:t>
            </a:r>
            <a:r>
              <a:rPr lang="en-ZA" dirty="0">
                <a:solidFill>
                  <a:srgbClr val="0000FF"/>
                </a:solidFill>
              </a:rPr>
              <a:t> </a:t>
            </a:r>
            <a:r>
              <a:rPr lang="en-ZA" dirty="0" err="1">
                <a:solidFill>
                  <a:srgbClr val="0000FF"/>
                </a:solidFill>
              </a:rPr>
              <a:t>dit</a:t>
            </a:r>
            <a:r>
              <a:rPr lang="en-ZA" dirty="0">
                <a:solidFill>
                  <a:srgbClr val="0000FF"/>
                </a:solidFill>
              </a:rPr>
              <a:t> in </a:t>
            </a:r>
            <a:r>
              <a:rPr lang="en-ZA" dirty="0" err="1">
                <a:solidFill>
                  <a:srgbClr val="0000FF"/>
                </a:solidFill>
              </a:rPr>
              <a:t>jou</a:t>
            </a:r>
            <a:r>
              <a:rPr lang="en-ZA" dirty="0">
                <a:solidFill>
                  <a:srgbClr val="0000FF"/>
                </a:solidFill>
              </a:rPr>
              <a:t> </a:t>
            </a:r>
            <a:r>
              <a:rPr lang="en-ZA" dirty="0" err="1">
                <a:solidFill>
                  <a:srgbClr val="0000FF"/>
                </a:solidFill>
              </a:rPr>
              <a:t>vriendekring</a:t>
            </a:r>
            <a:r>
              <a:rPr lang="en-ZA" dirty="0">
                <a:solidFill>
                  <a:srgbClr val="0000FF"/>
                </a:solidFill>
              </a:rPr>
              <a:t> of met </a:t>
            </a:r>
            <a:r>
              <a:rPr lang="en-ZA" dirty="0" err="1">
                <a:solidFill>
                  <a:srgbClr val="0000FF"/>
                </a:solidFill>
              </a:rPr>
              <a:t>jou</a:t>
            </a:r>
            <a:r>
              <a:rPr lang="en-ZA" dirty="0">
                <a:solidFill>
                  <a:srgbClr val="0000FF"/>
                </a:solidFill>
              </a:rPr>
              <a:t> siblings </a:t>
            </a:r>
            <a:r>
              <a:rPr lang="en-ZA" dirty="0" err="1">
                <a:solidFill>
                  <a:srgbClr val="0000FF"/>
                </a:solidFill>
              </a:rPr>
              <a:t>gebruik</a:t>
            </a:r>
            <a:r>
              <a:rPr lang="en-ZA" dirty="0">
                <a:solidFill>
                  <a:srgbClr val="0000FF"/>
                </a:solidFill>
              </a:rPr>
              <a:t>. </a:t>
            </a:r>
          </a:p>
          <a:p>
            <a:pPr marL="339725" indent="0">
              <a:lnSpc>
                <a:spcPct val="90000"/>
              </a:lnSpc>
              <a:buNone/>
              <a:defRPr/>
            </a:pPr>
            <a:endParaRPr lang="en-US" altLang="en-US"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a:extLst>
              <a:ext uri="{FF2B5EF4-FFF2-40B4-BE49-F238E27FC236}">
                <a16:creationId xmlns:a16="http://schemas.microsoft.com/office/drawing/2014/main" id="{CCE88A35-DF97-4D42-B816-38BF49C7DE08}"/>
              </a:ext>
            </a:extLst>
          </p:cNvPr>
          <p:cNvSpPr>
            <a:spLocks noGrp="1" noChangeArrowheads="1"/>
          </p:cNvSpPr>
          <p:nvPr>
            <p:ph idx="1"/>
          </p:nvPr>
        </p:nvSpPr>
        <p:spPr>
          <a:xfrm>
            <a:off x="578498" y="333375"/>
            <a:ext cx="9632302" cy="5792788"/>
          </a:xfrm>
        </p:spPr>
        <p:txBody>
          <a:bodyPr/>
          <a:lstStyle/>
          <a:p>
            <a:pPr marL="0" indent="0">
              <a:lnSpc>
                <a:spcPct val="90000"/>
              </a:lnSpc>
              <a:buNone/>
              <a:defRPr/>
            </a:pPr>
            <a:r>
              <a:rPr lang="en-US" altLang="en-US" sz="2000" b="1" i="1" dirty="0"/>
              <a:t>Truncated multilingualism cont’d …</a:t>
            </a:r>
          </a:p>
          <a:p>
            <a:pPr marL="0" indent="0">
              <a:lnSpc>
                <a:spcPct val="90000"/>
              </a:lnSpc>
              <a:buNone/>
              <a:defRPr/>
            </a:pPr>
            <a:endParaRPr lang="en-US" altLang="en-US" sz="1400" b="1" i="1" dirty="0"/>
          </a:p>
          <a:p>
            <a:pPr eaLnBrk="1" hangingPunct="1">
              <a:lnSpc>
                <a:spcPct val="90000"/>
              </a:lnSpc>
              <a:defRPr/>
            </a:pPr>
            <a:endParaRPr lang="en-US" altLang="en-US" sz="600" dirty="0"/>
          </a:p>
          <a:p>
            <a:pPr eaLnBrk="1" hangingPunct="1">
              <a:lnSpc>
                <a:spcPct val="90000"/>
              </a:lnSpc>
              <a:defRPr/>
            </a:pPr>
            <a:endParaRPr lang="en-US" altLang="en-US" sz="600" dirty="0"/>
          </a:p>
          <a:p>
            <a:pPr eaLnBrk="1" hangingPunct="1">
              <a:lnSpc>
                <a:spcPct val="90000"/>
              </a:lnSpc>
              <a:defRPr/>
            </a:pPr>
            <a:endParaRPr lang="en-US" altLang="en-US" sz="600" dirty="0"/>
          </a:p>
          <a:p>
            <a:pPr eaLnBrk="1" hangingPunct="1">
              <a:lnSpc>
                <a:spcPct val="90000"/>
              </a:lnSpc>
              <a:defRPr/>
            </a:pPr>
            <a:r>
              <a:rPr lang="en-US" altLang="en-US" sz="2000" dirty="0"/>
              <a:t>Also referred to as ‘</a:t>
            </a:r>
            <a:r>
              <a:rPr lang="en-US" altLang="en-US" sz="2000" dirty="0">
                <a:solidFill>
                  <a:srgbClr val="FF0000"/>
                </a:solidFill>
              </a:rPr>
              <a:t>distributed</a:t>
            </a:r>
            <a:r>
              <a:rPr lang="en-US" altLang="en-US" sz="2000" dirty="0"/>
              <a:t>’ multilingualism. A </a:t>
            </a:r>
            <a:r>
              <a:rPr lang="en-US" altLang="en-US" sz="2000" i="1" dirty="0"/>
              <a:t>Late-modern</a:t>
            </a:r>
            <a:r>
              <a:rPr lang="en-US" altLang="en-US" sz="2000" dirty="0"/>
              <a:t> definition of multilingualism.</a:t>
            </a:r>
          </a:p>
          <a:p>
            <a:pPr marL="0" indent="0">
              <a:lnSpc>
                <a:spcPct val="90000"/>
              </a:lnSpc>
              <a:buNone/>
              <a:defRPr/>
            </a:pPr>
            <a:endParaRPr lang="en-US" altLang="en-US" sz="2000" dirty="0"/>
          </a:p>
          <a:p>
            <a:pPr eaLnBrk="1" hangingPunct="1">
              <a:lnSpc>
                <a:spcPct val="90000"/>
              </a:lnSpc>
              <a:defRPr/>
            </a:pPr>
            <a:r>
              <a:rPr lang="en-US" altLang="en-US" sz="2000" dirty="0" err="1">
                <a:solidFill>
                  <a:srgbClr val="00B050"/>
                </a:solidFill>
              </a:rPr>
              <a:t>Ikwabizwa</a:t>
            </a:r>
            <a:r>
              <a:rPr lang="en-US" altLang="en-US" sz="2000" dirty="0">
                <a:solidFill>
                  <a:srgbClr val="00B050"/>
                </a:solidFill>
              </a:rPr>
              <a:t> </a:t>
            </a:r>
            <a:r>
              <a:rPr lang="en-US" altLang="en-US" sz="2000" dirty="0" err="1">
                <a:solidFill>
                  <a:srgbClr val="00B050"/>
                </a:solidFill>
              </a:rPr>
              <a:t>ukuba</a:t>
            </a:r>
            <a:r>
              <a:rPr lang="en-US" altLang="en-US" sz="2000" dirty="0">
                <a:solidFill>
                  <a:srgbClr val="00B050"/>
                </a:solidFill>
              </a:rPr>
              <a:t> </a:t>
            </a:r>
            <a:r>
              <a:rPr lang="en-US" altLang="en-US" sz="2000" dirty="0" err="1">
                <a:solidFill>
                  <a:srgbClr val="00B050"/>
                </a:solidFill>
              </a:rPr>
              <a:t>yi</a:t>
            </a:r>
            <a:r>
              <a:rPr lang="en-US" altLang="en-US" sz="2000" dirty="0">
                <a:solidFill>
                  <a:srgbClr val="00B050"/>
                </a:solidFill>
              </a:rPr>
              <a:t> ‘distributed’ multilingualism.  </a:t>
            </a:r>
            <a:r>
              <a:rPr lang="en-US" altLang="en-US" sz="2000" dirty="0" err="1">
                <a:solidFill>
                  <a:srgbClr val="00B050"/>
                </a:solidFill>
              </a:rPr>
              <a:t>Ilate</a:t>
            </a:r>
            <a:r>
              <a:rPr lang="en-US" altLang="en-US" sz="2000" dirty="0">
                <a:solidFill>
                  <a:srgbClr val="00B050"/>
                </a:solidFill>
              </a:rPr>
              <a:t>-modern definition.</a:t>
            </a:r>
          </a:p>
          <a:p>
            <a:pPr eaLnBrk="1" hangingPunct="1">
              <a:lnSpc>
                <a:spcPct val="90000"/>
              </a:lnSpc>
              <a:defRPr/>
            </a:pPr>
            <a:endParaRPr lang="en-ZA" sz="2000" dirty="0"/>
          </a:p>
          <a:p>
            <a:pPr eaLnBrk="1" hangingPunct="1">
              <a:lnSpc>
                <a:spcPct val="90000"/>
              </a:lnSpc>
              <a:defRPr/>
            </a:pPr>
            <a:r>
              <a:rPr lang="en-ZA" sz="2000" dirty="0">
                <a:solidFill>
                  <a:srgbClr val="0000FF"/>
                </a:solidFill>
              </a:rPr>
              <a:t>Truncated multilingualism word </a:t>
            </a:r>
            <a:r>
              <a:rPr lang="en-ZA" sz="2000" dirty="0" err="1">
                <a:solidFill>
                  <a:srgbClr val="0000FF"/>
                </a:solidFill>
              </a:rPr>
              <a:t>ook</a:t>
            </a:r>
            <a:r>
              <a:rPr lang="en-ZA" sz="2000" dirty="0">
                <a:solidFill>
                  <a:srgbClr val="0000FF"/>
                </a:solidFill>
              </a:rPr>
              <a:t> </a:t>
            </a:r>
            <a:r>
              <a:rPr lang="en-ZA" sz="2000" dirty="0" err="1">
                <a:solidFill>
                  <a:srgbClr val="0000FF"/>
                </a:solidFill>
              </a:rPr>
              <a:t>na</a:t>
            </a:r>
            <a:r>
              <a:rPr lang="en-ZA" sz="2000" dirty="0">
                <a:solidFill>
                  <a:srgbClr val="0000FF"/>
                </a:solidFill>
              </a:rPr>
              <a:t> </a:t>
            </a:r>
            <a:r>
              <a:rPr lang="en-ZA" sz="2000" dirty="0" err="1">
                <a:solidFill>
                  <a:srgbClr val="0000FF"/>
                </a:solidFill>
              </a:rPr>
              <a:t>verwys</a:t>
            </a:r>
            <a:r>
              <a:rPr lang="en-ZA" sz="2000" dirty="0">
                <a:solidFill>
                  <a:srgbClr val="0000FF"/>
                </a:solidFill>
              </a:rPr>
              <a:t> as “distributed multilingualism”. </a:t>
            </a:r>
            <a:r>
              <a:rPr lang="en-ZA" sz="2000" dirty="0" err="1">
                <a:solidFill>
                  <a:srgbClr val="0000FF"/>
                </a:solidFill>
              </a:rPr>
              <a:t>Dit</a:t>
            </a:r>
            <a:r>
              <a:rPr lang="en-ZA" sz="2000" dirty="0">
                <a:solidFill>
                  <a:srgbClr val="0000FF"/>
                </a:solidFill>
              </a:rPr>
              <a:t> is ‘n </a:t>
            </a:r>
            <a:r>
              <a:rPr lang="en-ZA" sz="2000" dirty="0" err="1">
                <a:solidFill>
                  <a:srgbClr val="0000FF"/>
                </a:solidFill>
              </a:rPr>
              <a:t>definisie</a:t>
            </a:r>
            <a:r>
              <a:rPr lang="en-ZA" sz="2000" dirty="0">
                <a:solidFill>
                  <a:srgbClr val="0000FF"/>
                </a:solidFill>
              </a:rPr>
              <a:t> </a:t>
            </a:r>
            <a:r>
              <a:rPr lang="en-ZA" sz="2000" dirty="0" err="1">
                <a:solidFill>
                  <a:srgbClr val="0000FF"/>
                </a:solidFill>
              </a:rPr>
              <a:t>uit</a:t>
            </a:r>
            <a:r>
              <a:rPr lang="en-ZA" sz="2000" dirty="0">
                <a:solidFill>
                  <a:srgbClr val="0000FF"/>
                </a:solidFill>
              </a:rPr>
              <a:t> die Late-modern era. </a:t>
            </a:r>
          </a:p>
          <a:p>
            <a:pPr eaLnBrk="1" hangingPunct="1">
              <a:lnSpc>
                <a:spcPct val="90000"/>
              </a:lnSpc>
              <a:defRPr/>
            </a:pPr>
            <a:endParaRPr lang="en-US" altLang="en-US" sz="2000" dirty="0">
              <a:solidFill>
                <a:srgbClr val="000000"/>
              </a:solidFill>
            </a:endParaRPr>
          </a:p>
          <a:p>
            <a:pPr eaLnBrk="1" hangingPunct="1">
              <a:lnSpc>
                <a:spcPct val="90000"/>
              </a:lnSpc>
              <a:defRPr/>
            </a:pPr>
            <a:endParaRPr lang="en-US" altLang="en-US" sz="2000" dirty="0"/>
          </a:p>
          <a:p>
            <a:pPr eaLnBrk="1" hangingPunct="1">
              <a:lnSpc>
                <a:spcPct val="90000"/>
              </a:lnSpc>
              <a:defRPr/>
            </a:pPr>
            <a:endParaRPr lang="en-GB" altLang="en-US" sz="2400" dirty="0"/>
          </a:p>
        </p:txBody>
      </p:sp>
    </p:spTree>
  </p:cSld>
  <p:clrMapOvr>
    <a:masterClrMapping/>
  </p:clrMapOvr>
</p:sld>
</file>

<file path=ppt/theme/theme1.xml><?xml version="1.0" encoding="utf-8"?>
<a:theme xmlns:a="http://schemas.openxmlformats.org/drawingml/2006/main" name="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1953</TotalTime>
  <Words>2452</Words>
  <Application>Microsoft Office PowerPoint</Application>
  <PresentationFormat>Widescreen</PresentationFormat>
  <Paragraphs>173</Paragraphs>
  <Slides>21</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Agency FB</vt:lpstr>
      <vt:lpstr>Arial</vt:lpstr>
      <vt:lpstr>Calibri</vt:lpstr>
      <vt:lpstr>Cambria</vt:lpstr>
      <vt:lpstr>Times New Roman</vt:lpstr>
      <vt:lpstr>Trebuchet MS</vt:lpstr>
      <vt:lpstr>Wingdings</vt:lpstr>
      <vt:lpstr>Wingdings 3</vt:lpstr>
      <vt:lpstr>Facet</vt:lpstr>
      <vt:lpstr>LCS 311  Multilingualism in Society  and Education </vt:lpstr>
      <vt:lpstr>Recap: Lecture 4</vt:lpstr>
      <vt:lpstr>Lecture 5 Outcomes: Aims </vt:lpstr>
      <vt:lpstr>PowerPoint Presentation</vt:lpstr>
      <vt:lpstr>PowerPoint Presentation</vt:lpstr>
      <vt:lpstr>PowerPoint Presentation</vt:lpstr>
      <vt:lpstr>PowerPoint Presentation</vt:lpstr>
      <vt:lpstr>PowerPoint Presentation</vt:lpstr>
      <vt:lpstr>PowerPoint Presentation</vt:lpstr>
      <vt:lpstr>Concepts related to Truncated Multilingualism Verskillende concepts te doen met truncated multilingualism Amagama anxulumene ne Truncated Multilingualism</vt:lpstr>
      <vt:lpstr>Concepts related to Truncated Multilingualism cont’d…</vt:lpstr>
      <vt:lpstr>Concepts related to Truncated Multilingualism cont’d…</vt:lpstr>
      <vt:lpstr>PowerPoint Presentation</vt:lpstr>
      <vt:lpstr>Negotiated Multilingualism cont’d…</vt:lpstr>
      <vt:lpstr>PowerPoint Presentation</vt:lpstr>
      <vt:lpstr>Imposed ML: Example 1  (Source: S. Mpendukana MA thesis) Enyanzelisiweyo iML: Umzekelo 1</vt:lpstr>
      <vt:lpstr>Imposed ML: Example 2 (Mpendukana) Enyanzelisiweyo iML: Umzekelo 2 (Mpendukana)</vt:lpstr>
      <vt:lpstr>PowerPoint Presentation</vt:lpstr>
      <vt:lpstr>PowerPoint Presentation</vt:lpstr>
      <vt:lpstr>Conclusion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LCS 311  Multilingualism</dc:title>
  <dc:creator>Geraldine Guene Lindole Hartman</dc:creator>
  <cp:lastModifiedBy>Geraldine Guene Lindole Hartman</cp:lastModifiedBy>
  <cp:revision>13</cp:revision>
  <dcterms:created xsi:type="dcterms:W3CDTF">2022-01-25T09:17:40Z</dcterms:created>
  <dcterms:modified xsi:type="dcterms:W3CDTF">2022-03-13T18:03:11Z</dcterms:modified>
</cp:coreProperties>
</file>