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8" r:id="rId2"/>
    <p:sldId id="257" r:id="rId3"/>
    <p:sldId id="259" r:id="rId4"/>
    <p:sldId id="263" r:id="rId5"/>
    <p:sldId id="264" r:id="rId6"/>
    <p:sldId id="260" r:id="rId7"/>
    <p:sldId id="261" r:id="rId8"/>
    <p:sldId id="307" r:id="rId9"/>
    <p:sldId id="312" r:id="rId10"/>
    <p:sldId id="295" r:id="rId11"/>
    <p:sldId id="313" r:id="rId12"/>
    <p:sldId id="314" r:id="rId13"/>
    <p:sldId id="315" r:id="rId14"/>
    <p:sldId id="289" r:id="rId15"/>
    <p:sldId id="316" r:id="rId16"/>
    <p:sldId id="294" r:id="rId17"/>
    <p:sldId id="290" r:id="rId18"/>
    <p:sldId id="265" r:id="rId19"/>
    <p:sldId id="296" r:id="rId20"/>
    <p:sldId id="308" r:id="rId21"/>
    <p:sldId id="309" r:id="rId22"/>
    <p:sldId id="311" r:id="rId23"/>
    <p:sldId id="31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2337" autoAdjust="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5F54A-FC56-48FA-BD75-984D0D13B420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B89B0-96E6-440F-88A5-B96103A8331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63307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b="1" dirty="0"/>
              <a:t>No face-to-face </a:t>
            </a:r>
            <a:r>
              <a:rPr lang="en-US" altLang="zh-CN" sz="1200" dirty="0"/>
              <a:t>lectures due to the COVID-19 pandemic</a:t>
            </a:r>
            <a:endParaRPr lang="en-US" altLang="zh-CN" sz="100" dirty="0"/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00" dirty="0"/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dirty="0"/>
              <a:t>Instead, lectures will be delivered </a:t>
            </a:r>
            <a:r>
              <a:rPr lang="en-US" altLang="zh-CN" sz="1200" b="1" dirty="0"/>
              <a:t>online</a:t>
            </a:r>
            <a:r>
              <a:rPr lang="en-US" altLang="zh-CN" sz="1200" dirty="0"/>
              <a:t>, via the UWC </a:t>
            </a:r>
            <a:r>
              <a:rPr lang="en-US" altLang="zh-CN" sz="1200" b="1" dirty="0" err="1"/>
              <a:t>iKamva</a:t>
            </a:r>
            <a:r>
              <a:rPr lang="en-US" altLang="zh-CN" sz="1200" dirty="0"/>
              <a:t> platform:</a:t>
            </a:r>
            <a:endParaRPr lang="en-US" altLang="zh-CN" sz="100" dirty="0"/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00" dirty="0"/>
          </a:p>
          <a:p>
            <a:pPr marL="0" indent="0">
              <a:lnSpc>
                <a:spcPct val="80000"/>
              </a:lnSpc>
              <a:buFont typeface="Segoe UI" panose="020B0502040204020203" pitchFamily="34" charset="0"/>
              <a:buChar char="­"/>
            </a:pPr>
            <a:r>
              <a:rPr lang="en-US" altLang="zh-CN" sz="1200" dirty="0"/>
              <a:t>Lecture materials in the form of </a:t>
            </a:r>
            <a:r>
              <a:rPr lang="en-US" altLang="zh-CN" sz="1200" b="1" dirty="0"/>
              <a:t>PDF versions</a:t>
            </a:r>
            <a:r>
              <a:rPr lang="en-US" altLang="zh-CN" sz="1200" dirty="0"/>
              <a:t> of PowerPoint slides, PDF slides, Narrated Slides and, wherever possible, </a:t>
            </a:r>
            <a:r>
              <a:rPr lang="en-US" altLang="zh-CN" sz="1200" b="1" dirty="0"/>
              <a:t>video</a:t>
            </a:r>
            <a:r>
              <a:rPr lang="en-US" altLang="zh-CN" sz="1200" dirty="0"/>
              <a:t> and/or </a:t>
            </a:r>
            <a:r>
              <a:rPr lang="en-US" altLang="zh-CN" sz="1200" b="1" dirty="0"/>
              <a:t>audio</a:t>
            </a:r>
            <a:r>
              <a:rPr lang="en-US" altLang="zh-CN" sz="1200" dirty="0"/>
              <a:t> recordings will be made available on Ikamva</a:t>
            </a:r>
          </a:p>
          <a:p>
            <a:pPr marL="0" indent="0">
              <a:lnSpc>
                <a:spcPct val="80000"/>
              </a:lnSpc>
              <a:buFont typeface="Segoe UI" panose="020B0502040204020203" pitchFamily="34" charset="0"/>
              <a:buChar char="­"/>
            </a:pPr>
            <a:endParaRPr lang="en-US" altLang="zh-CN" sz="800" b="1" dirty="0">
              <a:solidFill>
                <a:srgbClr val="C00000"/>
              </a:solidFill>
            </a:endParaRPr>
          </a:p>
          <a:p>
            <a:pPr marL="0" indent="0" eaLnBrk="1">
              <a:lnSpc>
                <a:spcPct val="80000"/>
              </a:lnSpc>
              <a:buFont typeface="Segoe UI" panose="020B0502040204020203" pitchFamily="34" charset="0"/>
              <a:buChar char="­"/>
            </a:pPr>
            <a:r>
              <a:rPr lang="en-US" altLang="zh-CN" sz="1200" dirty="0"/>
              <a:t>Lectures and tutorials will be uploaded on </a:t>
            </a:r>
            <a:r>
              <a:rPr lang="en-US" altLang="zh-CN" sz="1200" b="1" dirty="0"/>
              <a:t>Wednesdays 12:00-13:00</a:t>
            </a:r>
            <a:r>
              <a:rPr lang="en-US" altLang="zh-CN" sz="1200" dirty="0"/>
              <a:t> every lecture and / or tutorial week.</a:t>
            </a: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00" b="1" dirty="0">
                <a:solidFill>
                  <a:srgbClr val="FF0000"/>
                </a:solidFill>
              </a:rPr>
              <a:t>Tutorials will alternate with 312: Therefore, tuts will be every second week only</a:t>
            </a: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00" b="1" dirty="0">
              <a:solidFill>
                <a:srgbClr val="FF0000"/>
              </a:solidFill>
            </a:endParaRP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00" b="1" dirty="0">
                <a:solidFill>
                  <a:srgbClr val="FF0000"/>
                </a:solidFill>
              </a:rPr>
              <a:t>All submissions are due the following Monday at 11:59 (Example: If you receive your task on Wednesday 1</a:t>
            </a:r>
            <a:r>
              <a:rPr lang="en-US" altLang="zh-CN" sz="100" b="1" baseline="30000" dirty="0">
                <a:solidFill>
                  <a:srgbClr val="FF0000"/>
                </a:solidFill>
              </a:rPr>
              <a:t>st</a:t>
            </a:r>
            <a:r>
              <a:rPr lang="en-US" altLang="zh-CN" sz="100" b="1" dirty="0">
                <a:solidFill>
                  <a:srgbClr val="FF0000"/>
                </a:solidFill>
              </a:rPr>
              <a:t> it is due the next Monday the 6</a:t>
            </a:r>
            <a:r>
              <a:rPr lang="en-US" altLang="zh-CN" sz="100" b="1" baseline="30000" dirty="0">
                <a:solidFill>
                  <a:srgbClr val="FF0000"/>
                </a:solidFill>
              </a:rPr>
              <a:t>th</a:t>
            </a:r>
            <a:r>
              <a:rPr lang="en-US" altLang="zh-CN" sz="100" b="1" dirty="0">
                <a:solidFill>
                  <a:srgbClr val="FF0000"/>
                </a:solidFill>
              </a:rPr>
              <a:t>)</a:t>
            </a: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00" b="1" dirty="0">
              <a:solidFill>
                <a:srgbClr val="FF0000"/>
              </a:solidFill>
            </a:endParaRP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00" b="1" dirty="0">
                <a:solidFill>
                  <a:srgbClr val="FF0000"/>
                </a:solidFill>
              </a:rPr>
              <a:t>If you miss a submission, test or tutorial, you can upload your query /request and supporting documentation onto the link that will be made available on Ikamva. No emailed requests will be accepted.</a:t>
            </a: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00" b="1" dirty="0">
              <a:solidFill>
                <a:srgbClr val="FF0000"/>
              </a:solidFill>
            </a:endParaRP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00" b="1" dirty="0">
              <a:solidFill>
                <a:srgbClr val="FF0000"/>
              </a:solidFill>
            </a:endParaRP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00" b="1" dirty="0">
              <a:solidFill>
                <a:srgbClr val="FF0000"/>
              </a:solidFill>
            </a:endParaRP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b="1" dirty="0">
                <a:solidFill>
                  <a:srgbClr val="FF0000"/>
                </a:solidFill>
              </a:rPr>
              <a:t>Consultation </a:t>
            </a:r>
            <a:r>
              <a:rPr lang="en-US" altLang="zh-CN" sz="1200" dirty="0"/>
              <a:t>(online): </a:t>
            </a:r>
            <a:r>
              <a:rPr lang="en-US" altLang="zh-CN" sz="1200" dirty="0" err="1"/>
              <a:t>ikamva</a:t>
            </a:r>
            <a:r>
              <a:rPr lang="en-US" altLang="zh-CN" sz="1200" dirty="0"/>
              <a:t>  </a:t>
            </a:r>
            <a:r>
              <a:rPr lang="en-US" altLang="zh-CN" sz="1200" b="1" dirty="0">
                <a:solidFill>
                  <a:srgbClr val="0000FF"/>
                </a:solidFill>
              </a:rPr>
              <a:t>Chat Room (tutors will inform you of their consultation slots)</a:t>
            </a:r>
          </a:p>
          <a:p>
            <a:pPr marL="171450" indent="-171450" eaLnBrk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b="1" dirty="0">
                <a:solidFill>
                  <a:srgbClr val="0000FF"/>
                </a:solidFill>
              </a:rPr>
              <a:t>                                                   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B89B0-96E6-440F-88A5-B96103A83316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1414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" b="1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Both Tut and Assignment tasks will be </a:t>
            </a:r>
            <a:r>
              <a:rPr lang="en-US" sz="1200" b="1" dirty="0"/>
              <a:t>posted </a:t>
            </a:r>
            <a:r>
              <a:rPr lang="en-US" sz="1200" dirty="0"/>
              <a:t>on</a:t>
            </a:r>
            <a:r>
              <a:rPr lang="en-US" sz="1200" b="1" dirty="0"/>
              <a:t> </a:t>
            </a:r>
            <a:r>
              <a:rPr lang="en-US" sz="1200" b="1" dirty="0" err="1"/>
              <a:t>ikamva</a:t>
            </a:r>
            <a:r>
              <a:rPr lang="en-US" sz="1200" dirty="0"/>
              <a:t> in the “</a:t>
            </a:r>
            <a:r>
              <a:rPr lang="en-US" sz="1200" b="1" dirty="0"/>
              <a:t>Assignments</a:t>
            </a:r>
            <a:r>
              <a:rPr lang="en-US" sz="1200" dirty="0"/>
              <a:t>” tool/folder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The completed tut and assignment tasks are to be </a:t>
            </a:r>
            <a:r>
              <a:rPr lang="en-US" sz="1200" b="1" dirty="0"/>
              <a:t>submitted</a:t>
            </a:r>
            <a:r>
              <a:rPr lang="en-US" sz="1200" dirty="0"/>
              <a:t> on that </a:t>
            </a:r>
            <a:r>
              <a:rPr lang="en-US" sz="1200" b="1" dirty="0"/>
              <a:t>same </a:t>
            </a:r>
            <a:r>
              <a:rPr lang="en-US" sz="1200" dirty="0"/>
              <a:t>(“Assignments”) </a:t>
            </a:r>
            <a:r>
              <a:rPr lang="en-US" sz="1200" b="1" dirty="0"/>
              <a:t>portal</a:t>
            </a:r>
            <a:endParaRPr lang="en-US" sz="1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The tut tasks will be </a:t>
            </a:r>
            <a:r>
              <a:rPr lang="en-US" sz="1200" b="1" dirty="0"/>
              <a:t>posted </a:t>
            </a:r>
            <a:r>
              <a:rPr lang="en-US" sz="1200" dirty="0"/>
              <a:t>on</a:t>
            </a:r>
            <a:r>
              <a:rPr lang="en-US" sz="1200" b="1" dirty="0"/>
              <a:t> Wednesday afternoon</a:t>
            </a:r>
            <a:r>
              <a:rPr lang="en-US" sz="1200" dirty="0"/>
              <a:t>  of each tut week for this module and will be due for </a:t>
            </a:r>
            <a:r>
              <a:rPr lang="en-US" sz="1200" b="1" dirty="0"/>
              <a:t>submission at the end of day </a:t>
            </a:r>
            <a:r>
              <a:rPr lang="en-US" sz="1200" dirty="0"/>
              <a:t>on the following</a:t>
            </a:r>
            <a:r>
              <a:rPr lang="en-US" sz="1200" b="1" dirty="0"/>
              <a:t> Monday</a:t>
            </a:r>
            <a:endParaRPr lang="en-US" sz="100" b="1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" b="1" dirty="0"/>
          </a:p>
          <a:p>
            <a:pPr marL="1148080" indent="-17145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 - the </a:t>
            </a:r>
            <a:r>
              <a:rPr lang="en-US" sz="1200" b="1" dirty="0"/>
              <a:t>tut weeks </a:t>
            </a:r>
            <a:r>
              <a:rPr lang="en-US" sz="1200" dirty="0"/>
              <a:t>are as shown on the</a:t>
            </a:r>
            <a:r>
              <a:rPr lang="en-US" sz="1200" b="1" dirty="0"/>
              <a:t> slide</a:t>
            </a:r>
            <a:endParaRPr lang="en-US" sz="1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" dirty="0"/>
          </a:p>
          <a:p>
            <a:pPr marL="1085850" lvl="2" indent="-17145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You may </a:t>
            </a:r>
            <a:r>
              <a:rPr lang="en-US" sz="1200" b="1" dirty="0"/>
              <a:t>consult with </a:t>
            </a:r>
            <a:r>
              <a:rPr lang="en-US" sz="1200" dirty="0"/>
              <a:t>your respective </a:t>
            </a:r>
            <a:r>
              <a:rPr lang="en-US" sz="1200" b="1" dirty="0"/>
              <a:t>tutors</a:t>
            </a:r>
            <a:r>
              <a:rPr lang="en-US" sz="1200" dirty="0"/>
              <a:t> concerning tutorial matters </a:t>
            </a:r>
          </a:p>
          <a:p>
            <a:pPr marL="1085850" lvl="2" indent="-171450">
              <a:buFont typeface="Arial" panose="020B0604020202020204" pitchFamily="34" charset="0"/>
              <a:buChar char="•"/>
              <a:defRPr/>
            </a:pPr>
            <a:endParaRPr lang="en-US" sz="1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b="1" dirty="0"/>
              <a:t>If</a:t>
            </a:r>
            <a:r>
              <a:rPr lang="en-US" sz="1200" dirty="0"/>
              <a:t> you </a:t>
            </a:r>
            <a:r>
              <a:rPr lang="en-US" sz="1200" b="1" dirty="0"/>
              <a:t>have not been assigned </a:t>
            </a:r>
            <a:r>
              <a:rPr lang="en-US" sz="1200" dirty="0"/>
              <a:t>to a</a:t>
            </a:r>
            <a:r>
              <a:rPr lang="en-US" sz="1200" b="1" dirty="0"/>
              <a:t> Tut Group</a:t>
            </a:r>
            <a:r>
              <a:rPr lang="en-US" sz="1200" dirty="0"/>
              <a:t>, do </a:t>
            </a:r>
            <a:r>
              <a:rPr lang="en-US" sz="1200" b="1" dirty="0"/>
              <a:t>inform us </a:t>
            </a:r>
            <a:r>
              <a:rPr lang="en-US" sz="1200" dirty="0"/>
              <a:t>urgently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B89B0-96E6-440F-88A5-B96103A83316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6781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>
            <a:extLst>
              <a:ext uri="{FF2B5EF4-FFF2-40B4-BE49-F238E27FC236}">
                <a16:creationId xmlns:a16="http://schemas.microsoft.com/office/drawing/2014/main" id="{6451EEAD-4B3A-4D1F-92D9-8515228E0A34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>
            <a:extLst>
              <a:ext uri="{FF2B5EF4-FFF2-40B4-BE49-F238E27FC236}">
                <a16:creationId xmlns:a16="http://schemas.microsoft.com/office/drawing/2014/main" id="{3B479576-EEC6-4FC5-93AE-75F2C24A32C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DD02219E-91FE-428E-B3F3-26C4E71107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F7A4961-6C6F-4090-A505-C7CE583D4A7C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>
            <a:extLst>
              <a:ext uri="{FF2B5EF4-FFF2-40B4-BE49-F238E27FC236}">
                <a16:creationId xmlns:a16="http://schemas.microsoft.com/office/drawing/2014/main" id="{BA6B2AD6-B81F-4F4A-BAEE-589B85854CA8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>
            <a:extLst>
              <a:ext uri="{FF2B5EF4-FFF2-40B4-BE49-F238E27FC236}">
                <a16:creationId xmlns:a16="http://schemas.microsoft.com/office/drawing/2014/main" id="{B9944309-C708-488C-BE0B-F4EEC19EA78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5059" name="Slide Number Placeholder 3">
            <a:extLst>
              <a:ext uri="{FF2B5EF4-FFF2-40B4-BE49-F238E27FC236}">
                <a16:creationId xmlns:a16="http://schemas.microsoft.com/office/drawing/2014/main" id="{D9D68ABA-DFDB-4C79-AF4B-6A46DF37AF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2F92EF2-DAB4-4E85-BDBC-660A018745A2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2189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4946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787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33666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6728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64746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45740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3148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8315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68598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6156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6000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7647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1322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9379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1741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3B2E7-7F30-4562-A0FB-DD4C73BE2573}" type="datetimeFigureOut">
              <a:rPr lang="en-ZA" smtClean="0"/>
              <a:t>2022/02/12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6962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615CB-18FC-450B-8B8F-EB0C0E5572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6751" y="1702754"/>
            <a:ext cx="4410051" cy="2475635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4600" b="1" kern="1200" dirty="0">
                <a:latin typeface="+mj-lt"/>
                <a:ea typeface="+mj-ea"/>
                <a:cs typeface="+mj-cs"/>
              </a:rPr>
              <a:t>LCS 311 </a:t>
            </a:r>
            <a:br>
              <a:rPr lang="en-US" sz="4600" b="1" kern="1200" dirty="0">
                <a:latin typeface="+mj-lt"/>
                <a:ea typeface="+mj-ea"/>
                <a:cs typeface="+mj-cs"/>
              </a:rPr>
            </a:br>
            <a:br>
              <a:rPr lang="en-US" sz="4600" b="1" kern="1200" dirty="0">
                <a:latin typeface="+mj-lt"/>
                <a:ea typeface="+mj-ea"/>
                <a:cs typeface="+mj-cs"/>
              </a:rPr>
            </a:br>
            <a:r>
              <a:rPr lang="en-US" sz="4600" b="1" kern="1200" dirty="0">
                <a:latin typeface="+mj-lt"/>
                <a:ea typeface="+mj-ea"/>
                <a:cs typeface="+mj-cs"/>
              </a:rPr>
              <a:t>Multilingualism</a:t>
            </a:r>
            <a:br>
              <a:rPr lang="en-US" sz="4600" b="1" kern="1200" dirty="0">
                <a:latin typeface="+mj-lt"/>
                <a:ea typeface="+mj-ea"/>
                <a:cs typeface="+mj-cs"/>
              </a:rPr>
            </a:br>
            <a:r>
              <a:rPr lang="en-US" sz="4600" b="1" dirty="0"/>
              <a:t>in Society </a:t>
            </a:r>
            <a:br>
              <a:rPr lang="en-US" sz="4600" b="1" dirty="0"/>
            </a:br>
            <a:r>
              <a:rPr lang="en-US" sz="4600" b="1" dirty="0"/>
              <a:t>and Education</a:t>
            </a:r>
            <a:r>
              <a:rPr lang="en-US" sz="4600" b="1" kern="1200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362BF2-37C7-4E69-958D-9275F447F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3283" y="4047760"/>
            <a:ext cx="4410719" cy="1552894"/>
          </a:xfrm>
        </p:spPr>
        <p:txBody>
          <a:bodyPr vert="horz" lIns="91440" tIns="45720" rIns="91440" bIns="45720" rtlCol="0">
            <a:normAutofit/>
          </a:bodyPr>
          <a:lstStyle/>
          <a:p>
            <a:pPr marL="1744980">
              <a:defRPr/>
            </a:pPr>
            <a:r>
              <a:rPr lang="en-US" b="1" dirty="0"/>
              <a:t>Lecture 1: Introduction</a:t>
            </a:r>
            <a:endParaRPr lang="en-US" altLang="en-US" b="1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Languages in South Africa | SA Language Facts | Languages in Cape Town">
            <a:extLst>
              <a:ext uri="{FF2B5EF4-FFF2-40B4-BE49-F238E27FC236}">
                <a16:creationId xmlns:a16="http://schemas.microsoft.com/office/drawing/2014/main" id="{97DD36EA-0E6C-41B8-973A-967DF4B16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06" y="1026974"/>
            <a:ext cx="5012480" cy="4270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66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>
            <a:extLst>
              <a:ext uri="{FF2B5EF4-FFF2-40B4-BE49-F238E27FC236}">
                <a16:creationId xmlns:a16="http://schemas.microsoft.com/office/drawing/2014/main" id="{9C0073B5-2095-4506-BB27-EDB0015577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85913" y="404813"/>
            <a:ext cx="8229600" cy="1223963"/>
          </a:xfrm>
        </p:spPr>
        <p:txBody>
          <a:bodyPr/>
          <a:lstStyle/>
          <a:p>
            <a:pPr marL="1828800" indent="-1828800"/>
            <a:r>
              <a:rPr lang="en-ZA" altLang="en-US" sz="3200" b="1" dirty="0">
                <a:solidFill>
                  <a:srgbClr val="0000CC"/>
                </a:solidFill>
              </a:rPr>
              <a:t>Lecture 2</a:t>
            </a:r>
            <a:r>
              <a:rPr lang="en-ZA" altLang="en-US" dirty="0"/>
              <a:t>: </a:t>
            </a:r>
            <a:r>
              <a:rPr lang="en-ZA" altLang="en-US" sz="3200" b="1" dirty="0"/>
              <a:t>Multilingualism and recent developments in linguistics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BF429-31DC-47E3-A56D-AD889C7E5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1" y="1628776"/>
            <a:ext cx="8507413" cy="504031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ZA" sz="1200" dirty="0"/>
          </a:p>
          <a:p>
            <a:pPr marL="0" indent="0">
              <a:buNone/>
              <a:defRPr/>
            </a:pPr>
            <a:endParaRPr lang="en-ZA" sz="200" dirty="0"/>
          </a:p>
          <a:p>
            <a:pPr>
              <a:defRPr/>
            </a:pPr>
            <a:r>
              <a:rPr lang="en-ZA" sz="3000" dirty="0"/>
              <a:t>This lecture examines:</a:t>
            </a:r>
            <a:endParaRPr lang="en-ZA" sz="200" dirty="0"/>
          </a:p>
          <a:p>
            <a:pPr lvl="1">
              <a:defRPr/>
            </a:pPr>
            <a:endParaRPr lang="en-ZA" sz="200" dirty="0"/>
          </a:p>
          <a:p>
            <a:pPr lvl="1">
              <a:defRPr/>
            </a:pPr>
            <a:endParaRPr lang="en-ZA" sz="200" dirty="0"/>
          </a:p>
          <a:p>
            <a:pPr lvl="1">
              <a:defRPr/>
            </a:pPr>
            <a:r>
              <a:rPr lang="en-ZA" sz="2400" dirty="0"/>
              <a:t>How recent developments in linguistics have shaped our understanding of  what </a:t>
            </a:r>
            <a:r>
              <a:rPr lang="en-ZA" sz="2400" i="1" dirty="0">
                <a:solidFill>
                  <a:srgbClr val="0000CC"/>
                </a:solidFill>
              </a:rPr>
              <a:t>language/multilingualism</a:t>
            </a:r>
            <a:r>
              <a:rPr lang="en-ZA" sz="2400" dirty="0"/>
              <a:t>, </a:t>
            </a:r>
            <a:r>
              <a:rPr lang="en-ZA" sz="2400" i="1" dirty="0">
                <a:solidFill>
                  <a:srgbClr val="0000CC"/>
                </a:solidFill>
              </a:rPr>
              <a:t>mother tongue</a:t>
            </a:r>
            <a:r>
              <a:rPr lang="en-ZA" sz="2400" i="1" dirty="0"/>
              <a:t>/</a:t>
            </a:r>
            <a:r>
              <a:rPr lang="en-ZA" sz="2400" i="1" dirty="0">
                <a:solidFill>
                  <a:srgbClr val="0000CC"/>
                </a:solidFill>
              </a:rPr>
              <a:t>native language </a:t>
            </a:r>
            <a:r>
              <a:rPr lang="en-ZA" sz="2400" dirty="0"/>
              <a:t>is, differences between languages, etc. </a:t>
            </a:r>
          </a:p>
          <a:p>
            <a:pPr lvl="1">
              <a:defRPr/>
            </a:pPr>
            <a:endParaRPr lang="en-ZA" sz="500" dirty="0"/>
          </a:p>
          <a:p>
            <a:pPr marL="457200" lvl="1" indent="0">
              <a:buNone/>
              <a:defRPr/>
            </a:pPr>
            <a:endParaRPr lang="en-ZA" sz="500" dirty="0"/>
          </a:p>
          <a:p>
            <a:pPr lvl="1">
              <a:defRPr/>
            </a:pPr>
            <a:r>
              <a:rPr lang="en-ZA" sz="2400" dirty="0">
                <a:solidFill>
                  <a:srgbClr val="0000CC"/>
                </a:solidFill>
              </a:rPr>
              <a:t>Some contemporary notions </a:t>
            </a:r>
            <a:r>
              <a:rPr lang="en-ZA" sz="2400" dirty="0"/>
              <a:t>useful for talking about multilingualism (e.g. </a:t>
            </a:r>
            <a:r>
              <a:rPr lang="en-ZA" sz="2400" i="1" dirty="0">
                <a:solidFill>
                  <a:srgbClr val="0000CC"/>
                </a:solidFill>
              </a:rPr>
              <a:t>language as a situated</a:t>
            </a:r>
            <a:r>
              <a:rPr lang="en-ZA" sz="2400" dirty="0"/>
              <a:t>, </a:t>
            </a:r>
            <a:r>
              <a:rPr lang="en-ZA" sz="2400" i="1" dirty="0">
                <a:solidFill>
                  <a:srgbClr val="0000CC"/>
                </a:solidFill>
              </a:rPr>
              <a:t>event-linked practice</a:t>
            </a:r>
            <a:r>
              <a:rPr lang="en-ZA" sz="2400" dirty="0"/>
              <a:t>, </a:t>
            </a:r>
            <a:r>
              <a:rPr lang="en-ZA" sz="2400" i="1" dirty="0">
                <a:solidFill>
                  <a:srgbClr val="0000CC"/>
                </a:solidFill>
              </a:rPr>
              <a:t>dynamic</a:t>
            </a:r>
            <a:r>
              <a:rPr lang="en-ZA" sz="2400" dirty="0"/>
              <a:t>). </a:t>
            </a:r>
          </a:p>
          <a:p>
            <a:pPr lvl="1">
              <a:defRPr/>
            </a:pPr>
            <a:endParaRPr lang="en-ZA" sz="2400" dirty="0"/>
          </a:p>
          <a:p>
            <a:pPr lvl="1">
              <a:defRPr/>
            </a:pPr>
            <a:endParaRPr lang="en-ZA" sz="2400" dirty="0"/>
          </a:p>
          <a:p>
            <a:pPr marL="457200" lvl="1" indent="0">
              <a:buNone/>
              <a:defRPr/>
            </a:pPr>
            <a:endParaRPr lang="en-ZA" dirty="0"/>
          </a:p>
          <a:p>
            <a:pPr lvl="1">
              <a:defRPr/>
            </a:pPr>
            <a:endParaRPr lang="en-Z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>
            <a:extLst>
              <a:ext uri="{FF2B5EF4-FFF2-40B4-BE49-F238E27FC236}">
                <a16:creationId xmlns:a16="http://schemas.microsoft.com/office/drawing/2014/main" id="{8626CAD0-A688-4D35-965C-9495DC0F33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66598" y="404811"/>
            <a:ext cx="8229600" cy="963613"/>
          </a:xfrm>
        </p:spPr>
        <p:txBody>
          <a:bodyPr>
            <a:normAutofit fontScale="90000"/>
          </a:bodyPr>
          <a:lstStyle/>
          <a:p>
            <a:pPr marL="984250" indent="-984250"/>
            <a:r>
              <a:rPr lang="en-ZA" altLang="en-US" b="1" dirty="0">
                <a:solidFill>
                  <a:srgbClr val="0000CC"/>
                </a:solidFill>
              </a:rPr>
              <a:t>Lecture 3</a:t>
            </a:r>
            <a:r>
              <a:rPr lang="en-ZA" altLang="en-US" sz="4000" b="1" dirty="0">
                <a:solidFill>
                  <a:srgbClr val="0000CC"/>
                </a:solidFill>
              </a:rPr>
              <a:t>: </a:t>
            </a:r>
            <a:r>
              <a:rPr lang="en-ZA" altLang="en-US" sz="3100" b="1" dirty="0"/>
              <a:t>Responses of different historical  periods to multilingualism</a:t>
            </a:r>
            <a:endParaRPr lang="en-ZA" altLang="en-US" b="1" dirty="0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0F43A5E5-07BE-467B-AE92-559030A3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8214" y="1412876"/>
            <a:ext cx="8002587" cy="5040313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endParaRPr lang="en-ZA" altLang="en-US" sz="1600" dirty="0"/>
          </a:p>
          <a:p>
            <a:pPr>
              <a:defRPr/>
            </a:pPr>
            <a:r>
              <a:rPr lang="en-ZA" sz="2800" dirty="0"/>
              <a:t>This lecture examines:</a:t>
            </a:r>
          </a:p>
          <a:p>
            <a:pPr marL="0" indent="0">
              <a:buNone/>
              <a:defRPr/>
            </a:pPr>
            <a:endParaRPr lang="en-ZA" sz="600" dirty="0"/>
          </a:p>
          <a:p>
            <a:pPr lvl="1">
              <a:spcBef>
                <a:spcPts val="0"/>
              </a:spcBef>
              <a:defRPr/>
            </a:pPr>
            <a:endParaRPr lang="en-ZA" altLang="en-US" sz="100" dirty="0"/>
          </a:p>
          <a:p>
            <a:pPr lvl="1">
              <a:spcBef>
                <a:spcPts val="0"/>
              </a:spcBef>
              <a:defRPr/>
            </a:pPr>
            <a:endParaRPr lang="en-ZA" altLang="en-US" sz="100" dirty="0"/>
          </a:p>
          <a:p>
            <a:pPr lvl="1">
              <a:spcBef>
                <a:spcPts val="0"/>
              </a:spcBef>
              <a:defRPr/>
            </a:pPr>
            <a:endParaRPr lang="en-ZA" altLang="en-US" sz="100" dirty="0"/>
          </a:p>
          <a:p>
            <a:pPr lvl="1">
              <a:spcBef>
                <a:spcPts val="0"/>
              </a:spcBef>
              <a:defRPr/>
            </a:pPr>
            <a:endParaRPr lang="en-ZA" altLang="en-US" sz="100" dirty="0"/>
          </a:p>
          <a:p>
            <a:pPr marL="396875" indent="0">
              <a:spcBef>
                <a:spcPts val="0"/>
              </a:spcBef>
              <a:buNone/>
              <a:defRPr/>
            </a:pPr>
            <a:r>
              <a:rPr lang="en-US" altLang="en-US" sz="2200" dirty="0">
                <a:solidFill>
                  <a:prstClr val="black"/>
                </a:solidFill>
              </a:rPr>
              <a:t>How different historical periods (</a:t>
            </a:r>
            <a:r>
              <a:rPr lang="en-ZA" altLang="en-US" sz="2200" dirty="0">
                <a:solidFill>
                  <a:srgbClr val="FF0000"/>
                </a:solidFill>
              </a:rPr>
              <a:t>modernity</a:t>
            </a:r>
            <a:r>
              <a:rPr lang="en-ZA" altLang="en-US" sz="2200" dirty="0"/>
              <a:t>, </a:t>
            </a:r>
            <a:r>
              <a:rPr lang="en-ZA" altLang="en-US" sz="2200" dirty="0">
                <a:solidFill>
                  <a:srgbClr val="FF0000"/>
                </a:solidFill>
              </a:rPr>
              <a:t>post-/</a:t>
            </a:r>
            <a:r>
              <a:rPr lang="en-ZA" altLang="en-US" sz="2200" dirty="0" err="1">
                <a:solidFill>
                  <a:srgbClr val="FF0000"/>
                </a:solidFill>
              </a:rPr>
              <a:t>latemodernity</a:t>
            </a:r>
            <a:r>
              <a:rPr lang="en-ZA" altLang="en-US" sz="2200" dirty="0"/>
              <a:t>; </a:t>
            </a:r>
            <a:r>
              <a:rPr lang="en-ZA" altLang="en-US" sz="2200" dirty="0">
                <a:solidFill>
                  <a:srgbClr val="FF0000"/>
                </a:solidFill>
              </a:rPr>
              <a:t>pre-colonialism</a:t>
            </a:r>
            <a:r>
              <a:rPr lang="en-ZA" altLang="en-US" sz="2200" dirty="0"/>
              <a:t>, </a:t>
            </a:r>
            <a:r>
              <a:rPr lang="en-ZA" altLang="en-US" sz="2200" dirty="0">
                <a:solidFill>
                  <a:srgbClr val="FF0000"/>
                </a:solidFill>
              </a:rPr>
              <a:t>colonialism</a:t>
            </a:r>
            <a:r>
              <a:rPr lang="en-ZA" altLang="en-US" sz="2200" dirty="0"/>
              <a:t>, </a:t>
            </a:r>
            <a:r>
              <a:rPr lang="en-ZA" altLang="en-US" sz="2200" dirty="0" err="1">
                <a:solidFill>
                  <a:srgbClr val="FF0000"/>
                </a:solidFill>
              </a:rPr>
              <a:t>postcolonialism</a:t>
            </a:r>
            <a:r>
              <a:rPr lang="en-US" altLang="en-US" sz="2200" dirty="0">
                <a:solidFill>
                  <a:prstClr val="black"/>
                </a:solidFill>
              </a:rPr>
              <a:t>) have responded to, or influenced views of, language and multilingualism. </a:t>
            </a:r>
          </a:p>
          <a:p>
            <a:pPr marL="396875" indent="0">
              <a:spcBef>
                <a:spcPts val="0"/>
              </a:spcBef>
              <a:buNone/>
              <a:defRPr/>
            </a:pPr>
            <a:endParaRPr lang="en-US" altLang="en-US" sz="2200" dirty="0">
              <a:solidFill>
                <a:prstClr val="black"/>
              </a:solidFill>
            </a:endParaRPr>
          </a:p>
          <a:p>
            <a:pPr marL="396875" indent="0">
              <a:spcBef>
                <a:spcPts val="0"/>
              </a:spcBef>
              <a:buNone/>
              <a:defRPr/>
            </a:pPr>
            <a:r>
              <a:rPr lang="en-US" altLang="en-US" sz="2200" dirty="0">
                <a:solidFill>
                  <a:prstClr val="black"/>
                </a:solidFill>
              </a:rPr>
              <a:t>That is, in terms of:</a:t>
            </a:r>
          </a:p>
          <a:p>
            <a:pPr marL="396875" indent="0">
              <a:spcBef>
                <a:spcPts val="0"/>
              </a:spcBef>
              <a:buNone/>
              <a:defRPr/>
            </a:pPr>
            <a:endParaRPr lang="en-US" altLang="en-US" sz="800" dirty="0">
              <a:solidFill>
                <a:prstClr val="black"/>
              </a:solidFill>
            </a:endParaRPr>
          </a:p>
          <a:p>
            <a:pPr marL="1139825"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prstClr val="black"/>
                </a:solidFill>
              </a:rPr>
              <a:t>The way people use language</a:t>
            </a:r>
          </a:p>
          <a:p>
            <a:pPr marL="1139825"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prstClr val="black"/>
                </a:solidFill>
              </a:rPr>
              <a:t>The way language is studied</a:t>
            </a:r>
          </a:p>
          <a:p>
            <a:pPr marL="1139825"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prstClr val="black"/>
                </a:solidFill>
              </a:rPr>
              <a:t>The way society is </a:t>
            </a:r>
            <a:r>
              <a:rPr lang="en-US" altLang="en-US" sz="2000" dirty="0" err="1">
                <a:solidFill>
                  <a:prstClr val="black"/>
                </a:solidFill>
              </a:rPr>
              <a:t>organised</a:t>
            </a:r>
            <a:r>
              <a:rPr lang="en-US" altLang="en-US" sz="2000" dirty="0">
                <a:solidFill>
                  <a:prstClr val="black"/>
                </a:solidFill>
              </a:rPr>
              <a:t> around language</a:t>
            </a:r>
          </a:p>
          <a:p>
            <a:pPr marL="1139825"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prstClr val="black"/>
                </a:solidFill>
              </a:rPr>
              <a:t>The beliefs about language in society or the attitudes to language(s)</a:t>
            </a:r>
          </a:p>
          <a:p>
            <a:pPr lvl="1" eaLnBrk="1" hangingPunct="1">
              <a:defRPr/>
            </a:pPr>
            <a:endParaRPr lang="en-ZA" altLang="en-US" sz="600" dirty="0"/>
          </a:p>
          <a:p>
            <a:pPr lvl="1" eaLnBrk="1" hangingPunct="1">
              <a:defRPr/>
            </a:pPr>
            <a:endParaRPr lang="en-ZA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>
            <a:extLst>
              <a:ext uri="{FF2B5EF4-FFF2-40B4-BE49-F238E27FC236}">
                <a16:creationId xmlns:a16="http://schemas.microsoft.com/office/drawing/2014/main" id="{F7F7C45A-7DFE-4805-8DF2-A20FC331B4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913"/>
            <a:ext cx="8229600" cy="1223962"/>
          </a:xfrm>
        </p:spPr>
        <p:txBody>
          <a:bodyPr/>
          <a:lstStyle/>
          <a:p>
            <a:pPr eaLnBrk="1" hangingPunct="1"/>
            <a:r>
              <a:rPr lang="en-ZA" altLang="en-US" b="1">
                <a:solidFill>
                  <a:srgbClr val="0000CC"/>
                </a:solidFill>
              </a:rPr>
              <a:t>Lecture 4: </a:t>
            </a:r>
            <a:r>
              <a:rPr lang="en-ZA" altLang="en-US" sz="2800" b="1"/>
              <a:t>Globalisation-related factors shaping multilingualism</a:t>
            </a:r>
            <a:endParaRPr lang="en-ZA" altLang="en-US" sz="3200" b="1"/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69F3B1AF-296D-46D5-87BC-75785CFCF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076" y="1412875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endParaRPr lang="en-ZA" altLang="en-US" sz="200" dirty="0"/>
          </a:p>
          <a:p>
            <a:pPr eaLnBrk="1" hangingPunct="1">
              <a:defRPr/>
            </a:pPr>
            <a:endParaRPr lang="en-ZA" altLang="en-US" sz="200" dirty="0"/>
          </a:p>
          <a:p>
            <a:pPr eaLnBrk="1" hangingPunct="1">
              <a:defRPr/>
            </a:pPr>
            <a:r>
              <a:rPr lang="en-ZA" altLang="en-US" sz="3000" dirty="0"/>
              <a:t>This lecture focuses on:</a:t>
            </a:r>
          </a:p>
          <a:p>
            <a:pPr marL="0" indent="0">
              <a:buNone/>
              <a:defRPr/>
            </a:pPr>
            <a:endParaRPr lang="en-ZA" altLang="en-US" sz="800" dirty="0"/>
          </a:p>
          <a:p>
            <a:pPr marL="625475" lvl="1" indent="-168275">
              <a:buNone/>
              <a:defRPr/>
            </a:pPr>
            <a:r>
              <a:rPr lang="en-ZA" altLang="en-US" sz="2400" dirty="0">
                <a:solidFill>
                  <a:srgbClr val="FF0000"/>
                </a:solidFill>
              </a:rPr>
              <a:t>- four factors </a:t>
            </a:r>
            <a:r>
              <a:rPr lang="en-ZA" altLang="en-US" sz="2400" dirty="0"/>
              <a:t>related to globalization that have shaped (increased, contributed to,…) multilingualism of societies and individuals. </a:t>
            </a:r>
          </a:p>
          <a:p>
            <a:pPr marL="1773555">
              <a:buFont typeface="Courier New" panose="02070309020205020404" pitchFamily="49" charset="0"/>
              <a:buChar char="o"/>
              <a:defRPr/>
            </a:pPr>
            <a:r>
              <a:rPr lang="en-ZA" altLang="en-US" sz="2000" dirty="0"/>
              <a:t> </a:t>
            </a:r>
            <a:r>
              <a:rPr lang="en-US" sz="2400" dirty="0"/>
              <a:t>Information &amp; communication technologies (ICTs)</a:t>
            </a:r>
          </a:p>
          <a:p>
            <a:pPr marL="1773555">
              <a:buFont typeface="Courier New" panose="02070309020205020404" pitchFamily="49" charset="0"/>
              <a:buChar char="o"/>
              <a:defRPr/>
            </a:pPr>
            <a:r>
              <a:rPr lang="en-US" sz="2400" dirty="0"/>
              <a:t> New workplace arrangements </a:t>
            </a:r>
          </a:p>
          <a:p>
            <a:pPr marL="1773555">
              <a:buFont typeface="Courier New" panose="02070309020205020404" pitchFamily="49" charset="0"/>
              <a:buChar char="o"/>
              <a:defRPr/>
            </a:pPr>
            <a:r>
              <a:rPr lang="en-US" sz="2400" dirty="0"/>
              <a:t> Migration </a:t>
            </a:r>
          </a:p>
          <a:p>
            <a:pPr marL="1773555">
              <a:buFont typeface="Courier New" panose="02070309020205020404" pitchFamily="49" charset="0"/>
              <a:buChar char="o"/>
              <a:defRPr/>
            </a:pPr>
            <a:r>
              <a:rPr lang="en-US" sz="2400" dirty="0"/>
              <a:t> New socio-political arrangements</a:t>
            </a:r>
          </a:p>
          <a:p>
            <a:pPr marL="457200" lvl="1" indent="0">
              <a:buNone/>
              <a:defRPr/>
            </a:pPr>
            <a:endParaRPr lang="en-ZA" altLang="en-US" dirty="0"/>
          </a:p>
          <a:p>
            <a:pPr lvl="1" eaLnBrk="1" hangingPunct="1">
              <a:defRPr/>
            </a:pPr>
            <a:endParaRPr lang="en-ZA" altLang="en-US" sz="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>
            <a:extLst>
              <a:ext uri="{FF2B5EF4-FFF2-40B4-BE49-F238E27FC236}">
                <a16:creationId xmlns:a16="http://schemas.microsoft.com/office/drawing/2014/main" id="{BB7124E2-9892-414B-84DE-2A268C57E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5188" y="260350"/>
            <a:ext cx="8229600" cy="647700"/>
          </a:xfrm>
        </p:spPr>
        <p:txBody>
          <a:bodyPr/>
          <a:lstStyle/>
          <a:p>
            <a:pPr eaLnBrk="1" hangingPunct="1"/>
            <a:r>
              <a:rPr lang="en-ZA" altLang="en-US" b="1">
                <a:solidFill>
                  <a:srgbClr val="0000CC"/>
                </a:solidFill>
              </a:rPr>
              <a:t>Lecture 5: </a:t>
            </a:r>
            <a:r>
              <a:rPr lang="en-ZA" altLang="en-US" sz="3200" b="1"/>
              <a:t>Types of multilingualism</a:t>
            </a:r>
            <a:endParaRPr lang="en-ZA" altLang="en-US" sz="40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5EEFA-8384-41B6-990A-2B1D53C33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052514"/>
            <a:ext cx="8229600" cy="5545137"/>
          </a:xfrm>
        </p:spPr>
        <p:txBody>
          <a:bodyPr>
            <a:normAutofit/>
          </a:bodyPr>
          <a:lstStyle/>
          <a:p>
            <a:pPr eaLnBrk="1" hangingPunct="1"/>
            <a:endParaRPr lang="en-ZA" altLang="en-US" sz="3000" dirty="0"/>
          </a:p>
          <a:p>
            <a:pPr eaLnBrk="1" hangingPunct="1"/>
            <a:r>
              <a:rPr lang="en-ZA" altLang="en-US" sz="2800" dirty="0"/>
              <a:t>This lecture introduces the following </a:t>
            </a:r>
            <a:r>
              <a:rPr lang="en-ZA" altLang="en-US" sz="2800" dirty="0">
                <a:solidFill>
                  <a:srgbClr val="FF0000"/>
                </a:solidFill>
              </a:rPr>
              <a:t>types of societal </a:t>
            </a:r>
            <a:r>
              <a:rPr lang="en-ZA" altLang="en-US" sz="2800" dirty="0"/>
              <a:t> </a:t>
            </a:r>
            <a:r>
              <a:rPr lang="en-ZA" altLang="en-US" sz="2800" dirty="0">
                <a:solidFill>
                  <a:srgbClr val="FF0000"/>
                </a:solidFill>
              </a:rPr>
              <a:t>multilingualism</a:t>
            </a:r>
            <a:r>
              <a:rPr lang="en-ZA" altLang="en-US" sz="2800" dirty="0"/>
              <a:t>:</a:t>
            </a:r>
          </a:p>
          <a:p>
            <a:pPr eaLnBrk="1" hangingPunct="1"/>
            <a:endParaRPr lang="en-ZA" altLang="en-US" sz="2800" dirty="0"/>
          </a:p>
          <a:p>
            <a:pPr>
              <a:lnSpc>
                <a:spcPct val="15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ZA" altLang="en-US" sz="2400" dirty="0">
                <a:cs typeface="Calibri" panose="020F0502020204030204" pitchFamily="34" charset="0"/>
              </a:rPr>
              <a:t>Horizontal multilingualism </a:t>
            </a:r>
            <a:endParaRPr lang="en-US" altLang="zh-CN" sz="2400" dirty="0"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ZA" altLang="en-US" sz="2400" dirty="0">
                <a:cs typeface="Calibri" panose="020F0502020204030204" pitchFamily="34" charset="0"/>
              </a:rPr>
              <a:t>Vertical multilingualism </a:t>
            </a:r>
            <a:endParaRPr lang="en-US" altLang="zh-CN" sz="2000" dirty="0"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ZA" altLang="en-US" sz="2400" dirty="0">
                <a:cs typeface="Calibri" panose="020F0502020204030204" pitchFamily="34" charset="0"/>
              </a:rPr>
              <a:t>Negotiated multilingualism </a:t>
            </a:r>
            <a:endParaRPr lang="en-US" altLang="zh-CN" sz="2400" dirty="0"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ZA" altLang="en-US" sz="2400" dirty="0">
                <a:cs typeface="Calibri" panose="020F0502020204030204" pitchFamily="34" charset="0"/>
              </a:rPr>
              <a:t>Imposed multilingualism, and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ZA" altLang="en-US" sz="2400" dirty="0">
                <a:cs typeface="Calibri" panose="020F0502020204030204" pitchFamily="34" charset="0"/>
              </a:rPr>
              <a:t>Truncated multilingualism </a:t>
            </a:r>
            <a:endParaRPr lang="en-US" altLang="zh-CN" sz="2000" dirty="0"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ZA" altLang="en-US" sz="2400" dirty="0"/>
          </a:p>
          <a:p>
            <a:pPr marL="457200" lvl="1" indent="0"/>
            <a:endParaRPr lang="en-ZA" altLang="en-US" dirty="0"/>
          </a:p>
          <a:p>
            <a:pPr lvl="2" eaLnBrk="1" hangingPunct="1"/>
            <a:endParaRPr lang="en-ZA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>
            <a:extLst>
              <a:ext uri="{FF2B5EF4-FFF2-40B4-BE49-F238E27FC236}">
                <a16:creationId xmlns:a16="http://schemas.microsoft.com/office/drawing/2014/main" id="{B3C39FBB-4BA1-4A64-83D6-094012A40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60351"/>
            <a:ext cx="8362950" cy="777875"/>
          </a:xfrm>
        </p:spPr>
        <p:txBody>
          <a:bodyPr>
            <a:normAutofit fontScale="90000"/>
          </a:bodyPr>
          <a:lstStyle/>
          <a:p>
            <a:pPr marL="2743200" indent="-2743200"/>
            <a:r>
              <a:rPr lang="en-ZA" altLang="en-US" sz="3200" b="1">
                <a:solidFill>
                  <a:srgbClr val="0000CC"/>
                </a:solidFill>
              </a:rPr>
              <a:t>Lecture 6 (Part I): </a:t>
            </a:r>
            <a:r>
              <a:rPr lang="en-ZA" altLang="en-US" sz="3200" b="1"/>
              <a:t>Family and individual  </a:t>
            </a:r>
            <a:br>
              <a:rPr lang="en-ZA" altLang="en-US" sz="3200" b="1"/>
            </a:br>
            <a:r>
              <a:rPr lang="en-ZA" altLang="en-US" sz="3200" b="1"/>
              <a:t>    multilingualism</a:t>
            </a:r>
            <a:endParaRPr lang="en-ZA" alt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E6015-6C80-4408-BE7B-CE6F6452B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557338"/>
            <a:ext cx="8229600" cy="5040312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ZA" dirty="0"/>
              <a:t>The focus of this lecture is on:</a:t>
            </a:r>
            <a:endParaRPr lang="en-ZA" sz="2400" dirty="0"/>
          </a:p>
          <a:p>
            <a:pPr marL="0" indent="0">
              <a:buNone/>
              <a:defRPr/>
            </a:pPr>
            <a:endParaRPr lang="en-ZA" sz="700" dirty="0"/>
          </a:p>
          <a:p>
            <a:pPr lvl="1">
              <a:defRPr/>
            </a:pPr>
            <a:r>
              <a:rPr lang="en-ZA" sz="2400" dirty="0"/>
              <a:t> </a:t>
            </a:r>
            <a:r>
              <a:rPr lang="en-ZA" sz="2400" dirty="0">
                <a:solidFill>
                  <a:srgbClr val="FF0000"/>
                </a:solidFill>
              </a:rPr>
              <a:t>factors</a:t>
            </a:r>
            <a:r>
              <a:rPr lang="en-ZA" sz="2400" dirty="0"/>
              <a:t> (language configurations) that affect multilingualism in the family and in the lives of individuals,</a:t>
            </a:r>
          </a:p>
          <a:p>
            <a:pPr marL="457200" lvl="1" indent="0">
              <a:buNone/>
              <a:defRPr/>
            </a:pPr>
            <a:endParaRPr lang="en-ZA" sz="500" dirty="0"/>
          </a:p>
          <a:p>
            <a:pPr lvl="1">
              <a:defRPr/>
            </a:pPr>
            <a:r>
              <a:rPr lang="en-ZA" sz="2400" dirty="0"/>
              <a:t>language </a:t>
            </a:r>
            <a:r>
              <a:rPr lang="en-ZA" sz="2400" dirty="0">
                <a:solidFill>
                  <a:srgbClr val="FF0000"/>
                </a:solidFill>
              </a:rPr>
              <a:t>attitudes</a:t>
            </a:r>
            <a:r>
              <a:rPr lang="en-ZA" sz="2400" dirty="0"/>
              <a:t>, communities of practice, language </a:t>
            </a:r>
            <a:r>
              <a:rPr lang="en-ZA" sz="2400" dirty="0">
                <a:solidFill>
                  <a:srgbClr val="FF0000"/>
                </a:solidFill>
              </a:rPr>
              <a:t>ideologies</a:t>
            </a:r>
            <a:r>
              <a:rPr lang="en-US" altLang="en-ZA" sz="2400" dirty="0">
                <a:solidFill>
                  <a:srgbClr val="FF0000"/>
                </a:solidFill>
              </a:rPr>
              <a:t>, </a:t>
            </a:r>
            <a:r>
              <a:rPr lang="en-US" altLang="en-ZA" sz="2400" dirty="0"/>
              <a:t>and</a:t>
            </a:r>
            <a:r>
              <a:rPr lang="en-ZA" sz="2400" dirty="0"/>
              <a:t> types of language ideologies</a:t>
            </a:r>
            <a:endParaRPr lang="en-ZA" altLang="en-US" sz="1400" kern="0" dirty="0">
              <a:solidFill>
                <a:srgbClr val="000000"/>
              </a:solidFill>
              <a:latin typeface="Arial" panose="020B0604020202020204"/>
            </a:endParaRPr>
          </a:p>
          <a:p>
            <a:pPr marL="457200" lvl="1" indent="0">
              <a:buNone/>
              <a:defRPr/>
            </a:pPr>
            <a:endParaRPr lang="en-ZA" sz="500" dirty="0"/>
          </a:p>
          <a:p>
            <a:pPr lvl="1">
              <a:defRPr/>
            </a:pPr>
            <a:r>
              <a:rPr lang="en-ZA" sz="2400" dirty="0"/>
              <a:t>the </a:t>
            </a:r>
            <a:r>
              <a:rPr lang="en-ZA" sz="2400" dirty="0">
                <a:solidFill>
                  <a:srgbClr val="FF0000"/>
                </a:solidFill>
              </a:rPr>
              <a:t>similarities </a:t>
            </a:r>
            <a:r>
              <a:rPr lang="en-ZA" sz="2400" dirty="0"/>
              <a:t>and</a:t>
            </a:r>
            <a:r>
              <a:rPr lang="en-ZA" sz="2400" dirty="0">
                <a:solidFill>
                  <a:srgbClr val="FF0000"/>
                </a:solidFill>
              </a:rPr>
              <a:t> differences  </a:t>
            </a:r>
            <a:r>
              <a:rPr lang="en-ZA" sz="2400" dirty="0"/>
              <a:t>between language attitudes and language ideologies</a:t>
            </a:r>
          </a:p>
          <a:p>
            <a:pPr lvl="1">
              <a:defRPr/>
            </a:pPr>
            <a:endParaRPr lang="en-US" sz="200" dirty="0"/>
          </a:p>
          <a:p>
            <a:pPr lvl="1">
              <a:defRPr/>
            </a:pPr>
            <a:endParaRPr lang="en-US" sz="200" dirty="0"/>
          </a:p>
          <a:p>
            <a:pPr lvl="1">
              <a:defRPr/>
            </a:pPr>
            <a:endParaRPr lang="en-US" sz="200" dirty="0"/>
          </a:p>
          <a:p>
            <a:pPr lvl="1">
              <a:defRPr/>
            </a:pPr>
            <a:r>
              <a:rPr lang="en-US" sz="2400" dirty="0"/>
              <a:t>Romaine’s (1995) six basic </a:t>
            </a:r>
            <a:r>
              <a:rPr lang="en-US" sz="2400" dirty="0">
                <a:solidFill>
                  <a:srgbClr val="FF0000"/>
                </a:solidFill>
              </a:rPr>
              <a:t>types of parental language profiles and language choice patterns</a:t>
            </a:r>
            <a:r>
              <a:rPr lang="en-US" sz="2400" dirty="0"/>
              <a:t> in bilingual and multilingual families.</a:t>
            </a:r>
          </a:p>
          <a:p>
            <a:pPr marL="457200" lvl="1" indent="0">
              <a:buNone/>
              <a:defRPr/>
            </a:pPr>
            <a:endParaRPr lang="en-ZA" sz="2400" dirty="0"/>
          </a:p>
          <a:p>
            <a:pPr marL="457200" lvl="1" indent="0">
              <a:buNone/>
              <a:defRPr/>
            </a:pPr>
            <a:endParaRPr lang="en-ZA" sz="1800" dirty="0"/>
          </a:p>
          <a:p>
            <a:pPr lvl="1">
              <a:defRPr/>
            </a:pPr>
            <a:endParaRPr lang="en-ZA" dirty="0"/>
          </a:p>
          <a:p>
            <a:pPr lvl="1">
              <a:defRPr/>
            </a:pPr>
            <a:endParaRPr lang="en-Z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>
            <a:extLst>
              <a:ext uri="{FF2B5EF4-FFF2-40B4-BE49-F238E27FC236}">
                <a16:creationId xmlns:a16="http://schemas.microsoft.com/office/drawing/2014/main" id="{6F716576-CB33-4CCB-B307-0CD5D15880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7214" y="254000"/>
            <a:ext cx="8383587" cy="1366838"/>
          </a:xfrm>
        </p:spPr>
        <p:txBody>
          <a:bodyPr/>
          <a:lstStyle/>
          <a:p>
            <a:pPr eaLnBrk="1" hangingPunct="1"/>
            <a:r>
              <a:rPr lang="en-ZA" altLang="en-US" sz="3200" b="1">
                <a:solidFill>
                  <a:srgbClr val="0000CC"/>
                </a:solidFill>
              </a:rPr>
              <a:t>Lecture 6 (Part II)</a:t>
            </a:r>
            <a:r>
              <a:rPr lang="en-ZA" altLang="en-US" sz="3200" b="1" i="1">
                <a:solidFill>
                  <a:srgbClr val="0000CC"/>
                </a:solidFill>
              </a:rPr>
              <a:t>: </a:t>
            </a:r>
            <a:r>
              <a:rPr lang="en-ZA" altLang="en-US" sz="2800" b="1"/>
              <a:t>Translanguaging; Co-languaging</a:t>
            </a:r>
            <a:endParaRPr lang="en-ZA" altLang="en-US" sz="40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95DB5-ABD4-4D94-9043-2E13E61C5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20838"/>
            <a:ext cx="8229600" cy="47609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ZA" altLang="en-US" sz="200"/>
          </a:p>
          <a:p>
            <a:pPr marL="0" indent="0">
              <a:buNone/>
            </a:pPr>
            <a:endParaRPr lang="en-ZA" altLang="en-US" sz="100"/>
          </a:p>
          <a:p>
            <a:pPr marL="457200" lvl="1" indent="0">
              <a:buNone/>
            </a:pPr>
            <a:r>
              <a:rPr lang="en-ZA" altLang="en-US" sz="3000"/>
              <a:t>Th</a:t>
            </a:r>
            <a:r>
              <a:rPr lang="en-US" altLang="en-ZA" sz="3000"/>
              <a:t>is</a:t>
            </a:r>
            <a:r>
              <a:rPr lang="en-ZA" altLang="en-US" sz="3000"/>
              <a:t> lecture </a:t>
            </a:r>
            <a:r>
              <a:rPr lang="en-US" altLang="en-ZA" sz="3000"/>
              <a:t>focuses on</a:t>
            </a:r>
            <a:r>
              <a:rPr lang="en-ZA" altLang="en-US" sz="3000"/>
              <a:t>:</a:t>
            </a:r>
          </a:p>
          <a:p>
            <a:pPr marL="457200" lvl="1" indent="0">
              <a:buNone/>
            </a:pPr>
            <a:endParaRPr lang="en-ZA" altLang="en-US" sz="1200" b="1">
              <a:solidFill>
                <a:srgbClr val="0000CC"/>
              </a:solidFill>
            </a:endParaRPr>
          </a:p>
          <a:p>
            <a:pPr marL="0" indent="0" algn="just">
              <a:buFont typeface="Calibri" panose="020F0502020204030204" pitchFamily="34" charset="0"/>
              <a:buChar char="−"/>
            </a:pPr>
            <a:r>
              <a:rPr lang="en-US" altLang="en-ZA" sz="2400">
                <a:solidFill>
                  <a:srgbClr val="000000"/>
                </a:solidFill>
              </a:rPr>
              <a:t>the d</a:t>
            </a:r>
            <a:r>
              <a:rPr lang="en-ZA" altLang="en-US" sz="2400">
                <a:solidFill>
                  <a:srgbClr val="000000"/>
                </a:solidFill>
              </a:rPr>
              <a:t>efinition of the term </a:t>
            </a:r>
            <a:r>
              <a:rPr lang="en-US" altLang="en-ZA" sz="2400" b="1" i="1">
                <a:solidFill>
                  <a:srgbClr val="000000"/>
                </a:solidFill>
              </a:rPr>
              <a:t>translanguaging</a:t>
            </a:r>
            <a:r>
              <a:rPr lang="en-ZA" altLang="en-US" sz="2400">
                <a:solidFill>
                  <a:srgbClr val="000000"/>
                </a:solidFill>
              </a:rPr>
              <a:t>; </a:t>
            </a:r>
            <a:r>
              <a:rPr lang="en-US" altLang="en-ZA" sz="2400">
                <a:solidFill>
                  <a:srgbClr val="000000"/>
                </a:solidFill>
              </a:rPr>
              <a:t>its </a:t>
            </a:r>
            <a:r>
              <a:rPr lang="en-ZA" altLang="en-US" sz="2400">
                <a:solidFill>
                  <a:srgbClr val="000000"/>
                </a:solidFill>
              </a:rPr>
              <a:t>origin, evolution over time (initial vs. current use)</a:t>
            </a:r>
          </a:p>
          <a:p>
            <a:pPr marL="0" indent="0" algn="just">
              <a:buFont typeface="Calibri" panose="020F0502020204030204" pitchFamily="34" charset="0"/>
              <a:buChar char="−"/>
            </a:pPr>
            <a:endParaRPr lang="en-US" altLang="en-ZA" sz="200">
              <a:solidFill>
                <a:srgbClr val="000000"/>
              </a:solidFill>
            </a:endParaRPr>
          </a:p>
          <a:p>
            <a:pPr marL="0" indent="0" algn="just">
              <a:buFont typeface="Calibri" panose="020F0502020204030204" pitchFamily="34" charset="0"/>
              <a:buChar char="−"/>
            </a:pPr>
            <a:endParaRPr lang="en-US" altLang="en-ZA" sz="200">
              <a:solidFill>
                <a:srgbClr val="000000"/>
              </a:solidFill>
            </a:endParaRPr>
          </a:p>
          <a:p>
            <a:pPr marL="0" indent="0" algn="just">
              <a:buFont typeface="Calibri" panose="020F0502020204030204" pitchFamily="34" charset="0"/>
              <a:buChar char="−"/>
            </a:pPr>
            <a:endParaRPr lang="en-US" altLang="en-ZA" sz="200">
              <a:solidFill>
                <a:srgbClr val="000000"/>
              </a:solidFill>
            </a:endParaRPr>
          </a:p>
          <a:p>
            <a:pPr marL="0" indent="0" algn="just">
              <a:buFont typeface="Calibri" panose="020F0502020204030204" pitchFamily="34" charset="0"/>
              <a:buChar char="−"/>
            </a:pPr>
            <a:endParaRPr lang="en-US" altLang="en-ZA" sz="200">
              <a:solidFill>
                <a:srgbClr val="000000"/>
              </a:solidFill>
            </a:endParaRPr>
          </a:p>
          <a:p>
            <a:pPr marL="0" indent="0" algn="just">
              <a:buFont typeface="Calibri" panose="020F0502020204030204" pitchFamily="34" charset="0"/>
              <a:buChar char="−"/>
            </a:pPr>
            <a:r>
              <a:rPr lang="en-US" altLang="en-ZA" sz="2400">
                <a:solidFill>
                  <a:srgbClr val="000000"/>
                </a:solidFill>
              </a:rPr>
              <a:t>the b</a:t>
            </a:r>
            <a:r>
              <a:rPr lang="en-ZA" altLang="en-US" sz="2400">
                <a:solidFill>
                  <a:srgbClr val="000000"/>
                </a:solidFill>
              </a:rPr>
              <a:t>enefits of translanguaging as a language practice: in teaching, learning, and assessments</a:t>
            </a:r>
            <a:endParaRPr lang="en-ZA" altLang="en-US" sz="2400" b="1">
              <a:solidFill>
                <a:srgbClr val="0000CC"/>
              </a:solidFill>
            </a:endParaRPr>
          </a:p>
          <a:p>
            <a:pPr marL="457200" lvl="1" indent="0">
              <a:buFont typeface="Calibri" panose="020F0502020204030204" pitchFamily="34" charset="0"/>
              <a:buChar char="‒"/>
            </a:pPr>
            <a:endParaRPr lang="en-US" altLang="en-ZA" sz="200">
              <a:solidFill>
                <a:srgbClr val="000000"/>
              </a:solidFill>
            </a:endParaRPr>
          </a:p>
          <a:p>
            <a:pPr marL="457200" lvl="1" indent="0">
              <a:buFont typeface="Calibri" panose="020F0502020204030204" pitchFamily="34" charset="0"/>
              <a:buChar char="‒"/>
            </a:pPr>
            <a:endParaRPr lang="en-US" altLang="en-ZA" sz="200">
              <a:solidFill>
                <a:srgbClr val="000000"/>
              </a:solidFill>
            </a:endParaRPr>
          </a:p>
          <a:p>
            <a:pPr marL="457200" lvl="1" indent="0">
              <a:buFont typeface="Calibri" panose="020F0502020204030204" pitchFamily="34" charset="0"/>
              <a:buChar char="‒"/>
            </a:pPr>
            <a:endParaRPr lang="en-US" altLang="en-ZA" sz="200">
              <a:solidFill>
                <a:srgbClr val="000000"/>
              </a:solidFill>
            </a:endParaRPr>
          </a:p>
          <a:p>
            <a:pPr marL="457200" lvl="1" indent="0">
              <a:buFont typeface="Calibri" panose="020F0502020204030204" pitchFamily="34" charset="0"/>
              <a:buChar char="‒"/>
            </a:pPr>
            <a:endParaRPr lang="en-US" altLang="en-ZA" sz="200">
              <a:solidFill>
                <a:srgbClr val="000000"/>
              </a:solidFill>
            </a:endParaRPr>
          </a:p>
          <a:p>
            <a:pPr marL="457200" lvl="1" indent="0">
              <a:buFont typeface="Calibri" panose="020F0502020204030204" pitchFamily="34" charset="0"/>
              <a:buChar char="‒"/>
            </a:pPr>
            <a:r>
              <a:rPr lang="en-US" altLang="en-ZA" sz="2400">
                <a:solidFill>
                  <a:srgbClr val="000000"/>
                </a:solidFill>
              </a:rPr>
              <a:t>the d</a:t>
            </a:r>
            <a:r>
              <a:rPr lang="en-ZA" altLang="en-US" sz="2400">
                <a:solidFill>
                  <a:srgbClr val="000000"/>
                </a:solidFill>
              </a:rPr>
              <a:t>efinition </a:t>
            </a:r>
            <a:r>
              <a:rPr lang="en-US" altLang="en-ZA" sz="2400">
                <a:solidFill>
                  <a:srgbClr val="000000"/>
                </a:solidFill>
              </a:rPr>
              <a:t>the term </a:t>
            </a:r>
            <a:r>
              <a:rPr lang="en-US" altLang="en-ZA" sz="2400" b="1" i="1">
                <a:solidFill>
                  <a:srgbClr val="000000"/>
                </a:solidFill>
              </a:rPr>
              <a:t>co-languaging</a:t>
            </a:r>
            <a:r>
              <a:rPr lang="en-ZA" altLang="en-US" sz="2400">
                <a:solidFill>
                  <a:srgbClr val="000000"/>
                </a:solidFill>
              </a:rPr>
              <a:t>; </a:t>
            </a:r>
            <a:r>
              <a:rPr lang="en-US" altLang="en-ZA" sz="2400">
                <a:solidFill>
                  <a:srgbClr val="000000"/>
                </a:solidFill>
              </a:rPr>
              <a:t>its </a:t>
            </a:r>
            <a:r>
              <a:rPr lang="en-ZA" altLang="en-US" sz="2400">
                <a:solidFill>
                  <a:srgbClr val="000000"/>
                </a:solidFill>
              </a:rPr>
              <a:t>relation to translanguaging; </a:t>
            </a:r>
            <a:r>
              <a:rPr lang="en-US" altLang="en-ZA" sz="2400">
                <a:solidFill>
                  <a:srgbClr val="000000"/>
                </a:solidFill>
              </a:rPr>
              <a:t>and the </a:t>
            </a:r>
            <a:r>
              <a:rPr lang="en-ZA" altLang="en-US" sz="2400">
                <a:solidFill>
                  <a:srgbClr val="000000"/>
                </a:solidFill>
              </a:rPr>
              <a:t>importance/benefits </a:t>
            </a:r>
            <a:r>
              <a:rPr lang="en-US" altLang="en-ZA" sz="2400">
                <a:solidFill>
                  <a:srgbClr val="000000"/>
                </a:solidFill>
              </a:rPr>
              <a:t>of co-languaging </a:t>
            </a:r>
            <a:r>
              <a:rPr lang="en-ZA" altLang="en-US" sz="2400">
                <a:solidFill>
                  <a:srgbClr val="000000"/>
                </a:solidFill>
              </a:rPr>
              <a:t>in academic and other contexts</a:t>
            </a:r>
            <a:endParaRPr lang="en-ZA" altLang="en-US" sz="2400"/>
          </a:p>
          <a:p>
            <a:pPr marL="457200" lvl="1" indent="0">
              <a:buNone/>
            </a:pPr>
            <a:endParaRPr lang="en-ZA" altLang="en-US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CD6CE0E3-917B-48BC-8753-983099A47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484314"/>
            <a:ext cx="8229600" cy="5113337"/>
          </a:xfrm>
        </p:spPr>
        <p:txBody>
          <a:bodyPr/>
          <a:lstStyle/>
          <a:p>
            <a:pPr marL="0" indent="0">
              <a:buNone/>
            </a:pPr>
            <a:endParaRPr lang="en-ZA" altLang="en-US" sz="100" b="1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</a:pPr>
            <a:r>
              <a:rPr lang="en-ZA" altLang="en-US" sz="2800"/>
              <a:t>This lecture examines: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zh-CN" sz="50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zh-CN" sz="50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zh-CN" sz="50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zh-CN" sz="50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FontTx/>
              <a:buChar char="-"/>
            </a:pPr>
            <a:r>
              <a:rPr lang="en-US" altLang="zh-CN" sz="26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The definition of democracy and the pillars/ingredients of democracy;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zh-CN" sz="140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FontTx/>
              <a:buChar char="-"/>
            </a:pPr>
            <a:r>
              <a:rPr lang="en-US" altLang="zh-CN" sz="26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the importance of multilingual policies/practices in a democracy</a:t>
            </a:r>
          </a:p>
          <a:p>
            <a:pPr marL="0" indent="0">
              <a:spcBef>
                <a:spcPct val="0"/>
              </a:spcBef>
              <a:buFontTx/>
              <a:buChar char="-"/>
            </a:pPr>
            <a:endParaRPr lang="en-US" altLang="zh-CN" sz="100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FontTx/>
              <a:buChar char="-"/>
            </a:pPr>
            <a:r>
              <a:rPr lang="en-US" altLang="zh-CN" sz="26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impediments to multilingualism in a democracy</a:t>
            </a:r>
          </a:p>
          <a:p>
            <a:pPr marL="0" indent="0">
              <a:spcBef>
                <a:spcPct val="0"/>
              </a:spcBef>
              <a:buFontTx/>
              <a:buChar char="-"/>
            </a:pPr>
            <a:endParaRPr lang="en-US" altLang="zh-CN" sz="100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ct val="0"/>
              </a:spcBef>
              <a:buFontTx/>
              <a:buChar char="-"/>
            </a:pPr>
            <a:r>
              <a:rPr lang="en-US" altLang="zh-CN" sz="26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major consequences/disadvantages of monolingual policies in a democracy</a:t>
            </a:r>
          </a:p>
          <a:p>
            <a:pPr marL="0" indent="0">
              <a:spcBef>
                <a:spcPct val="0"/>
              </a:spcBef>
            </a:pPr>
            <a:endParaRPr lang="en-ZA" altLang="en-US" sz="200"/>
          </a:p>
          <a:p>
            <a:pPr marL="0" indent="0">
              <a:spcBef>
                <a:spcPct val="0"/>
              </a:spcBef>
            </a:pPr>
            <a:endParaRPr lang="en-ZA" altLang="en-US" sz="200"/>
          </a:p>
          <a:p>
            <a:pPr marL="0" indent="0">
              <a:spcBef>
                <a:spcPct val="0"/>
              </a:spcBef>
            </a:pPr>
            <a:endParaRPr lang="en-ZA" altLang="en-US" sz="200"/>
          </a:p>
          <a:p>
            <a:pPr marL="0" indent="0">
              <a:spcBef>
                <a:spcPct val="0"/>
              </a:spcBef>
            </a:pPr>
            <a:endParaRPr lang="en-ZA" altLang="en-US" sz="200"/>
          </a:p>
          <a:p>
            <a:pPr marL="0" indent="0">
              <a:spcBef>
                <a:spcPct val="0"/>
              </a:spcBef>
              <a:buNone/>
            </a:pPr>
            <a:endParaRPr lang="en-ZA" altLang="en-US" sz="2800"/>
          </a:p>
          <a:p>
            <a:pPr marL="0" indent="0"/>
            <a:endParaRPr lang="en-ZA" altLang="en-US" sz="2800"/>
          </a:p>
          <a:p>
            <a:pPr marL="0" indent="0"/>
            <a:endParaRPr lang="en-ZA" altLang="en-US"/>
          </a:p>
        </p:txBody>
      </p:sp>
      <p:sp>
        <p:nvSpPr>
          <p:cNvPr id="50178" name="Title 1">
            <a:extLst>
              <a:ext uri="{FF2B5EF4-FFF2-40B4-BE49-F238E27FC236}">
                <a16:creationId xmlns:a16="http://schemas.microsoft.com/office/drawing/2014/main" id="{7D093F56-F195-42AD-9CED-E436C147F4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3865" y="260349"/>
            <a:ext cx="8424863" cy="777875"/>
          </a:xfrm>
        </p:spPr>
        <p:txBody>
          <a:bodyPr/>
          <a:lstStyle/>
          <a:p>
            <a:pPr marL="2344738" indent="-2344738"/>
            <a:r>
              <a:rPr lang="en-ZA" altLang="en-US" sz="3000" b="1" dirty="0">
                <a:solidFill>
                  <a:srgbClr val="0000CC"/>
                </a:solidFill>
              </a:rPr>
              <a:t>Lecture 7: </a:t>
            </a:r>
            <a:r>
              <a:rPr lang="en-ZA" altLang="en-US" sz="3000" b="1" dirty="0"/>
              <a:t>Multilingualism and  Democracy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C3803-3846-4BFC-A0E3-55A6A83C4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493" y="404811"/>
            <a:ext cx="8229600" cy="792163"/>
          </a:xfrm>
        </p:spPr>
        <p:txBody>
          <a:bodyPr>
            <a:normAutofit fontScale="90000"/>
          </a:bodyPr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ZA" altLang="en-US" b="1" dirty="0">
                <a:solidFill>
                  <a:srgbClr val="0000CC"/>
                </a:solidFill>
              </a:rPr>
              <a:t>Lecture 8: </a:t>
            </a:r>
            <a:r>
              <a:rPr lang="en-ZA" altLang="en-US" b="1" dirty="0"/>
              <a:t>Introducing </a:t>
            </a:r>
            <a:r>
              <a:rPr lang="en-ZA" altLang="en-US" b="1" dirty="0">
                <a:ea typeface="+mn-ea"/>
                <a:cs typeface="+mn-cs"/>
              </a:rPr>
              <a:t>language policies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FE5D7-4C3C-4266-B610-A6A8D4F2F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412876"/>
            <a:ext cx="8343900" cy="5040313"/>
          </a:xfrm>
        </p:spPr>
        <p:txBody>
          <a:bodyPr>
            <a:normAutofit fontScale="85000" lnSpcReduction="20000"/>
          </a:bodyPr>
          <a:lstStyle/>
          <a:p>
            <a:pPr marL="519430">
              <a:buFontTx/>
              <a:buChar char="•"/>
              <a:defRPr/>
            </a:pPr>
            <a:r>
              <a:rPr lang="en-ZA" altLang="en-US" sz="2900" dirty="0"/>
              <a:t>This lecture considers:</a:t>
            </a:r>
          </a:p>
          <a:p>
            <a:pPr marL="176530" indent="0">
              <a:buNone/>
              <a:defRPr/>
            </a:pPr>
            <a:endParaRPr lang="en-ZA" altLang="en-US" sz="400" kern="0" dirty="0">
              <a:solidFill>
                <a:srgbClr val="000000"/>
              </a:solidFill>
              <a:latin typeface="Arial" panose="020B0604020202020204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r>
              <a:rPr lang="en-ZA" altLang="en-US" sz="2400" kern="0" dirty="0">
                <a:solidFill>
                  <a:srgbClr val="000000"/>
                </a:solidFill>
                <a:latin typeface="Arial" panose="020B0604020202020204"/>
              </a:rPr>
              <a:t>What language policy is</a:t>
            </a:r>
            <a:endParaRPr lang="en-ZA" altLang="en-US" sz="200" kern="0" dirty="0">
              <a:latin typeface="Arial" panose="020B0604020202020204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ZA" altLang="en-US" sz="200" kern="0" dirty="0">
              <a:latin typeface="Arial" panose="020B0604020202020204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ZA" altLang="en-US" sz="200" kern="0" dirty="0">
              <a:latin typeface="Arial" panose="020B0604020202020204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r>
              <a:rPr lang="en-ZA" altLang="en-US" sz="2400" kern="0" dirty="0">
                <a:latin typeface="Arial" panose="020B0604020202020204"/>
              </a:rPr>
              <a:t>Some of the</a:t>
            </a:r>
            <a:r>
              <a:rPr lang="en-ZA" altLang="en-US" sz="2400" kern="0" dirty="0">
                <a:solidFill>
                  <a:srgbClr val="FF0000"/>
                </a:solidFill>
                <a:latin typeface="Arial" panose="020B0604020202020204"/>
              </a:rPr>
              <a:t> motivations </a:t>
            </a:r>
            <a:r>
              <a:rPr lang="en-ZA" altLang="en-US" sz="2400" kern="0" dirty="0">
                <a:latin typeface="Arial" panose="020B0604020202020204"/>
              </a:rPr>
              <a:t>for language policies </a:t>
            </a:r>
            <a:endParaRPr lang="en-US" altLang="en-US" sz="200" kern="0" dirty="0">
              <a:solidFill>
                <a:srgbClr val="00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US" altLang="en-US" sz="200" kern="0" dirty="0">
              <a:solidFill>
                <a:srgbClr val="00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US" altLang="en-US" sz="200" kern="0" dirty="0">
              <a:solidFill>
                <a:srgbClr val="00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r>
              <a:rPr lang="en-US" altLang="en-US" sz="2400" kern="0" dirty="0">
                <a:solidFill>
                  <a:srgbClr val="000000"/>
                </a:solidFill>
                <a:latin typeface="+mj-lt"/>
              </a:rPr>
              <a:t>The South African Language Policy for Higher Education; UWC’s Language Policy</a:t>
            </a:r>
            <a:endParaRPr lang="en-ZA" altLang="en-US" sz="2400" kern="0" dirty="0">
              <a:solidFill>
                <a:srgbClr val="00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US" sz="200" dirty="0"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US" sz="200" dirty="0"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r>
              <a:rPr lang="en-US" sz="2600" dirty="0">
                <a:latin typeface="+mj-lt"/>
              </a:rPr>
              <a:t>The</a:t>
            </a:r>
            <a:r>
              <a:rPr lang="en-US" sz="2600" dirty="0">
                <a:solidFill>
                  <a:srgbClr val="FF0000"/>
                </a:solidFill>
                <a:latin typeface="+mj-lt"/>
              </a:rPr>
              <a:t> stages </a:t>
            </a:r>
            <a:r>
              <a:rPr lang="en-US" sz="2600" dirty="0">
                <a:solidFill>
                  <a:srgbClr val="000000"/>
                </a:solidFill>
                <a:latin typeface="+mj-lt"/>
              </a:rPr>
              <a:t>in the life-cycle of language planning and language policy (LPP)</a:t>
            </a: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ZA" altLang="en-US" sz="200" kern="0" dirty="0">
              <a:solidFill>
                <a:srgbClr val="FF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ZA" altLang="en-US" sz="200" kern="0" dirty="0">
              <a:solidFill>
                <a:srgbClr val="FF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ZA" altLang="en-US" sz="200" kern="0" dirty="0">
              <a:solidFill>
                <a:srgbClr val="FF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r>
              <a:rPr lang="en-ZA" altLang="en-US" sz="2400" kern="0" dirty="0">
                <a:solidFill>
                  <a:srgbClr val="FF0000"/>
                </a:solidFill>
                <a:latin typeface="+mj-lt"/>
              </a:rPr>
              <a:t>Types </a:t>
            </a:r>
            <a:r>
              <a:rPr lang="en-ZA" altLang="en-US" sz="2400" kern="0" dirty="0">
                <a:solidFill>
                  <a:srgbClr val="000000"/>
                </a:solidFill>
                <a:latin typeface="+mj-lt"/>
              </a:rPr>
              <a:t>of language planning</a:t>
            </a:r>
            <a:endParaRPr lang="en-US" altLang="en-US" sz="200" kern="0" dirty="0">
              <a:solidFill>
                <a:srgbClr val="FF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US" altLang="en-US" sz="200" kern="0" dirty="0">
              <a:solidFill>
                <a:srgbClr val="FF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endParaRPr lang="en-US" altLang="en-US" sz="200" kern="0" dirty="0">
              <a:solidFill>
                <a:srgbClr val="FF0000"/>
              </a:solidFill>
              <a:latin typeface="+mj-lt"/>
            </a:endParaRPr>
          </a:p>
          <a:p>
            <a:pPr marL="1084580">
              <a:buFont typeface="Calibri" panose="020F0502020204030204" pitchFamily="34" charset="0"/>
              <a:buChar char="‒"/>
              <a:defRPr/>
            </a:pPr>
            <a:r>
              <a:rPr lang="en-US" altLang="en-US" sz="2400" kern="0" dirty="0">
                <a:solidFill>
                  <a:srgbClr val="FF0000"/>
                </a:solidFill>
                <a:latin typeface="+mj-lt"/>
              </a:rPr>
              <a:t>Orientations</a:t>
            </a:r>
            <a:r>
              <a:rPr lang="en-US" altLang="en-US" sz="2400" kern="0" dirty="0">
                <a:solidFill>
                  <a:srgbClr val="000000"/>
                </a:solidFill>
                <a:latin typeface="+mj-lt"/>
              </a:rPr>
              <a:t> of language policy writers</a:t>
            </a:r>
          </a:p>
          <a:p>
            <a:pPr>
              <a:defRPr/>
            </a:pPr>
            <a:endParaRPr lang="en-Z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91787-9C42-4E67-AF74-E42872D94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865" y="418193"/>
            <a:ext cx="8229600" cy="1079500"/>
          </a:xfrm>
        </p:spPr>
        <p:txBody>
          <a:bodyPr rtlCol="0">
            <a:normAutofit fontScale="90000"/>
          </a:bodyPr>
          <a:lstStyle/>
          <a:p>
            <a:pPr marL="1371600" indent="-1371600">
              <a:defRPr/>
            </a:pPr>
            <a:r>
              <a:rPr lang="en-ZA" altLang="en-US" sz="2800" b="1" dirty="0">
                <a:solidFill>
                  <a:srgbClr val="0000CC"/>
                </a:solidFill>
              </a:rPr>
              <a:t>Lecture 9: </a:t>
            </a:r>
            <a:r>
              <a:rPr lang="en-ZA" altLang="en-US" sz="2800" b="1" dirty="0">
                <a:ea typeface="+mn-ea"/>
                <a:cs typeface="+mn-cs"/>
              </a:rPr>
              <a:t>Language Policies and the Challenges of Multilingualism in Education in post-colonial African States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9DB1958B-B0EC-44DA-B61A-5DE117369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7075" y="2093366"/>
            <a:ext cx="8362950" cy="4895850"/>
          </a:xfrm>
        </p:spPr>
        <p:txBody>
          <a:bodyPr/>
          <a:lstStyle/>
          <a:p>
            <a:pPr eaLnBrk="1" hangingPunct="1">
              <a:defRPr/>
            </a:pPr>
            <a:endParaRPr lang="en-ZA" altLang="en-US" dirty="0"/>
          </a:p>
          <a:p>
            <a:pPr eaLnBrk="1" hangingPunct="1">
              <a:defRPr/>
            </a:pPr>
            <a:r>
              <a:rPr lang="en-ZA" altLang="en-US" sz="2000" dirty="0"/>
              <a:t>This lecture considers:</a:t>
            </a:r>
          </a:p>
          <a:p>
            <a:pPr marL="808355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808355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FF0000"/>
                </a:solidFill>
              </a:rPr>
              <a:t>Some of the major challenges </a:t>
            </a:r>
            <a:r>
              <a:rPr lang="en-US" altLang="en-US" sz="2400" dirty="0">
                <a:solidFill>
                  <a:srgbClr val="000000"/>
                </a:solidFill>
              </a:rPr>
              <a:t>to using African languages in education</a:t>
            </a:r>
            <a:endParaRPr lang="en-US" altLang="en-US" dirty="0">
              <a:solidFill>
                <a:srgbClr val="000000"/>
              </a:solidFill>
            </a:endParaRPr>
          </a:p>
          <a:p>
            <a:pPr marL="465455" lvl="1" indent="0">
              <a:spcBef>
                <a:spcPts val="0"/>
              </a:spcBef>
              <a:buNone/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808355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ZA" altLang="en-US" sz="2400" kern="0" dirty="0">
                <a:solidFill>
                  <a:srgbClr val="000000"/>
                </a:solidFill>
              </a:rPr>
              <a:t>The </a:t>
            </a:r>
            <a:r>
              <a:rPr lang="en-ZA" altLang="en-US" sz="2400" kern="0" dirty="0">
                <a:solidFill>
                  <a:srgbClr val="0000FF"/>
                </a:solidFill>
              </a:rPr>
              <a:t>agencies</a:t>
            </a:r>
            <a:r>
              <a:rPr lang="en-ZA" altLang="en-US" sz="2400" kern="0" dirty="0">
                <a:solidFill>
                  <a:srgbClr val="000000"/>
                </a:solidFill>
              </a:rPr>
              <a:t> (</a:t>
            </a:r>
            <a:r>
              <a:rPr lang="en-ZA" altLang="en-US" sz="2400" kern="0" dirty="0">
                <a:solidFill>
                  <a:srgbClr val="0000CC"/>
                </a:solidFill>
              </a:rPr>
              <a:t>actors)</a:t>
            </a:r>
            <a:r>
              <a:rPr lang="en-ZA" altLang="en-US" sz="2400" kern="0" dirty="0">
                <a:solidFill>
                  <a:srgbClr val="000000"/>
                </a:solidFill>
              </a:rPr>
              <a:t> instrumental in imposing monolingual policies</a:t>
            </a:r>
          </a:p>
          <a:p>
            <a:pPr lvl="1" eaLnBrk="1" hangingPunct="1">
              <a:defRPr/>
            </a:pPr>
            <a:endParaRPr lang="en-ZA" altLang="en-US" dirty="0"/>
          </a:p>
          <a:p>
            <a:pPr lvl="1" eaLnBrk="1" hangingPunct="1">
              <a:defRPr/>
            </a:pPr>
            <a:endParaRPr lang="en-ZA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71574-E95E-4272-9351-1B79FE4D9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0892" y="404812"/>
            <a:ext cx="8229600" cy="1079500"/>
          </a:xfrm>
        </p:spPr>
        <p:txBody>
          <a:bodyPr rtlCol="0">
            <a:normAutofit/>
          </a:bodyPr>
          <a:lstStyle/>
          <a:p>
            <a:pPr marL="1722755" indent="-1722755">
              <a:defRPr/>
            </a:pPr>
            <a:r>
              <a:rPr lang="en-ZA" altLang="en-US" sz="2800" b="1" dirty="0">
                <a:solidFill>
                  <a:srgbClr val="0000CC"/>
                </a:solidFill>
              </a:rPr>
              <a:t>Lecture 10: </a:t>
            </a:r>
            <a:r>
              <a:rPr lang="en-ZA" altLang="en-US" sz="2800" b="1" dirty="0">
                <a:ea typeface="+mn-ea"/>
                <a:cs typeface="+mn-cs"/>
              </a:rPr>
              <a:t>Multilingualism in the academy – the LCS311 example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EB5B5C8F-453C-4ADB-AA27-32935B6DE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557338"/>
            <a:ext cx="8362950" cy="4895850"/>
          </a:xfrm>
        </p:spPr>
        <p:txBody>
          <a:bodyPr/>
          <a:lstStyle/>
          <a:p>
            <a:pPr eaLnBrk="1" hangingPunct="1">
              <a:defRPr/>
            </a:pPr>
            <a:endParaRPr lang="en-ZA" altLang="en-US" sz="2000" dirty="0"/>
          </a:p>
          <a:p>
            <a:pPr eaLnBrk="1" hangingPunct="1">
              <a:defRPr/>
            </a:pPr>
            <a:r>
              <a:rPr lang="en-ZA" altLang="en-US" sz="2000" dirty="0"/>
              <a:t>This lecture:</a:t>
            </a:r>
          </a:p>
          <a:p>
            <a:pPr marL="808355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808355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points out some specific questions that multilingualism raises in higher education (HE) institutions</a:t>
            </a:r>
            <a:endParaRPr lang="en-US" altLang="en-US" dirty="0"/>
          </a:p>
          <a:p>
            <a:pPr marL="465455" lvl="1" indent="0">
              <a:spcBef>
                <a:spcPts val="0"/>
              </a:spcBef>
              <a:buNone/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marL="808355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ZA" altLang="en-US" sz="2400" kern="0" dirty="0">
                <a:solidFill>
                  <a:srgbClr val="000000"/>
                </a:solidFill>
              </a:rPr>
              <a:t>outlines some language diversification initiatives underway in response to challenges posed by linguistic diversity in HE</a:t>
            </a:r>
          </a:p>
          <a:p>
            <a:pPr marL="808355" lvl="1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ZA" altLang="en-US" sz="1800" kern="0" dirty="0">
              <a:solidFill>
                <a:srgbClr val="000000"/>
              </a:solidFill>
            </a:endParaRPr>
          </a:p>
          <a:p>
            <a:pPr marL="1311275" lvl="1" indent="-342900">
              <a:spcBef>
                <a:spcPts val="0"/>
              </a:spcBef>
              <a:buFont typeface="Calibri" panose="020F0502020204030204" pitchFamily="34" charset="0"/>
              <a:buChar char="‒"/>
              <a:defRPr/>
            </a:pPr>
            <a:r>
              <a:rPr lang="en-ZA" altLang="en-US" sz="2400" kern="0" dirty="0">
                <a:solidFill>
                  <a:srgbClr val="000000"/>
                </a:solidFill>
              </a:rPr>
              <a:t>presents initiatives taken in LCS311 as an example </a:t>
            </a:r>
          </a:p>
          <a:p>
            <a:pPr lvl="1" eaLnBrk="1" hangingPunct="1">
              <a:defRPr/>
            </a:pPr>
            <a:endParaRPr lang="en-ZA" altLang="en-US" dirty="0"/>
          </a:p>
          <a:p>
            <a:pPr lvl="1" eaLnBrk="1" hangingPunct="1">
              <a:defRPr/>
            </a:pPr>
            <a:endParaRPr lang="en-ZA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Meet Our Staff | The Red Mill Museum Village">
            <a:extLst>
              <a:ext uri="{FF2B5EF4-FFF2-40B4-BE49-F238E27FC236}">
                <a16:creationId xmlns:a16="http://schemas.microsoft.com/office/drawing/2014/main" id="{1B38A402-ECB4-417F-8C38-010E97287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137" y="574358"/>
            <a:ext cx="7633063" cy="183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D72F4DB-7938-4187-BC84-A452370B7A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910027"/>
              </p:ext>
            </p:extLst>
          </p:nvPr>
        </p:nvGraphicFramePr>
        <p:xfrm>
          <a:off x="1206137" y="2596182"/>
          <a:ext cx="812799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206">
                  <a:extLst>
                    <a:ext uri="{9D8B030D-6E8A-4147-A177-3AD203B41FA5}">
                      <a16:colId xmlns:a16="http://schemas.microsoft.com/office/drawing/2014/main" val="2287561735"/>
                    </a:ext>
                  </a:extLst>
                </a:gridCol>
                <a:gridCol w="2212460">
                  <a:extLst>
                    <a:ext uri="{9D8B030D-6E8A-4147-A177-3AD203B41FA5}">
                      <a16:colId xmlns:a16="http://schemas.microsoft.com/office/drawing/2014/main" val="60065942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7359341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E-mail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553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Prof. Bassey E. </a:t>
                      </a:r>
                      <a:r>
                        <a:rPr lang="en-ZA" dirty="0" err="1"/>
                        <a:t>Antia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Lecturer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bantia@uwc.ac.za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890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Ms. Geraldine G.L. Hartman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Lecturer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gehartman@uwc.ac.za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225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Ms. Boniswa </a:t>
                      </a:r>
                      <a:r>
                        <a:rPr lang="en-ZA" dirty="0" err="1"/>
                        <a:t>Galese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GLA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3317759@myuwc.ac.za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434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Tutor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58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Tutor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896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Tutor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694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461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015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1DA80-8BE4-40EA-B92F-E724977E9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333375"/>
            <a:ext cx="8229600" cy="1079500"/>
          </a:xfrm>
        </p:spPr>
        <p:txBody>
          <a:bodyPr rtlCol="0">
            <a:normAutofit/>
          </a:bodyPr>
          <a:lstStyle/>
          <a:p>
            <a:pPr marL="1722755" indent="-1722755">
              <a:defRPr/>
            </a:pPr>
            <a:r>
              <a:rPr lang="en-ZA" altLang="en-US" sz="2800" b="1" dirty="0">
                <a:solidFill>
                  <a:srgbClr val="0000CC"/>
                </a:solidFill>
              </a:rPr>
              <a:t>Lecture 11: </a:t>
            </a:r>
            <a:r>
              <a:rPr lang="en-ZA" altLang="en-US" sz="2800" b="1" dirty="0">
                <a:ea typeface="+mn-ea"/>
                <a:cs typeface="+mn-cs"/>
              </a:rPr>
              <a:t>EXAM PREPARATION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D6608446-F08F-4289-AFC9-12B3263B9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412875"/>
            <a:ext cx="8362950" cy="4895850"/>
          </a:xfrm>
        </p:spPr>
        <p:txBody>
          <a:bodyPr/>
          <a:lstStyle/>
          <a:p>
            <a:pPr eaLnBrk="1" hangingPunct="1">
              <a:defRPr/>
            </a:pPr>
            <a:endParaRPr lang="en-ZA" altLang="en-US" sz="2000" dirty="0"/>
          </a:p>
          <a:p>
            <a:pPr marL="0" indent="0">
              <a:buNone/>
              <a:defRPr/>
            </a:pPr>
            <a:r>
              <a:rPr lang="en-US" altLang="en-ZA" sz="2800" dirty="0"/>
              <a:t>This is devoted to providing information concerning:</a:t>
            </a:r>
          </a:p>
          <a:p>
            <a:pPr marL="0" indent="0">
              <a:buNone/>
              <a:defRPr/>
            </a:pPr>
            <a:r>
              <a:rPr lang="en-US" altLang="en-ZA" sz="1200" dirty="0"/>
              <a:t> </a:t>
            </a:r>
            <a:endParaRPr lang="en-ZA" altLang="en-US" dirty="0"/>
          </a:p>
          <a:p>
            <a:pPr marL="636905">
              <a:defRPr/>
            </a:pPr>
            <a:r>
              <a:rPr lang="en-US" altLang="en-US" sz="2400" dirty="0"/>
              <a:t>Exam date &amp; time</a:t>
            </a:r>
          </a:p>
          <a:p>
            <a:pPr marL="636905">
              <a:defRPr/>
            </a:pPr>
            <a:r>
              <a:rPr lang="en-US" altLang="en-US" sz="2400" dirty="0"/>
              <a:t>Mode of assessment </a:t>
            </a:r>
          </a:p>
          <a:p>
            <a:pPr marL="636905">
              <a:defRPr/>
            </a:pPr>
            <a:r>
              <a:rPr lang="en-US" altLang="en-US" sz="2400" dirty="0"/>
              <a:t>Scope</a:t>
            </a:r>
          </a:p>
          <a:p>
            <a:pPr marL="636905">
              <a:defRPr/>
            </a:pPr>
            <a:r>
              <a:rPr lang="en-US" altLang="en-US" sz="2400" dirty="0"/>
              <a:t>Type of questions</a:t>
            </a:r>
          </a:p>
          <a:p>
            <a:pPr marL="636905">
              <a:defRPr/>
            </a:pPr>
            <a:r>
              <a:rPr lang="en-US" altLang="en-US" sz="2400" dirty="0"/>
              <a:t>Etc.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ZA" altLang="en-US" sz="2400" kern="0" dirty="0">
              <a:solidFill>
                <a:srgbClr val="000000"/>
              </a:solidFill>
            </a:endParaRPr>
          </a:p>
          <a:p>
            <a:pPr lvl="1" eaLnBrk="1" hangingPunct="1">
              <a:defRPr/>
            </a:pPr>
            <a:endParaRPr lang="en-ZA" altLang="en-US" dirty="0"/>
          </a:p>
          <a:p>
            <a:pPr lvl="1" eaLnBrk="1" hangingPunct="1">
              <a:defRPr/>
            </a:pPr>
            <a:endParaRPr lang="en-ZA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F813E-8D0F-480C-9EA1-F69DCE06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333375"/>
            <a:ext cx="8229600" cy="863600"/>
          </a:xfrm>
        </p:spPr>
        <p:txBody>
          <a:bodyPr rtlCol="0">
            <a:noAutofit/>
          </a:bodyPr>
          <a:lstStyle/>
          <a:p>
            <a:pPr marL="1722755" indent="-1722755">
              <a:defRPr/>
            </a:pPr>
            <a:r>
              <a:rPr lang="en-ZA" altLang="en-US" sz="5400" b="1" dirty="0">
                <a:solidFill>
                  <a:srgbClr val="FF0000"/>
                </a:solidFill>
              </a:rPr>
              <a:t>PLEASE NOTE</a:t>
            </a:r>
            <a:endParaRPr lang="en-ZA" altLang="en-US" sz="5400" b="1" dirty="0">
              <a:solidFill>
                <a:srgbClr val="FF0000"/>
              </a:solidFill>
              <a:ea typeface="+mn-ea"/>
              <a:cs typeface="+mn-cs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74E8566E-009E-4FF8-A4DD-720B240FA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086" y="1268414"/>
            <a:ext cx="9252177" cy="5184775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endParaRPr lang="en-ZA" altLang="en-US" sz="2000" dirty="0"/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en-US" sz="2000" dirty="0"/>
              <a:t>There is </a:t>
            </a:r>
            <a:r>
              <a:rPr lang="en-US" altLang="en-US" sz="2000" b="1" dirty="0">
                <a:solidFill>
                  <a:srgbClr val="FF0000"/>
                </a:solidFill>
              </a:rPr>
              <a:t>no catch-up </a:t>
            </a:r>
            <a:r>
              <a:rPr lang="en-US" altLang="en-US" sz="2000" dirty="0"/>
              <a:t>plan in this semester;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en-US" sz="2000" dirty="0"/>
              <a:t>If you miss a tutorial, an assignment or the term test and wish to be</a:t>
            </a: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en-US" altLang="en-US" sz="2000" dirty="0"/>
              <a:t>      given a chance to submit/write, please </a:t>
            </a:r>
            <a:r>
              <a:rPr lang="en-US" altLang="en-US" sz="2000" dirty="0">
                <a:solidFill>
                  <a:srgbClr val="0000FF"/>
                </a:solidFill>
              </a:rPr>
              <a:t>let us know via Ikamva, </a:t>
            </a:r>
            <a:r>
              <a:rPr lang="en-US" altLang="en-US" sz="2000" b="1" u="sng" dirty="0">
                <a:solidFill>
                  <a:srgbClr val="0000FF"/>
                </a:solidFill>
              </a:rPr>
              <a:t>ASAP.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en-US" sz="2000" b="1" dirty="0">
                <a:solidFill>
                  <a:srgbClr val="0000FF"/>
                </a:solidFill>
              </a:rPr>
              <a:t>All appeals, requests and queries must be done via the link on Ikamva.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en-US" sz="2000" b="1" dirty="0">
                <a:solidFill>
                  <a:srgbClr val="FF0000"/>
                </a:solidFill>
              </a:rPr>
              <a:t>No emails will be accepted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en-US" sz="2000" b="1" dirty="0">
                <a:solidFill>
                  <a:srgbClr val="FF0000"/>
                </a:solidFill>
              </a:rPr>
              <a:t>Once CAM marks have been reported, no submissions will be accepted.</a:t>
            </a:r>
          </a:p>
          <a:p>
            <a:pPr eaLnBrk="1" hangingPunct="1">
              <a:lnSpc>
                <a:spcPct val="150000"/>
              </a:lnSpc>
              <a:defRPr/>
            </a:pPr>
            <a:endParaRPr lang="en-US" altLang="en-US" sz="20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en-US" altLang="en-US" sz="2000" dirty="0"/>
          </a:p>
          <a:p>
            <a:pPr eaLnBrk="1" hangingPunct="1">
              <a:lnSpc>
                <a:spcPct val="150000"/>
              </a:lnSpc>
              <a:defRPr/>
            </a:pPr>
            <a:endParaRPr lang="en-US" altLang="en-US" sz="2000" dirty="0"/>
          </a:p>
          <a:p>
            <a:pPr eaLnBrk="1" hangingPunct="1">
              <a:lnSpc>
                <a:spcPct val="150000"/>
              </a:lnSpc>
              <a:defRPr/>
            </a:pPr>
            <a:endParaRPr lang="en-US" altLang="en-US" sz="2000" dirty="0"/>
          </a:p>
          <a:p>
            <a:pPr eaLnBrk="1" hangingPunct="1">
              <a:lnSpc>
                <a:spcPct val="150000"/>
              </a:lnSpc>
              <a:defRPr/>
            </a:pPr>
            <a:endParaRPr lang="en-US" altLang="en-US" sz="2000" dirty="0"/>
          </a:p>
          <a:p>
            <a:pPr eaLnBrk="1" hangingPunct="1">
              <a:lnSpc>
                <a:spcPct val="150000"/>
              </a:lnSpc>
              <a:defRPr/>
            </a:pPr>
            <a:endParaRPr lang="en-US" altLang="en-US" sz="2000" dirty="0"/>
          </a:p>
          <a:p>
            <a:pPr eaLnBrk="1" hangingPunct="1">
              <a:lnSpc>
                <a:spcPct val="150000"/>
              </a:lnSpc>
              <a:defRPr/>
            </a:pPr>
            <a:endParaRPr lang="en-ZA" altLang="en-US" sz="2000" kern="0" dirty="0">
              <a:solidFill>
                <a:srgbClr val="000000"/>
              </a:solidFill>
            </a:endParaRPr>
          </a:p>
          <a:p>
            <a:pPr lvl="1" eaLnBrk="1" hangingPunct="1">
              <a:lnSpc>
                <a:spcPct val="150000"/>
              </a:lnSpc>
              <a:defRPr/>
            </a:pPr>
            <a:endParaRPr lang="en-ZA" altLang="en-US" sz="2000" dirty="0"/>
          </a:p>
          <a:p>
            <a:pPr lvl="1" eaLnBrk="1" hangingPunct="1">
              <a:lnSpc>
                <a:spcPct val="150000"/>
              </a:lnSpc>
              <a:defRPr/>
            </a:pPr>
            <a:endParaRPr lang="en-ZA" altLang="en-US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>
            <a:extLst>
              <a:ext uri="{FF2B5EF4-FFF2-40B4-BE49-F238E27FC236}">
                <a16:creationId xmlns:a16="http://schemas.microsoft.com/office/drawing/2014/main" id="{9242EDC1-FC39-4314-A132-90C5AEFA65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5457825"/>
          </a:xfrm>
        </p:spPr>
        <p:txBody>
          <a:bodyPr/>
          <a:lstStyle/>
          <a:p>
            <a:pPr algn="ctr"/>
            <a:br>
              <a:rPr lang="en-ZA" altLang="en-US" b="1" dirty="0">
                <a:solidFill>
                  <a:srgbClr val="3333FF"/>
                </a:solidFill>
              </a:rPr>
            </a:br>
            <a:br>
              <a:rPr lang="en-ZA" altLang="en-US" b="1" dirty="0">
                <a:solidFill>
                  <a:srgbClr val="3333FF"/>
                </a:solidFill>
              </a:rPr>
            </a:br>
            <a:r>
              <a:rPr lang="en-ZA" altLang="en-US" sz="4400" b="1" dirty="0">
                <a:solidFill>
                  <a:srgbClr val="3333FF"/>
                </a:solidFill>
              </a:rPr>
              <a:t>Any questions?</a:t>
            </a:r>
            <a:br>
              <a:rPr lang="en-ZA" altLang="en-US" sz="4400" b="1" dirty="0">
                <a:solidFill>
                  <a:srgbClr val="3333FF"/>
                </a:solidFill>
              </a:rPr>
            </a:br>
            <a:br>
              <a:rPr lang="en-ZA" altLang="en-US" sz="4400" b="1" dirty="0">
                <a:solidFill>
                  <a:srgbClr val="3333FF"/>
                </a:solidFill>
              </a:rPr>
            </a:br>
            <a:r>
              <a:rPr lang="en-ZA" altLang="en-US" sz="4400" b="1" dirty="0" err="1">
                <a:solidFill>
                  <a:srgbClr val="C00000"/>
                </a:solidFill>
              </a:rPr>
              <a:t>Enige</a:t>
            </a:r>
            <a:r>
              <a:rPr lang="en-ZA" altLang="en-US" sz="4400" b="1" dirty="0">
                <a:solidFill>
                  <a:srgbClr val="C00000"/>
                </a:solidFill>
              </a:rPr>
              <a:t> </a:t>
            </a:r>
            <a:r>
              <a:rPr lang="en-ZA" altLang="en-US" sz="4400" b="1" dirty="0" err="1">
                <a:solidFill>
                  <a:srgbClr val="C00000"/>
                </a:solidFill>
              </a:rPr>
              <a:t>Vrae</a:t>
            </a:r>
            <a:r>
              <a:rPr lang="en-ZA" altLang="en-US" sz="4400" b="1" dirty="0">
                <a:solidFill>
                  <a:srgbClr val="C00000"/>
                </a:solidFill>
              </a:rPr>
              <a:t>?</a:t>
            </a:r>
            <a:br>
              <a:rPr lang="en-ZA" altLang="en-US" sz="4400" b="1" dirty="0">
                <a:solidFill>
                  <a:srgbClr val="C00000"/>
                </a:solidFill>
              </a:rPr>
            </a:br>
            <a:br>
              <a:rPr lang="en-ZA" altLang="en-US" sz="4400" b="1" dirty="0">
                <a:solidFill>
                  <a:srgbClr val="3333FF"/>
                </a:solidFill>
              </a:rPr>
            </a:br>
            <a:r>
              <a:rPr lang="en-ZA" altLang="en-US" sz="4400" b="1" dirty="0" err="1">
                <a:solidFill>
                  <a:srgbClr val="00B050"/>
                </a:solidFill>
              </a:rPr>
              <a:t>Akukho</a:t>
            </a:r>
            <a:r>
              <a:rPr lang="en-ZA" altLang="en-US" sz="4400" b="1" dirty="0">
                <a:solidFill>
                  <a:srgbClr val="00B050"/>
                </a:solidFill>
              </a:rPr>
              <a:t> </a:t>
            </a:r>
            <a:r>
              <a:rPr lang="en-ZA" altLang="en-US" sz="4400" b="1" dirty="0" err="1">
                <a:solidFill>
                  <a:srgbClr val="00B050"/>
                </a:solidFill>
              </a:rPr>
              <a:t>mibuzo</a:t>
            </a:r>
            <a:r>
              <a:rPr lang="en-ZA" altLang="en-US" sz="4400" b="1" dirty="0">
                <a:solidFill>
                  <a:srgbClr val="00B050"/>
                </a:solidFill>
              </a:rPr>
              <a:t>? </a:t>
            </a:r>
            <a:endParaRPr lang="en-ZA" altLang="en-US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>
            <a:extLst>
              <a:ext uri="{FF2B5EF4-FFF2-40B4-BE49-F238E27FC236}">
                <a16:creationId xmlns:a16="http://schemas.microsoft.com/office/drawing/2014/main" id="{9242EDC1-FC39-4314-A132-90C5AEFA65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5457825"/>
          </a:xfrm>
        </p:spPr>
        <p:txBody>
          <a:bodyPr>
            <a:normAutofit/>
          </a:bodyPr>
          <a:lstStyle/>
          <a:p>
            <a:pPr algn="ctr"/>
            <a:br>
              <a:rPr lang="en-ZA" altLang="en-US" sz="4800" b="1" dirty="0">
                <a:solidFill>
                  <a:srgbClr val="3333FF"/>
                </a:solidFill>
              </a:rPr>
            </a:br>
            <a:r>
              <a:rPr lang="en-ZA" altLang="en-US" sz="4800" b="1" dirty="0" err="1">
                <a:solidFill>
                  <a:srgbClr val="3333FF"/>
                </a:solidFill>
              </a:rPr>
              <a:t>Enkosi</a:t>
            </a:r>
            <a:br>
              <a:rPr lang="en-ZA" altLang="en-US" sz="4800" dirty="0"/>
            </a:br>
            <a:r>
              <a:rPr lang="en-ZA" altLang="en-US" sz="4800" dirty="0"/>
              <a:t>&amp; </a:t>
            </a:r>
            <a:br>
              <a:rPr lang="en-ZA" altLang="en-US" sz="4800" dirty="0"/>
            </a:br>
            <a:r>
              <a:rPr lang="en-ZA" altLang="en-US" sz="4800" b="1" dirty="0">
                <a:solidFill>
                  <a:srgbClr val="00B050"/>
                </a:solidFill>
              </a:rPr>
              <a:t>Best wishes for this </a:t>
            </a:r>
            <a:r>
              <a:rPr lang="en-ZA" altLang="en-US" sz="4800" b="1" dirty="0" err="1">
                <a:solidFill>
                  <a:srgbClr val="C00000"/>
                </a:solidFill>
              </a:rPr>
              <a:t>akademiese</a:t>
            </a:r>
            <a:r>
              <a:rPr lang="en-ZA" altLang="en-US" sz="4800" b="1" dirty="0">
                <a:solidFill>
                  <a:srgbClr val="C00000"/>
                </a:solidFill>
              </a:rPr>
              <a:t> </a:t>
            </a:r>
            <a:r>
              <a:rPr lang="en-ZA" altLang="en-US" sz="4800" b="1" dirty="0" err="1">
                <a:solidFill>
                  <a:srgbClr val="C00000"/>
                </a:solidFill>
              </a:rPr>
              <a:t>jaar</a:t>
            </a:r>
            <a:r>
              <a:rPr lang="en-ZA" altLang="en-US" sz="4800" b="1" dirty="0">
                <a:solidFill>
                  <a:srgbClr val="C0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18807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AB88-EBF1-428D-A78D-70B0A2E32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3418"/>
            <a:ext cx="8596668" cy="783771"/>
          </a:xfrm>
        </p:spPr>
        <p:txBody>
          <a:bodyPr/>
          <a:lstStyle/>
          <a:p>
            <a:pPr algn="ctr"/>
            <a:r>
              <a:rPr lang="en-ZA" b="1" dirty="0"/>
              <a:t>Course Information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82C1F8D-5E3E-43F4-9897-6F50952DA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65222"/>
              </p:ext>
            </p:extLst>
          </p:nvPr>
        </p:nvGraphicFramePr>
        <p:xfrm>
          <a:off x="621382" y="1625056"/>
          <a:ext cx="8708572" cy="44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830">
                  <a:extLst>
                    <a:ext uri="{9D8B030D-6E8A-4147-A177-3AD203B41FA5}">
                      <a16:colId xmlns:a16="http://schemas.microsoft.com/office/drawing/2014/main" val="3568138617"/>
                    </a:ext>
                  </a:extLst>
                </a:gridCol>
                <a:gridCol w="1039830">
                  <a:extLst>
                    <a:ext uri="{9D8B030D-6E8A-4147-A177-3AD203B41FA5}">
                      <a16:colId xmlns:a16="http://schemas.microsoft.com/office/drawing/2014/main" val="2761093030"/>
                    </a:ext>
                  </a:extLst>
                </a:gridCol>
                <a:gridCol w="1411199">
                  <a:extLst>
                    <a:ext uri="{9D8B030D-6E8A-4147-A177-3AD203B41FA5}">
                      <a16:colId xmlns:a16="http://schemas.microsoft.com/office/drawing/2014/main" val="3702167313"/>
                    </a:ext>
                  </a:extLst>
                </a:gridCol>
                <a:gridCol w="1411196">
                  <a:extLst>
                    <a:ext uri="{9D8B030D-6E8A-4147-A177-3AD203B41FA5}">
                      <a16:colId xmlns:a16="http://schemas.microsoft.com/office/drawing/2014/main" val="2391439194"/>
                    </a:ext>
                  </a:extLst>
                </a:gridCol>
                <a:gridCol w="1615448">
                  <a:extLst>
                    <a:ext uri="{9D8B030D-6E8A-4147-A177-3AD203B41FA5}">
                      <a16:colId xmlns:a16="http://schemas.microsoft.com/office/drawing/2014/main" val="1100241011"/>
                    </a:ext>
                  </a:extLst>
                </a:gridCol>
                <a:gridCol w="1175068">
                  <a:extLst>
                    <a:ext uri="{9D8B030D-6E8A-4147-A177-3AD203B41FA5}">
                      <a16:colId xmlns:a16="http://schemas.microsoft.com/office/drawing/2014/main" val="3706356506"/>
                    </a:ext>
                  </a:extLst>
                </a:gridCol>
                <a:gridCol w="1016001">
                  <a:extLst>
                    <a:ext uri="{9D8B030D-6E8A-4147-A177-3AD203B41FA5}">
                      <a16:colId xmlns:a16="http://schemas.microsoft.com/office/drawing/2014/main" val="14478534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606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9:00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771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187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11:00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642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12:00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200"/>
                        <a:t>Online</a:t>
                      </a:r>
                    </a:p>
                    <a:p>
                      <a:r>
                        <a:rPr lang="en-ZA" sz="1200"/>
                        <a:t>Weekly </a:t>
                      </a:r>
                      <a:r>
                        <a:rPr lang="en-ZA" sz="1200" dirty="0"/>
                        <a:t>Lecture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200" dirty="0"/>
                        <a:t>Lecture and Tutorial Published</a:t>
                      </a:r>
                    </a:p>
                    <a:p>
                      <a:r>
                        <a:rPr lang="en-ZA" sz="1200" dirty="0"/>
                        <a:t>(Tutorials TBA)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602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13:00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79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14:00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28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15:00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00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16:00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368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822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00:00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200" dirty="0"/>
                        <a:t>Submissions </a:t>
                      </a:r>
                    </a:p>
                    <a:p>
                      <a:r>
                        <a:rPr lang="en-ZA" sz="1200" dirty="0"/>
                        <a:t>due at 11:59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34751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765DB86-6AAC-4EB9-B838-D0D092BEB596}"/>
              </a:ext>
            </a:extLst>
          </p:cNvPr>
          <p:cNvSpPr txBox="1"/>
          <p:nvPr/>
        </p:nvSpPr>
        <p:spPr>
          <a:xfrm>
            <a:off x="2936411" y="997189"/>
            <a:ext cx="4078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dirty="0">
                <a:solidFill>
                  <a:srgbClr val="002060"/>
                </a:solidFill>
              </a:rPr>
              <a:t>Weekly Time Table</a:t>
            </a:r>
          </a:p>
        </p:txBody>
      </p:sp>
    </p:spTree>
    <p:extLst>
      <p:ext uri="{BB962C8B-B14F-4D97-AF65-F5344CB8AC3E}">
        <p14:creationId xmlns:p14="http://schemas.microsoft.com/office/powerpoint/2010/main" val="2450235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AB88-EBF1-428D-A78D-70B0A2E32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382" y="334554"/>
            <a:ext cx="8596668" cy="783771"/>
          </a:xfrm>
        </p:spPr>
        <p:txBody>
          <a:bodyPr/>
          <a:lstStyle/>
          <a:p>
            <a:pPr algn="ctr"/>
            <a:r>
              <a:rPr lang="en-ZA" b="1" dirty="0"/>
              <a:t>Course Information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65DB86-6AAC-4EB9-B838-D0D092BEB596}"/>
              </a:ext>
            </a:extLst>
          </p:cNvPr>
          <p:cNvSpPr txBox="1"/>
          <p:nvPr/>
        </p:nvSpPr>
        <p:spPr>
          <a:xfrm>
            <a:off x="2880459" y="1490674"/>
            <a:ext cx="4078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dirty="0">
                <a:solidFill>
                  <a:srgbClr val="002060"/>
                </a:solidFill>
              </a:rPr>
              <a:t>Tutorial  Dates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9CD8F7A-575E-421C-AF9F-02676274F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213118"/>
              </p:ext>
            </p:extLst>
          </p:nvPr>
        </p:nvGraphicFramePr>
        <p:xfrm>
          <a:off x="1016000" y="2031275"/>
          <a:ext cx="8128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69969248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9108421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19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Tut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Week of 07-11 March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71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215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Tut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/>
                        <a:t>Week of 22-25 March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694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631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Tut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/>
                        <a:t>Week of 11-14 April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829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97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Tut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/>
                        <a:t>Week of 25-29 April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038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040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Tut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/>
                        <a:t>Week of 09-13 May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053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11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AB88-EBF1-428D-A78D-70B0A2E32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3771"/>
          </a:xfrm>
        </p:spPr>
        <p:txBody>
          <a:bodyPr/>
          <a:lstStyle/>
          <a:p>
            <a:pPr algn="ctr"/>
            <a:r>
              <a:rPr lang="en-ZA" b="1" dirty="0"/>
              <a:t>Course Information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65DB86-6AAC-4EB9-B838-D0D092BEB596}"/>
              </a:ext>
            </a:extLst>
          </p:cNvPr>
          <p:cNvSpPr txBox="1"/>
          <p:nvPr/>
        </p:nvSpPr>
        <p:spPr>
          <a:xfrm>
            <a:off x="2880459" y="1490674"/>
            <a:ext cx="4078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dirty="0">
                <a:solidFill>
                  <a:srgbClr val="002060"/>
                </a:solidFill>
              </a:rPr>
              <a:t>Assessment Schedule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9CD8F7A-575E-421C-AF9F-02676274F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764795"/>
              </p:ext>
            </p:extLst>
          </p:nvPr>
        </p:nvGraphicFramePr>
        <p:xfrm>
          <a:off x="1016000" y="2031275"/>
          <a:ext cx="8505371" cy="3186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6727">
                  <a:extLst>
                    <a:ext uri="{9D8B030D-6E8A-4147-A177-3AD203B41FA5}">
                      <a16:colId xmlns:a16="http://schemas.microsoft.com/office/drawing/2014/main" val="699692482"/>
                    </a:ext>
                  </a:extLst>
                </a:gridCol>
                <a:gridCol w="2216727">
                  <a:extLst>
                    <a:ext uri="{9D8B030D-6E8A-4147-A177-3AD203B41FA5}">
                      <a16:colId xmlns:a16="http://schemas.microsoft.com/office/drawing/2014/main" val="1109211645"/>
                    </a:ext>
                  </a:extLst>
                </a:gridCol>
                <a:gridCol w="1231515">
                  <a:extLst>
                    <a:ext uri="{9D8B030D-6E8A-4147-A177-3AD203B41FA5}">
                      <a16:colId xmlns:a16="http://schemas.microsoft.com/office/drawing/2014/main" val="2910842150"/>
                    </a:ext>
                  </a:extLst>
                </a:gridCol>
                <a:gridCol w="1231515">
                  <a:extLst>
                    <a:ext uri="{9D8B030D-6E8A-4147-A177-3AD203B41FA5}">
                      <a16:colId xmlns:a16="http://schemas.microsoft.com/office/drawing/2014/main" val="2109949685"/>
                    </a:ext>
                  </a:extLst>
                </a:gridCol>
                <a:gridCol w="1608887">
                  <a:extLst>
                    <a:ext uri="{9D8B030D-6E8A-4147-A177-3AD203B41FA5}">
                      <a16:colId xmlns:a16="http://schemas.microsoft.com/office/drawing/2014/main" val="6680266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/>
                        <a:t>MARKS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ZA" sz="1400" dirty="0"/>
                        <a:t>WEIGHTING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1957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marL="800100" marR="0" lvl="1" indent="-342900"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endParaRPr lang="en-US" sz="1050" dirty="0">
                        <a:effectLst/>
                        <a:latin typeface="Arial" panose="020B0604020202020204"/>
                        <a:cs typeface="Times New Roman" panose="02020603050405020304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800100" marR="0" lvl="1" indent="-342900"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endParaRPr lang="en-US" sz="1050" dirty="0">
                        <a:effectLst/>
                        <a:latin typeface="Arial" panose="020B0604020202020204"/>
                        <a:cs typeface="Times New Roman" panose="02020603050405020304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sz="1400" b="1" dirty="0"/>
                        <a:t>     % CAM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sz="1400" b="1" dirty="0"/>
                        <a:t>% FINAL MARK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71232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endParaRPr lang="en-ZA" sz="2000" b="1" dirty="0"/>
                    </a:p>
                    <a:p>
                      <a:endParaRPr lang="en-ZA" sz="2000" b="1" dirty="0"/>
                    </a:p>
                    <a:p>
                      <a:r>
                        <a:rPr lang="en-ZA" sz="2000" b="1" dirty="0">
                          <a:solidFill>
                            <a:srgbClr val="FF0000"/>
                          </a:solidFill>
                        </a:rPr>
                        <a:t>Coursework</a:t>
                      </a:r>
                    </a:p>
                    <a:p>
                      <a:r>
                        <a:rPr lang="en-ZA" sz="2000" b="1" dirty="0">
                          <a:solidFill>
                            <a:srgbClr val="FF0000"/>
                          </a:solidFill>
                        </a:rPr>
                        <a:t>Tasks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Tutorials        (x 5)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10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10%</a:t>
                      </a:r>
                    </a:p>
                  </a:txBody>
                  <a:tcPr marL="68585" marR="68585" marT="0" marB="0"/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dirty="0">
                          <a:solidFill>
                            <a:srgbClr val="FF0000"/>
                          </a:solidFill>
                        </a:rPr>
                        <a:t>     60%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8297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Mid-term test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40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40%</a:t>
                      </a:r>
                    </a:p>
                  </a:txBody>
                  <a:tcPr marL="68585" marR="68585" marT="0" marB="0"/>
                </a:tc>
                <a:tc vMerge="1">
                  <a:txBody>
                    <a:bodyPr/>
                    <a:lstStyle/>
                    <a:p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977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Essay 1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30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20%</a:t>
                      </a:r>
                    </a:p>
                  </a:txBody>
                  <a:tcPr marL="68585" marR="68585" marT="0" marB="0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03858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Maj.</a:t>
                      </a:r>
                      <a:r>
                        <a:rPr lang="en-US" sz="1600" baseline="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Assignment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50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30%</a:t>
                      </a:r>
                    </a:p>
                  </a:txBody>
                  <a:tcPr marL="68585" marR="68585" marT="0" marB="0"/>
                </a:tc>
                <a:tc vMerge="1">
                  <a:txBody>
                    <a:bodyPr/>
                    <a:lstStyle/>
                    <a:p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040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000" b="1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dirty="0">
                          <a:solidFill>
                            <a:srgbClr val="FF0000"/>
                          </a:solidFill>
                        </a:rPr>
                        <a:t>Final Exam</a:t>
                      </a:r>
                    </a:p>
                    <a:p>
                      <a:endParaRPr lang="en-ZA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80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/>
                        <a:t>     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>
                          <a:solidFill>
                            <a:srgbClr val="FF0000"/>
                          </a:solidFill>
                        </a:rPr>
                        <a:t>     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295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505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80693-7902-4529-96F2-8E9A1EBD8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9918"/>
            <a:ext cx="8596668" cy="566057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Lecture Schedule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4EB9802-60CF-457A-8845-F603DA5FB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957726"/>
              </p:ext>
            </p:extLst>
          </p:nvPr>
        </p:nvGraphicFramePr>
        <p:xfrm>
          <a:off x="1177471" y="1032329"/>
          <a:ext cx="7993062" cy="5448302"/>
        </p:xfrm>
        <a:graphic>
          <a:graphicData uri="http://schemas.openxmlformats.org/drawingml/2006/table">
            <a:tbl>
              <a:tblPr/>
              <a:tblGrid>
                <a:gridCol w="79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7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9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44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Lecture</a:t>
                      </a: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Week</a:t>
                      </a: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Lecture Topic</a:t>
                      </a: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Assessment</a:t>
                      </a: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Prescribed Readings</a:t>
                      </a: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14-18 Feb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Introduction: Course 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administration, course overview, consent request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6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21-25 Feb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Multilingualism &amp; recent developments in Linguistics.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Publish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Essay 1</a:t>
                      </a: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23 February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Aronin &amp; Singleton (2012: 1-3); Kemp (2009:11-26, esp. 16-20); Dyers, 2015; McKinney 2017;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9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28 Feb-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04 March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Framing Multilingualism: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Responses of different historical eras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Brutt-Griffler, J. 2002.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05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07 – 11 Mar-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Globalization-related factors responsible for contemporary multilingualism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Tut 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Weber and Horner, 2011; Blommaert, 2010.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Heugh, 214.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05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14-18 Mar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 typology of societal 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Multilingualism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Test prep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Term Test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    18 Mar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Dyers 2018, Dor, D. 2004, Makoni and Pennycook’s  (2007), Mansour (1993), Blommaert, Collins and Slembrouck (2005a &amp; b)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42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 Part I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21-25 Mar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Family and Individual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Multilingualism;  Romaine’s typology 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160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01600" marR="0" lvl="0" indent="-171450" algn="ctr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Tut 2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01600" marR="0" lvl="0" indent="-17145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01600" marR="0" lvl="0" indent="-171450" algn="ctr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Submit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Essay 1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22 March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Romaine, S. 1995 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0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 BREAK  (26 March- 03 April)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827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933F449-82A7-441C-B656-CAB33D5106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679288"/>
              </p:ext>
            </p:extLst>
          </p:nvPr>
        </p:nvGraphicFramePr>
        <p:xfrm>
          <a:off x="1711099" y="661727"/>
          <a:ext cx="7272337" cy="5534546"/>
        </p:xfrm>
        <a:graphic>
          <a:graphicData uri="http://schemas.openxmlformats.org/drawingml/2006/table">
            <a:tbl>
              <a:tblPr firstRow="1" firstCol="1" bandRow="1"/>
              <a:tblGrid>
                <a:gridCol w="748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7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8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6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6788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Lecture</a:t>
                      </a:r>
                      <a:endParaRPr lang="en-US" sz="1600" dirty="0">
                        <a:effectLst/>
                        <a:latin typeface="Arial" panose="020B060402020202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Date</a:t>
                      </a:r>
                      <a:endParaRPr lang="en-US" sz="1600" dirty="0">
                        <a:effectLst/>
                        <a:latin typeface="Arial" panose="020B060402020202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Lecture Topic</a:t>
                      </a:r>
                      <a:endParaRPr lang="en-US" sz="1600" dirty="0">
                        <a:effectLst/>
                        <a:latin typeface="Arial" panose="020B060402020202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Assessment</a:t>
                      </a:r>
                      <a:endParaRPr lang="en-US" sz="1600" dirty="0">
                        <a:effectLst/>
                        <a:latin typeface="Arial" panose="020B060402020202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Prescribed Readings</a:t>
                      </a:r>
                      <a:endParaRPr lang="en-US" sz="1600" dirty="0">
                        <a:effectLst/>
                        <a:latin typeface="Arial" panose="020B060402020202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6539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7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2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04-08 April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en-US" sz="60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en-US" sz="140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Translanguaging; </a:t>
                      </a: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en-US" sz="140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Co-languaging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Maj. Assignment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publish</a:t>
                      </a:r>
                    </a:p>
                    <a:p>
                      <a:pPr marL="43815" marR="0" indent="-112395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06 April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altLang="en-US" sz="140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Hornberger &amp; Link, 2012; Lewis, G., Jones, B. and Baker, C. 2012; Banda, 2018; Van der Walt, C. 2013</a:t>
                      </a:r>
                      <a:endParaRPr lang="de-DE" altLang="en-US" sz="140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189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8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11-14 April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Multilingualism and </a:t>
                      </a: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Democracy</a:t>
                      </a: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965" marR="0" indent="-100965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       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100965" marR="0" indent="-100965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1" dirty="0">
                        <a:effectLst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100965" marR="0" indent="-100965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Tut 3</a:t>
                      </a:r>
                      <a:endParaRPr lang="en-US" sz="15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Stroud, 2014; Bamgbose, 2005;</a:t>
                      </a:r>
                      <a:endParaRPr lang="en-US" sz="160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2102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9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19-22 April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Introduction to Language Policies; Orientations towards Language Policies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Shohamy, 2006; Spolsky, 2004; Cooper, 1989; Ruiz, 1984; Hult &amp; Hornberger 2016</a:t>
                      </a:r>
                      <a:endParaRPr lang="en-US" sz="160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5791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10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hangingPunct="0"/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25-29 April 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The Challenges of Multilingualism </a:t>
                      </a: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in post-colonial states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Tut 4</a:t>
                      </a:r>
                      <a:endParaRPr lang="en-US" sz="15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Alidou 2007, Prah 2006, Ouane 2010</a:t>
                      </a:r>
                      <a:endParaRPr lang="en-US" sz="160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7680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11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 pitchFamily="18" charset="0"/>
                        </a:rPr>
                        <a:t>02-06 May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-2159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Multilingualism in the Academy: the LCS311 example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Maj. Assignment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  Submit</a:t>
                      </a:r>
                      <a:endParaRPr lang="en-US" sz="15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     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02 May</a:t>
                      </a:r>
                      <a:endParaRPr lang="en-US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Antia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and Dyers 2016, 2017, 2019;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Antia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, Weldemichael, Dyers (in press for 2021)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572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12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 pitchFamily="18" charset="0"/>
                        </a:rPr>
                        <a:t>16-20 May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Course Overview and Exam preparation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1" dirty="0">
                        <a:effectLst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Tut 5</a:t>
                      </a:r>
                      <a:endParaRPr lang="en-US" sz="15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641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62C0B-E5F4-44E3-9FA4-6E744DD94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237" y="1561194"/>
            <a:ext cx="8137525" cy="460851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ZA" sz="1200" dirty="0"/>
          </a:p>
          <a:p>
            <a:pPr marL="0" indent="0">
              <a:buNone/>
              <a:defRPr/>
            </a:pPr>
            <a:endParaRPr lang="en-ZA" sz="200" dirty="0"/>
          </a:p>
          <a:p>
            <a:pPr marL="457200" lvl="1" indent="0" algn="ctr">
              <a:buNone/>
              <a:defRPr/>
            </a:pPr>
            <a:endParaRPr lang="en-US" altLang="en-US" dirty="0"/>
          </a:p>
          <a:p>
            <a:pPr marL="68580" lvl="1" indent="0" algn="ctr">
              <a:buNone/>
              <a:defRPr/>
            </a:pPr>
            <a:r>
              <a:rPr lang="en-ZA" altLang="en-US" sz="4800" b="1" dirty="0">
                <a:solidFill>
                  <a:srgbClr val="0000CC"/>
                </a:solidFill>
              </a:rPr>
              <a:t>COURSE OVERVIEW</a:t>
            </a:r>
          </a:p>
          <a:p>
            <a:pPr marL="68580" lvl="1" indent="0" algn="ctr">
              <a:buNone/>
              <a:defRPr/>
            </a:pPr>
            <a:r>
              <a:rPr lang="en-ZA" sz="11500" dirty="0">
                <a:sym typeface="Wingdings" panose="05000000000000000000" charset="0"/>
              </a:rPr>
              <a:t>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2E5DFAE9-1209-4A58-AE9E-2FCB9D10E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525" y="223838"/>
            <a:ext cx="6464300" cy="633412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  <a:miter lim="800000"/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4000" dirty="0"/>
              <a:t>WHAT IS LCS 311 ABOUT?</a:t>
            </a:r>
            <a:endParaRPr lang="en-ZA" altLang="en-US" sz="4000" dirty="0"/>
          </a:p>
        </p:txBody>
      </p:sp>
      <p:grpSp>
        <p:nvGrpSpPr>
          <p:cNvPr id="40962" name="Group 2">
            <a:extLst>
              <a:ext uri="{FF2B5EF4-FFF2-40B4-BE49-F238E27FC236}">
                <a16:creationId xmlns:a16="http://schemas.microsoft.com/office/drawing/2014/main" id="{84C09CA2-AE7B-4CBF-B2CA-A468A8547405}"/>
              </a:ext>
            </a:extLst>
          </p:cNvPr>
          <p:cNvGrpSpPr>
            <a:grpSpLocks/>
          </p:cNvGrpSpPr>
          <p:nvPr/>
        </p:nvGrpSpPr>
        <p:grpSpPr bwMode="auto">
          <a:xfrm>
            <a:off x="1511300" y="1225551"/>
            <a:ext cx="9063038" cy="5059363"/>
            <a:chOff x="-316250" y="1271242"/>
            <a:chExt cx="9064041" cy="4636234"/>
          </a:xfrm>
        </p:grpSpPr>
        <p:sp>
          <p:nvSpPr>
            <p:cNvPr id="40963" name="TextBox 7">
              <a:extLst>
                <a:ext uri="{FF2B5EF4-FFF2-40B4-BE49-F238E27FC236}">
                  <a16:creationId xmlns:a16="http://schemas.microsoft.com/office/drawing/2014/main" id="{447DED9F-C304-4C02-ABFA-2E55992465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9725" y="2377168"/>
              <a:ext cx="1331088" cy="423258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is responded to </a:t>
              </a:r>
            </a:p>
            <a:p>
              <a:r>
                <a:rPr lang="en-US" altLang="en-US" sz="1200" b="1">
                  <a:solidFill>
                    <a:srgbClr val="000000"/>
                  </a:solidFill>
                  <a:latin typeface="Arial Narrow" panose="020B0606020202030204" pitchFamily="34" charset="0"/>
                </a:rPr>
                <a:t>  differently in</a:t>
              </a:r>
              <a:endParaRPr lang="en-US" altLang="en-US" sz="1200" b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0964" name="Group 107">
              <a:extLst>
                <a:ext uri="{FF2B5EF4-FFF2-40B4-BE49-F238E27FC236}">
                  <a16:creationId xmlns:a16="http://schemas.microsoft.com/office/drawing/2014/main" id="{BACFA47C-53CD-4F60-93FE-D319BB19C2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316250" y="1271242"/>
              <a:ext cx="9064041" cy="4636234"/>
              <a:chOff x="-276191" y="1313594"/>
              <a:chExt cx="9063796" cy="4634987"/>
            </a:xfrm>
          </p:grpSpPr>
          <p:cxnSp>
            <p:nvCxnSpPr>
              <p:cNvPr id="103" name="Straight Arrow Connector 102">
                <a:extLst>
                  <a:ext uri="{FF2B5EF4-FFF2-40B4-BE49-F238E27FC236}">
                    <a16:creationId xmlns:a16="http://schemas.microsoft.com/office/drawing/2014/main" id="{1032C47C-7584-4063-ACC0-F239AAC7D449}"/>
                  </a:ext>
                </a:extLst>
              </p:cNvPr>
              <p:cNvCxnSpPr/>
              <p:nvPr/>
            </p:nvCxnSpPr>
            <p:spPr>
              <a:xfrm flipH="1">
                <a:off x="1355895" y="3364216"/>
                <a:ext cx="1346313" cy="82024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966" name="TextBox 1">
                <a:extLst>
                  <a:ext uri="{FF2B5EF4-FFF2-40B4-BE49-F238E27FC236}">
                    <a16:creationId xmlns:a16="http://schemas.microsoft.com/office/drawing/2014/main" id="{768E0090-B437-4F59-8E46-5E3FEEF541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063130">
                <a:off x="1852583" y="2121610"/>
                <a:ext cx="1309525" cy="422941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  raises specific </a:t>
                </a:r>
              </a:p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questions</a:t>
                </a:r>
                <a:endParaRPr lang="en-US" altLang="en-US" sz="1200" b="1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967" name="TextBox 8">
                <a:extLst>
                  <a:ext uri="{FF2B5EF4-FFF2-40B4-BE49-F238E27FC236}">
                    <a16:creationId xmlns:a16="http://schemas.microsoft.com/office/drawing/2014/main" id="{DE45BCBB-58F2-49FC-A7B1-03E7F77130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2034" y="2585609"/>
                <a:ext cx="1471694" cy="422941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100" b="1">
                    <a:solidFill>
                      <a:srgbClr val="000000"/>
                    </a:solidFill>
                  </a:rPr>
                  <a:t>      </a:t>
                </a:r>
                <a:r>
                  <a:rPr lang="en-US" altLang="en-US" sz="1200" b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has challenges in</a:t>
                </a:r>
                <a:endParaRPr lang="en-US" altLang="en-US" sz="1200" b="1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968" name="TextBox 9">
                <a:extLst>
                  <a:ext uri="{FF2B5EF4-FFF2-40B4-BE49-F238E27FC236}">
                    <a16:creationId xmlns:a16="http://schemas.microsoft.com/office/drawing/2014/main" id="{7916C717-0B3E-452B-A2C0-9B3C72B3FA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1962755">
                <a:off x="1398470" y="3546197"/>
                <a:ext cx="1212640" cy="261593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</a:rPr>
                  <a:t>is managed by</a:t>
                </a:r>
                <a:endParaRPr lang="en-US" altLang="en-US" sz="1200" b="1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0969" name="TextBox 11">
                <a:extLst>
                  <a:ext uri="{FF2B5EF4-FFF2-40B4-BE49-F238E27FC236}">
                    <a16:creationId xmlns:a16="http://schemas.microsoft.com/office/drawing/2014/main" id="{5EAA72DB-4877-4DA0-976F-AEEE218F79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400000">
                <a:off x="3836943" y="4678382"/>
                <a:ext cx="700800" cy="276976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occurs in</a:t>
                </a:r>
                <a:endParaRPr lang="en-US" altLang="en-US" sz="1200" b="1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970" name="TextBox 12">
                <a:extLst>
                  <a:ext uri="{FF2B5EF4-FFF2-40B4-BE49-F238E27FC236}">
                    <a16:creationId xmlns:a16="http://schemas.microsoft.com/office/drawing/2014/main" id="{5A2566FC-9EC6-4BC8-B361-40B361456D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484080">
                <a:off x="5353777" y="4377642"/>
                <a:ext cx="593420" cy="253877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has </a:t>
                </a:r>
                <a:endParaRPr lang="en-US" altLang="en-US" sz="1200" b="1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971" name="TextBox 13">
                <a:extLst>
                  <a:ext uri="{FF2B5EF4-FFF2-40B4-BE49-F238E27FC236}">
                    <a16:creationId xmlns:a16="http://schemas.microsoft.com/office/drawing/2014/main" id="{C71DE70A-5D00-4A1A-A4D7-C4CCDC0E41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160070">
                <a:off x="5510913" y="3424003"/>
                <a:ext cx="1403615" cy="261610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100" b="1">
                    <a:solidFill>
                      <a:srgbClr val="000000"/>
                    </a:solidFill>
                  </a:rPr>
                  <a:t>   </a:t>
                </a:r>
                <a:r>
                  <a:rPr lang="en-US" altLang="en-US" sz="1200" b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is explained by</a:t>
                </a:r>
                <a:endParaRPr lang="en-US" altLang="en-US" sz="1200" b="1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443C81F-3E49-446D-B76D-CB03013EE16C}"/>
                  </a:ext>
                </a:extLst>
              </p:cNvPr>
              <p:cNvSpPr txBox="1"/>
              <p:nvPr/>
            </p:nvSpPr>
            <p:spPr>
              <a:xfrm rot="20692373">
                <a:off x="3148333" y="5694071"/>
                <a:ext cx="2081386" cy="25451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prstClr val="black"/>
                    </a:solidFill>
                    <a:latin typeface="Arial Narrow" pitchFamily="34" charset="0"/>
                  </a:rPr>
                  <a:t>Families &amp; individuals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88D7AFC-8D3F-4AD5-B557-A13A8FC6EF59}"/>
                  </a:ext>
                </a:extLst>
              </p:cNvPr>
              <p:cNvSpPr txBox="1"/>
              <p:nvPr/>
            </p:nvSpPr>
            <p:spPr>
              <a:xfrm rot="1918529">
                <a:off x="5952093" y="5192324"/>
                <a:ext cx="1166910" cy="26178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prstClr val="black"/>
                    </a:solidFill>
                    <a:latin typeface="Arial Narrow" pitchFamily="34" charset="0"/>
                  </a:rPr>
                  <a:t>Types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D6871A8-6BAE-4879-AD1C-070A1FD0CA1A}"/>
                  </a:ext>
                </a:extLst>
              </p:cNvPr>
              <p:cNvSpPr txBox="1"/>
              <p:nvPr/>
            </p:nvSpPr>
            <p:spPr>
              <a:xfrm rot="760428">
                <a:off x="6991992" y="3951770"/>
                <a:ext cx="1185962" cy="25160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prstClr val="black"/>
                    </a:solidFill>
                    <a:latin typeface="Arial Narrow" pitchFamily="34" charset="0"/>
                  </a:rPr>
                  <a:t>Factors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82BB605-3CE7-4CBC-BE1B-38DBDC1C2D6A}"/>
                  </a:ext>
                </a:extLst>
              </p:cNvPr>
              <p:cNvSpPr txBox="1"/>
              <p:nvPr/>
            </p:nvSpPr>
            <p:spPr>
              <a:xfrm>
                <a:off x="6837992" y="2648680"/>
                <a:ext cx="1949613" cy="253055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prstClr val="black"/>
                    </a:solidFill>
                    <a:latin typeface="Arial Narrow" pitchFamily="34" charset="0"/>
                  </a:rPr>
                  <a:t>Different historical eras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7E5C981-6A0D-42E8-A6B8-BE40F4B6D128}"/>
                  </a:ext>
                </a:extLst>
              </p:cNvPr>
              <p:cNvSpPr txBox="1"/>
              <p:nvPr/>
            </p:nvSpPr>
            <p:spPr>
              <a:xfrm rot="20511688">
                <a:off x="6317248" y="1313594"/>
                <a:ext cx="1897221" cy="26759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300" b="1" dirty="0">
                    <a:solidFill>
                      <a:prstClr val="black"/>
                    </a:solidFill>
                    <a:latin typeface="Arial Narrow" pitchFamily="34" charset="0"/>
                  </a:rPr>
                  <a:t>Recent developments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3942F3F-F640-483D-B7C3-94FAE462B1FE}"/>
                  </a:ext>
                </a:extLst>
              </p:cNvPr>
              <p:cNvSpPr txBox="1"/>
              <p:nvPr/>
            </p:nvSpPr>
            <p:spPr>
              <a:xfrm rot="19615786">
                <a:off x="1174905" y="1415398"/>
                <a:ext cx="1760685" cy="253055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prstClr val="black"/>
                    </a:solidFill>
                    <a:latin typeface="Arial Narrow" pitchFamily="34" charset="0"/>
                  </a:rPr>
                  <a:t>In the academy (HE)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277B314-4F81-4889-AD3C-A82B6EAED7F8}"/>
                  </a:ext>
                </a:extLst>
              </p:cNvPr>
              <p:cNvSpPr txBox="1"/>
              <p:nvPr/>
            </p:nvSpPr>
            <p:spPr>
              <a:xfrm rot="1120048">
                <a:off x="244553" y="4326130"/>
                <a:ext cx="1981366" cy="26786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300" b="1" dirty="0">
                    <a:solidFill>
                      <a:prstClr val="black"/>
                    </a:solidFill>
                    <a:latin typeface="Arial Narrow" pitchFamily="34" charset="0"/>
                  </a:rPr>
                  <a:t>language policies/planning</a:t>
                </a:r>
              </a:p>
            </p:txBody>
          </p:sp>
          <p:sp>
            <p:nvSpPr>
              <p:cNvPr id="40979" name="TextBox 21">
                <a:extLst>
                  <a:ext uri="{FF2B5EF4-FFF2-40B4-BE49-F238E27FC236}">
                    <a16:creationId xmlns:a16="http://schemas.microsoft.com/office/drawing/2014/main" id="{747E2037-4D52-49C8-95E5-7EA330404E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009932">
                <a:off x="-115143" y="4800874"/>
                <a:ext cx="1832726" cy="253886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Classifiable in terms of </a:t>
                </a:r>
                <a:endParaRPr lang="en-US" altLang="en-US" sz="1200" b="1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D5A9C4C-38FC-4C70-8916-2550F24570CB}"/>
                  </a:ext>
                </a:extLst>
              </p:cNvPr>
              <p:cNvSpPr txBox="1"/>
              <p:nvPr/>
            </p:nvSpPr>
            <p:spPr>
              <a:xfrm rot="1218686">
                <a:off x="-276191" y="5506152"/>
                <a:ext cx="1459035" cy="39474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100" b="1" dirty="0">
                    <a:solidFill>
                      <a:prstClr val="black"/>
                    </a:solidFill>
                    <a:latin typeface="Arial Narrow" pitchFamily="34" charset="0"/>
                  </a:rPr>
                  <a:t>Orientations towards </a:t>
                </a:r>
              </a:p>
              <a:p>
                <a:pPr algn="ctr">
                  <a:defRPr/>
                </a:pPr>
                <a:r>
                  <a:rPr lang="en-US" sz="1100" b="1" dirty="0">
                    <a:solidFill>
                      <a:prstClr val="black"/>
                    </a:solidFill>
                    <a:latin typeface="Arial Narrow" pitchFamily="34" charset="0"/>
                  </a:rPr>
                  <a:t>multilingualism</a:t>
                </a:r>
              </a:p>
            </p:txBody>
          </p:sp>
          <p:sp>
            <p:nvSpPr>
              <p:cNvPr id="40981" name="TextBox 6">
                <a:extLst>
                  <a:ext uri="{FF2B5EF4-FFF2-40B4-BE49-F238E27FC236}">
                    <a16:creationId xmlns:a16="http://schemas.microsoft.com/office/drawing/2014/main" id="{9349F993-1614-418D-A6AE-2903BD085B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1159113">
                <a:off x="4780915" y="1718596"/>
                <a:ext cx="1236492" cy="252544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200" b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is shaped by </a:t>
                </a:r>
                <a:endParaRPr lang="en-US" altLang="en-US" sz="1200" b="1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C8F55371-033E-4908-95C8-34CBBD550163}"/>
                  </a:ext>
                </a:extLst>
              </p:cNvPr>
              <p:cNvCxnSpPr/>
              <p:nvPr/>
            </p:nvCxnSpPr>
            <p:spPr>
              <a:xfrm flipV="1">
                <a:off x="4559738" y="1778983"/>
                <a:ext cx="1747984" cy="62827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BBCB4624-DA36-4826-B23B-AD9986D0E824}"/>
                  </a:ext>
                </a:extLst>
              </p:cNvPr>
              <p:cNvSpPr txBox="1"/>
              <p:nvPr/>
            </p:nvSpPr>
            <p:spPr>
              <a:xfrm rot="16511466">
                <a:off x="176799" y="2916378"/>
                <a:ext cx="929324" cy="292124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300" b="1" dirty="0">
                    <a:solidFill>
                      <a:prstClr val="white"/>
                    </a:solidFill>
                  </a:rPr>
                  <a:t>Education</a:t>
                </a:r>
              </a:p>
            </p:txBody>
          </p:sp>
          <p:cxnSp>
            <p:nvCxnSpPr>
              <p:cNvPr id="110" name="Straight Arrow Connector 109">
                <a:extLst>
                  <a:ext uri="{FF2B5EF4-FFF2-40B4-BE49-F238E27FC236}">
                    <a16:creationId xmlns:a16="http://schemas.microsoft.com/office/drawing/2014/main" id="{BECD19A7-7EFD-4996-B647-F45E31604557}"/>
                  </a:ext>
                </a:extLst>
              </p:cNvPr>
              <p:cNvCxnSpPr/>
              <p:nvPr/>
            </p:nvCxnSpPr>
            <p:spPr>
              <a:xfrm>
                <a:off x="4535924" y="3783066"/>
                <a:ext cx="1492375" cy="123037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Arrow Connector 121">
                <a:extLst>
                  <a:ext uri="{FF2B5EF4-FFF2-40B4-BE49-F238E27FC236}">
                    <a16:creationId xmlns:a16="http://schemas.microsoft.com/office/drawing/2014/main" id="{3B4A27D0-E1FF-4B16-81C2-89F43F59AFBE}"/>
                  </a:ext>
                </a:extLst>
              </p:cNvPr>
              <p:cNvCxnSpPr>
                <a:stCxn id="44" idx="6"/>
              </p:cNvCxnSpPr>
              <p:nvPr/>
            </p:nvCxnSpPr>
            <p:spPr>
              <a:xfrm flipH="1">
                <a:off x="851028" y="2826109"/>
                <a:ext cx="1848005" cy="23705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Arrow Connector 128">
                <a:extLst>
                  <a:ext uri="{FF2B5EF4-FFF2-40B4-BE49-F238E27FC236}">
                    <a16:creationId xmlns:a16="http://schemas.microsoft.com/office/drawing/2014/main" id="{5F6CBDDD-7C36-4DE4-9472-73869A9DCDB8}"/>
                  </a:ext>
                </a:extLst>
              </p:cNvPr>
              <p:cNvCxnSpPr>
                <a:stCxn id="44" idx="4"/>
              </p:cNvCxnSpPr>
              <p:nvPr/>
            </p:nvCxnSpPr>
            <p:spPr>
              <a:xfrm flipH="1">
                <a:off x="2651404" y="3807790"/>
                <a:ext cx="482640" cy="149797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2912495-C28C-4CC2-B714-737F70A27CE5}"/>
              </a:ext>
            </a:extLst>
          </p:cNvPr>
          <p:cNvCxnSpPr>
            <a:stCxn id="44" idx="4"/>
          </p:cNvCxnSpPr>
          <p:nvPr/>
        </p:nvCxnSpPr>
        <p:spPr bwMode="auto">
          <a:xfrm>
            <a:off x="5618164" y="4121151"/>
            <a:ext cx="65087" cy="19145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2FCF6749-6900-4AC3-B0EC-EB1DD09050A9}"/>
              </a:ext>
            </a:extLst>
          </p:cNvPr>
          <p:cNvSpPr txBox="1"/>
          <p:nvPr/>
        </p:nvSpPr>
        <p:spPr bwMode="auto">
          <a:xfrm rot="762428">
            <a:off x="3311526" y="5724368"/>
            <a:ext cx="1571625" cy="492443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300" b="1" dirty="0">
                <a:solidFill>
                  <a:prstClr val="black"/>
                </a:solidFill>
                <a:latin typeface="Arial Narrow" pitchFamily="34" charset="0"/>
              </a:rPr>
              <a:t>plural, multi-ethnic</a:t>
            </a:r>
          </a:p>
          <a:p>
            <a:pPr algn="ctr">
              <a:defRPr/>
            </a:pPr>
            <a:r>
              <a:rPr lang="en-US" sz="1300" b="1" dirty="0">
                <a:solidFill>
                  <a:prstClr val="black"/>
                </a:solidFill>
                <a:latin typeface="Arial Narrow" pitchFamily="34" charset="0"/>
              </a:rPr>
              <a:t> democracy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1F5C17CD-520B-4D1C-8058-0E0EF351CAAD}"/>
              </a:ext>
            </a:extLst>
          </p:cNvPr>
          <p:cNvCxnSpPr>
            <a:stCxn id="44" idx="4"/>
          </p:cNvCxnSpPr>
          <p:nvPr/>
        </p:nvCxnSpPr>
        <p:spPr bwMode="auto">
          <a:xfrm flipV="1">
            <a:off x="6762751" y="2852739"/>
            <a:ext cx="1781175" cy="476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10-Point Star 43">
            <a:extLst>
              <a:ext uri="{FF2B5EF4-FFF2-40B4-BE49-F238E27FC236}">
                <a16:creationId xmlns:a16="http://schemas.microsoft.com/office/drawing/2014/main" id="{44827E1C-D3FE-46E5-B913-76A76BDC5A16}"/>
              </a:ext>
            </a:extLst>
          </p:cNvPr>
          <p:cNvSpPr/>
          <p:nvPr/>
        </p:nvSpPr>
        <p:spPr>
          <a:xfrm>
            <a:off x="4486276" y="2220913"/>
            <a:ext cx="2276475" cy="1916112"/>
          </a:xfrm>
          <a:prstGeom prst="star10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>
              <a:ln>
                <a:solidFill>
                  <a:prstClr val="black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26" name="Down Arrow 25">
            <a:extLst>
              <a:ext uri="{FF2B5EF4-FFF2-40B4-BE49-F238E27FC236}">
                <a16:creationId xmlns:a16="http://schemas.microsoft.com/office/drawing/2014/main" id="{1D8F3023-5517-4C15-ACCF-5646EBDEAA95}"/>
              </a:ext>
            </a:extLst>
          </p:cNvPr>
          <p:cNvSpPr/>
          <p:nvPr/>
        </p:nvSpPr>
        <p:spPr>
          <a:xfrm>
            <a:off x="5421314" y="865189"/>
            <a:ext cx="414337" cy="1893887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ZA">
              <a:solidFill>
                <a:prstClr val="white"/>
              </a:solidFill>
            </a:endParaRP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87F3419-CB87-48B8-AE05-58988BCB256C}"/>
              </a:ext>
            </a:extLst>
          </p:cNvPr>
          <p:cNvCxnSpPr>
            <a:stCxn id="44" idx="1"/>
          </p:cNvCxnSpPr>
          <p:nvPr/>
        </p:nvCxnSpPr>
        <p:spPr bwMode="auto">
          <a:xfrm>
            <a:off x="6762751" y="3475038"/>
            <a:ext cx="1997075" cy="6461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963BFDB1-6E12-46D9-87B0-C5C15DF48E24}"/>
              </a:ext>
            </a:extLst>
          </p:cNvPr>
          <p:cNvCxnSpPr>
            <a:stCxn id="44" idx="7"/>
          </p:cNvCxnSpPr>
          <p:nvPr/>
        </p:nvCxnSpPr>
        <p:spPr bwMode="auto">
          <a:xfrm flipH="1" flipV="1">
            <a:off x="3902076" y="1687513"/>
            <a:ext cx="1019175" cy="7159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94" name="TextBox 13">
            <a:extLst>
              <a:ext uri="{FF2B5EF4-FFF2-40B4-BE49-F238E27FC236}">
                <a16:creationId xmlns:a16="http://schemas.microsoft.com/office/drawing/2014/main" id="{B77A1D94-8E2F-409F-9203-8EE7AD89B7D4}"/>
              </a:ext>
            </a:extLst>
          </p:cNvPr>
          <p:cNvSpPr txBox="1">
            <a:spLocks noChangeArrowheads="1"/>
          </p:cNvSpPr>
          <p:nvPr/>
        </p:nvSpPr>
        <p:spPr bwMode="auto">
          <a:xfrm rot="17486436">
            <a:off x="3767139" y="4525319"/>
            <a:ext cx="1266825" cy="46166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100" b="1">
                <a:solidFill>
                  <a:srgbClr val="000000"/>
                </a:solidFill>
              </a:rPr>
              <a:t>   </a:t>
            </a:r>
            <a:r>
              <a:rPr lang="en-US" altLang="en-US" sz="1200" b="1">
                <a:solidFill>
                  <a:srgbClr val="000000"/>
                </a:solidFill>
                <a:latin typeface="Arial Narrow" panose="020B0606020202030204" pitchFamily="34" charset="0"/>
              </a:rPr>
              <a:t>is important in a</a:t>
            </a:r>
            <a:endParaRPr lang="en-US" altLang="en-US" sz="1200" b="1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592E4A99-A447-4A8D-AB94-0567F4F85108}"/>
              </a:ext>
            </a:extLst>
          </p:cNvPr>
          <p:cNvCxnSpPr>
            <a:stCxn id="44" idx="7"/>
          </p:cNvCxnSpPr>
          <p:nvPr/>
        </p:nvCxnSpPr>
        <p:spPr bwMode="auto">
          <a:xfrm flipH="1">
            <a:off x="2320925" y="5373689"/>
            <a:ext cx="101600" cy="2952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BE5E57-88C5-4969-97EE-937F607769BA}"/>
              </a:ext>
            </a:extLst>
          </p:cNvPr>
          <p:cNvCxnSpPr>
            <a:stCxn id="44" idx="7"/>
          </p:cNvCxnSpPr>
          <p:nvPr/>
        </p:nvCxnSpPr>
        <p:spPr>
          <a:xfrm flipH="1">
            <a:off x="2640014" y="4868863"/>
            <a:ext cx="142875" cy="2159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7" name="Picture 39">
            <a:extLst>
              <a:ext uri="{FF2B5EF4-FFF2-40B4-BE49-F238E27FC236}">
                <a16:creationId xmlns:a16="http://schemas.microsoft.com/office/drawing/2014/main" id="{CAA3173A-D581-4CC8-98F1-DA9054C59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39" b="29060"/>
          <a:stretch>
            <a:fillRect/>
          </a:stretch>
        </p:blipFill>
        <p:spPr bwMode="auto">
          <a:xfrm>
            <a:off x="4486276" y="2684463"/>
            <a:ext cx="2263775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787</TotalTime>
  <Words>1676</Words>
  <Application>Microsoft Office PowerPoint</Application>
  <PresentationFormat>Widescreen</PresentationFormat>
  <Paragraphs>469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Arial Narrow</vt:lpstr>
      <vt:lpstr>Calibri</vt:lpstr>
      <vt:lpstr>Courier New</vt:lpstr>
      <vt:lpstr>Segoe UI</vt:lpstr>
      <vt:lpstr>Symbol</vt:lpstr>
      <vt:lpstr>Times New Roman</vt:lpstr>
      <vt:lpstr>Trebuchet MS</vt:lpstr>
      <vt:lpstr>Wingdings 3</vt:lpstr>
      <vt:lpstr>Facet</vt:lpstr>
      <vt:lpstr>LCS 311   Multilingualism in Society  and Education </vt:lpstr>
      <vt:lpstr>PowerPoint Presentation</vt:lpstr>
      <vt:lpstr>Course Information</vt:lpstr>
      <vt:lpstr>Course Information</vt:lpstr>
      <vt:lpstr>Course Information</vt:lpstr>
      <vt:lpstr>Lecture Schedule</vt:lpstr>
      <vt:lpstr>PowerPoint Presentation</vt:lpstr>
      <vt:lpstr>PowerPoint Presentation</vt:lpstr>
      <vt:lpstr>WHAT IS LCS 311 ABOUT?</vt:lpstr>
      <vt:lpstr>Lecture 2: Multilingualism and recent developments in linguistics </vt:lpstr>
      <vt:lpstr>Lecture 3: Responses of different historical  periods to multilingualism</vt:lpstr>
      <vt:lpstr>Lecture 4: Globalisation-related factors shaping multilingualism</vt:lpstr>
      <vt:lpstr>Lecture 5: Types of multilingualism</vt:lpstr>
      <vt:lpstr>Lecture 6 (Part I): Family and individual       multilingualism</vt:lpstr>
      <vt:lpstr>Lecture 6 (Part II): Translanguaging; Co-languaging</vt:lpstr>
      <vt:lpstr>Lecture 7: Multilingualism and  Democracy</vt:lpstr>
      <vt:lpstr>Lecture 8: Introducing language policies</vt:lpstr>
      <vt:lpstr>Lecture 9: Language Policies and the Challenges of Multilingualism in Education in post-colonial African States</vt:lpstr>
      <vt:lpstr>Lecture 10: Multilingualism in the academy – the LCS311 example</vt:lpstr>
      <vt:lpstr>Lecture 11: EXAM PREPARATION</vt:lpstr>
      <vt:lpstr>PLEASE NOTE</vt:lpstr>
      <vt:lpstr>  Any questions?  Enige Vrae?  Akukho mibuzo? </vt:lpstr>
      <vt:lpstr> Enkosi &amp;  Best wishes for this akademiese jaar!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LCS 311  Multilingualism </dc:title>
  <dc:creator>Geraldine Guene Lindole Hartman</dc:creator>
  <cp:lastModifiedBy>Geraldine Guene Lindole Hartman</cp:lastModifiedBy>
  <cp:revision>8</cp:revision>
  <dcterms:created xsi:type="dcterms:W3CDTF">2022-01-25T09:17:40Z</dcterms:created>
  <dcterms:modified xsi:type="dcterms:W3CDTF">2022-02-12T11:20:00Z</dcterms:modified>
</cp:coreProperties>
</file>