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58" r:id="rId2"/>
    <p:sldId id="257" r:id="rId3"/>
    <p:sldId id="259" r:id="rId4"/>
    <p:sldId id="263" r:id="rId5"/>
    <p:sldId id="264" r:id="rId6"/>
    <p:sldId id="260" r:id="rId7"/>
    <p:sldId id="261" r:id="rId8"/>
    <p:sldId id="307" r:id="rId9"/>
    <p:sldId id="312" r:id="rId10"/>
    <p:sldId id="295" r:id="rId11"/>
    <p:sldId id="313" r:id="rId12"/>
    <p:sldId id="314" r:id="rId13"/>
    <p:sldId id="315" r:id="rId14"/>
    <p:sldId id="318" r:id="rId15"/>
    <p:sldId id="316" r:id="rId16"/>
    <p:sldId id="294" r:id="rId17"/>
    <p:sldId id="290" r:id="rId18"/>
    <p:sldId id="265" r:id="rId19"/>
    <p:sldId id="296" r:id="rId20"/>
    <p:sldId id="308" r:id="rId21"/>
    <p:sldId id="309" r:id="rId22"/>
    <p:sldId id="311" r:id="rId23"/>
    <p:sldId id="31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061" autoAdjust="0"/>
  </p:normalViewPr>
  <p:slideViewPr>
    <p:cSldViewPr snapToGrid="0">
      <p:cViewPr>
        <p:scale>
          <a:sx n="50" d="100"/>
          <a:sy n="50" d="100"/>
        </p:scale>
        <p:origin x="14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D1B4C-E120-48F8-AAE5-ECA3A1E54025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CEADC-DE65-43FF-84B5-019E745394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991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CEADC-DE65-43FF-84B5-019E74539458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3974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CEADC-DE65-43FF-84B5-019E74539458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046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 err="1"/>
              <a:t>Geen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lesings</a:t>
            </a:r>
            <a:r>
              <a:rPr lang="en-US" altLang="zh-CN" sz="1200" b="1" dirty="0"/>
              <a:t> van </a:t>
            </a:r>
            <a:r>
              <a:rPr lang="en-US" altLang="zh-CN" sz="1200" b="1" dirty="0" err="1"/>
              <a:t>aangesig</a:t>
            </a:r>
            <a:r>
              <a:rPr lang="en-US" altLang="zh-CN" sz="1200" b="1" dirty="0"/>
              <a:t> tot </a:t>
            </a:r>
            <a:r>
              <a:rPr lang="en-US" altLang="zh-CN" sz="1200" b="1" dirty="0" err="1"/>
              <a:t>aangesig</a:t>
            </a:r>
            <a:r>
              <a:rPr lang="en-US" altLang="zh-CN" sz="1200" b="1" dirty="0"/>
              <a:t> as </a:t>
            </a:r>
            <a:r>
              <a:rPr lang="en-US" altLang="zh-CN" sz="1200" b="1" dirty="0" err="1"/>
              <a:t>gevolg</a:t>
            </a:r>
            <a:r>
              <a:rPr lang="en-US" altLang="zh-CN" sz="1200" b="1" dirty="0"/>
              <a:t> van die COVID-19-pandemie </a:t>
            </a:r>
            <a:r>
              <a:rPr lang="en-US" altLang="zh-CN" sz="1200" b="1" dirty="0" err="1"/>
              <a:t>nie</a:t>
            </a:r>
            <a:endParaRPr lang="en-US" altLang="zh-CN" sz="1200" b="1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 b="1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/>
              <a:t>In </a:t>
            </a:r>
            <a:r>
              <a:rPr lang="en-US" altLang="zh-CN" sz="1200" b="1" dirty="0" err="1"/>
              <a:t>plaas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daarvan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sal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lesings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aanlyn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afgelewer</a:t>
            </a:r>
            <a:r>
              <a:rPr lang="en-US" altLang="zh-CN" sz="1200" b="1" dirty="0"/>
              <a:t> word, via die UWK </a:t>
            </a:r>
            <a:r>
              <a:rPr lang="en-US" altLang="zh-CN" sz="1200" b="1" dirty="0" err="1"/>
              <a:t>iKamva</a:t>
            </a:r>
            <a:r>
              <a:rPr lang="en-US" altLang="zh-CN" sz="1200" b="1" dirty="0"/>
              <a:t>-platform: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 b="1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 err="1"/>
              <a:t>Lesingmateriaal</a:t>
            </a:r>
            <a:r>
              <a:rPr lang="en-US" altLang="zh-CN" sz="1200" b="1" dirty="0"/>
              <a:t> in die </a:t>
            </a:r>
            <a:r>
              <a:rPr lang="en-US" altLang="zh-CN" sz="1200" b="1" dirty="0" err="1"/>
              <a:t>vorm</a:t>
            </a:r>
            <a:r>
              <a:rPr lang="en-US" altLang="zh-CN" sz="1200" b="1" dirty="0"/>
              <a:t> van PDF-</a:t>
            </a:r>
            <a:r>
              <a:rPr lang="en-US" altLang="zh-CN" sz="1200" b="1" dirty="0" err="1"/>
              <a:t>weergawes</a:t>
            </a:r>
            <a:r>
              <a:rPr lang="en-US" altLang="zh-CN" sz="1200" b="1" dirty="0"/>
              <a:t> van PowerPoint-</a:t>
            </a:r>
            <a:r>
              <a:rPr lang="en-US" altLang="zh-CN" sz="1200" b="1" dirty="0" err="1"/>
              <a:t>skyfies</a:t>
            </a:r>
            <a:r>
              <a:rPr lang="en-US" altLang="zh-CN" sz="1200" b="1" dirty="0"/>
              <a:t>, PDF-</a:t>
            </a:r>
            <a:r>
              <a:rPr lang="en-US" altLang="zh-CN" sz="1200" b="1" dirty="0" err="1"/>
              <a:t>skyfies</a:t>
            </a:r>
            <a:r>
              <a:rPr lang="en-US" altLang="zh-CN" sz="1200" b="1" dirty="0"/>
              <a:t>, </a:t>
            </a:r>
            <a:r>
              <a:rPr lang="en-US" altLang="zh-CN" sz="1200" b="1" dirty="0" err="1"/>
              <a:t>vertelde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skyfies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en</a:t>
            </a:r>
            <a:r>
              <a:rPr lang="en-US" altLang="zh-CN" sz="1200" b="1" dirty="0"/>
              <a:t>, </a:t>
            </a:r>
            <a:r>
              <a:rPr lang="en-US" altLang="zh-CN" sz="1200" b="1" dirty="0" err="1"/>
              <a:t>waar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moontlik</a:t>
            </a:r>
            <a:r>
              <a:rPr lang="en-US" altLang="zh-CN" sz="1200" b="1" dirty="0"/>
              <a:t>, </a:t>
            </a:r>
            <a:r>
              <a:rPr lang="en-US" altLang="zh-CN" sz="1200" b="1" dirty="0" err="1"/>
              <a:t>sal</a:t>
            </a:r>
            <a:r>
              <a:rPr lang="en-US" altLang="zh-CN" sz="1200" b="1" dirty="0"/>
              <a:t> video- </a:t>
            </a:r>
            <a:r>
              <a:rPr lang="en-US" altLang="zh-CN" sz="1200" b="1" dirty="0" err="1"/>
              <a:t>en</a:t>
            </a:r>
            <a:r>
              <a:rPr lang="en-US" altLang="zh-CN" sz="1200" b="1" dirty="0"/>
              <a:t>/of </a:t>
            </a:r>
            <a:r>
              <a:rPr lang="en-US" altLang="zh-CN" sz="1200" b="1" dirty="0" err="1"/>
              <a:t>klankopnames</a:t>
            </a:r>
            <a:r>
              <a:rPr lang="en-US" altLang="zh-CN" sz="1200" b="1" dirty="0"/>
              <a:t> op Ikamva </a:t>
            </a:r>
            <a:r>
              <a:rPr lang="en-US" altLang="zh-CN" sz="1200" b="1" dirty="0" err="1"/>
              <a:t>beskikbaar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gestel</a:t>
            </a:r>
            <a:r>
              <a:rPr lang="en-US" altLang="zh-CN" sz="1200" b="1" dirty="0"/>
              <a:t> word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 b="1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 err="1"/>
              <a:t>Lesings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en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tutoriale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sal</a:t>
            </a:r>
            <a:r>
              <a:rPr lang="en-US" altLang="zh-CN" sz="1200" b="1" dirty="0"/>
              <a:t> op </a:t>
            </a:r>
            <a:r>
              <a:rPr lang="en-US" altLang="zh-CN" sz="1200" b="1" dirty="0" err="1"/>
              <a:t>Woensdae</a:t>
            </a:r>
            <a:r>
              <a:rPr lang="en-US" altLang="zh-CN" sz="1200" b="1" dirty="0"/>
              <a:t> 12:00-13:00 </a:t>
            </a:r>
            <a:r>
              <a:rPr lang="en-US" altLang="zh-CN" sz="1200" b="1" dirty="0" err="1"/>
              <a:t>elke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lesing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en</a:t>
            </a:r>
            <a:r>
              <a:rPr lang="en-US" altLang="zh-CN" sz="1200" b="1" dirty="0"/>
              <a:t>/of </a:t>
            </a:r>
            <a:r>
              <a:rPr lang="en-US" altLang="zh-CN" sz="1200" b="1" dirty="0" err="1"/>
              <a:t>tutoriaalweek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opgelaai</a:t>
            </a:r>
            <a:r>
              <a:rPr lang="en-US" altLang="zh-CN" sz="1200" b="1" dirty="0"/>
              <a:t> word.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 err="1"/>
              <a:t>Tutoriale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sal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afwissel</a:t>
            </a:r>
            <a:r>
              <a:rPr lang="en-US" altLang="zh-CN" sz="1200" b="1" dirty="0"/>
              <a:t> met 312: </a:t>
            </a:r>
            <a:r>
              <a:rPr lang="en-US" altLang="zh-CN" sz="1200" b="1" dirty="0" err="1"/>
              <a:t>Daarom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sal</a:t>
            </a:r>
            <a:r>
              <a:rPr lang="en-US" altLang="zh-CN" sz="1200" b="1" dirty="0"/>
              <a:t> tuts </a:t>
            </a:r>
            <a:r>
              <a:rPr lang="en-US" altLang="zh-CN" sz="1200" b="1" dirty="0" err="1"/>
              <a:t>slegs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elke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tweede</a:t>
            </a:r>
            <a:r>
              <a:rPr lang="en-US" altLang="zh-CN" sz="1200" b="1" dirty="0"/>
              <a:t> week wees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 b="1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/>
              <a:t>Alle </a:t>
            </a:r>
            <a:r>
              <a:rPr lang="en-US" altLang="zh-CN" sz="1200" b="1" dirty="0" err="1"/>
              <a:t>voorleggings</a:t>
            </a:r>
            <a:r>
              <a:rPr lang="en-US" altLang="zh-CN" sz="1200" b="1" dirty="0"/>
              <a:t> is die </a:t>
            </a:r>
            <a:r>
              <a:rPr lang="en-US" altLang="zh-CN" sz="1200" b="1" dirty="0" err="1"/>
              <a:t>volgende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Maandag</a:t>
            </a:r>
            <a:r>
              <a:rPr lang="en-US" altLang="zh-CN" sz="1200" b="1" dirty="0"/>
              <a:t> om 11:59 (</a:t>
            </a:r>
            <a:r>
              <a:rPr lang="en-US" altLang="zh-CN" sz="1200" b="1" dirty="0" err="1"/>
              <a:t>Voorbeeld</a:t>
            </a:r>
            <a:r>
              <a:rPr lang="en-US" altLang="zh-CN" sz="1200" b="1" dirty="0"/>
              <a:t>: As </a:t>
            </a:r>
            <a:r>
              <a:rPr lang="en-US" altLang="zh-CN" sz="1200" b="1" dirty="0" err="1"/>
              <a:t>jy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jou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taak</a:t>
            </a:r>
            <a:r>
              <a:rPr lang="en-US" altLang="zh-CN" sz="1200" b="1" dirty="0"/>
              <a:t> op </a:t>
            </a:r>
            <a:r>
              <a:rPr lang="en-US" altLang="zh-CN" sz="1200" b="1" dirty="0" err="1"/>
              <a:t>Woensdag</a:t>
            </a:r>
            <a:r>
              <a:rPr lang="en-US" altLang="zh-CN" sz="1200" b="1" dirty="0"/>
              <a:t> 1ste </a:t>
            </a:r>
            <a:r>
              <a:rPr lang="en-US" altLang="zh-CN" sz="1200" b="1" dirty="0" err="1"/>
              <a:t>ontvang</a:t>
            </a:r>
            <a:r>
              <a:rPr lang="en-US" altLang="zh-CN" sz="1200" b="1" dirty="0"/>
              <a:t>, is </a:t>
            </a:r>
            <a:r>
              <a:rPr lang="en-US" altLang="zh-CN" sz="1200" b="1" dirty="0" err="1"/>
              <a:t>dit</a:t>
            </a:r>
            <a:r>
              <a:rPr lang="en-US" altLang="zh-CN" sz="1200" b="1" dirty="0"/>
              <a:t> die </a:t>
            </a:r>
            <a:r>
              <a:rPr lang="en-US" altLang="zh-CN" sz="1200" b="1" dirty="0" err="1"/>
              <a:t>volgende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Maandag</a:t>
            </a:r>
            <a:r>
              <a:rPr lang="en-US" altLang="zh-CN" sz="1200" b="1" dirty="0"/>
              <a:t> die 6de </a:t>
            </a:r>
            <a:r>
              <a:rPr lang="en-US" altLang="zh-CN" sz="1200" b="1" dirty="0" err="1"/>
              <a:t>verskuldig</a:t>
            </a:r>
            <a:r>
              <a:rPr lang="en-US" altLang="zh-CN" sz="1200" b="1" dirty="0"/>
              <a:t>)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 b="1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/>
              <a:t>As </a:t>
            </a:r>
            <a:r>
              <a:rPr lang="en-US" altLang="zh-CN" sz="1200" b="1" dirty="0" err="1"/>
              <a:t>jy</a:t>
            </a:r>
            <a:r>
              <a:rPr lang="en-US" altLang="zh-CN" sz="1200" b="1" dirty="0"/>
              <a:t> 'n </a:t>
            </a:r>
            <a:r>
              <a:rPr lang="en-US" altLang="zh-CN" sz="1200" b="1" dirty="0" err="1"/>
              <a:t>voorlegging</a:t>
            </a:r>
            <a:r>
              <a:rPr lang="en-US" altLang="zh-CN" sz="1200" b="1" dirty="0"/>
              <a:t>, </a:t>
            </a:r>
            <a:r>
              <a:rPr lang="en-US" altLang="zh-CN" sz="1200" b="1" dirty="0" err="1"/>
              <a:t>toets</a:t>
            </a:r>
            <a:r>
              <a:rPr lang="en-US" altLang="zh-CN" sz="1200" b="1" dirty="0"/>
              <a:t> of </a:t>
            </a:r>
            <a:r>
              <a:rPr lang="en-US" altLang="zh-CN" sz="1200" b="1" dirty="0" err="1"/>
              <a:t>handleiding</a:t>
            </a:r>
            <a:r>
              <a:rPr lang="en-US" altLang="zh-CN" sz="1200" b="1" dirty="0"/>
              <a:t> mis, </a:t>
            </a:r>
            <a:r>
              <a:rPr lang="en-US" altLang="zh-CN" sz="1200" b="1" dirty="0" err="1"/>
              <a:t>kan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jy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jou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navraag</a:t>
            </a:r>
            <a:r>
              <a:rPr lang="en-US" altLang="zh-CN" sz="1200" b="1" dirty="0"/>
              <a:t> / </a:t>
            </a:r>
            <a:r>
              <a:rPr lang="en-US" altLang="zh-CN" sz="1200" b="1" dirty="0" err="1"/>
              <a:t>versoek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en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ondersteunende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dokumentasie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oplaai</a:t>
            </a:r>
            <a:r>
              <a:rPr lang="en-US" altLang="zh-CN" sz="1200" b="1" dirty="0"/>
              <a:t> op die </a:t>
            </a:r>
            <a:r>
              <a:rPr lang="en-US" altLang="zh-CN" sz="1200" b="1" dirty="0" err="1"/>
              <a:t>skakel</a:t>
            </a:r>
            <a:r>
              <a:rPr lang="en-US" altLang="zh-CN" sz="1200" b="1" dirty="0"/>
              <a:t> wat op Ikamva </a:t>
            </a:r>
            <a:r>
              <a:rPr lang="en-US" altLang="zh-CN" sz="1200" b="1" dirty="0" err="1"/>
              <a:t>beskikbaar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gestel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sal</a:t>
            </a:r>
            <a:r>
              <a:rPr lang="en-US" altLang="zh-CN" sz="1200" b="1" dirty="0"/>
              <a:t> word. </a:t>
            </a:r>
            <a:r>
              <a:rPr lang="en-US" altLang="zh-CN" sz="1200" b="1" dirty="0" err="1"/>
              <a:t>Geen</a:t>
            </a:r>
            <a:r>
              <a:rPr lang="en-US" altLang="zh-CN" sz="1200" b="1" dirty="0"/>
              <a:t> e-</a:t>
            </a:r>
            <a:r>
              <a:rPr lang="en-US" altLang="zh-CN" sz="1200" b="1" dirty="0" err="1"/>
              <a:t>posversoeke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sal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aanvaar</a:t>
            </a:r>
            <a:r>
              <a:rPr lang="en-US" altLang="zh-CN" sz="1200" b="1" dirty="0"/>
              <a:t> word </a:t>
            </a:r>
            <a:r>
              <a:rPr lang="en-US" altLang="zh-CN" sz="1200" b="1" dirty="0" err="1"/>
              <a:t>nie</a:t>
            </a:r>
            <a:r>
              <a:rPr lang="en-US" altLang="zh-CN" sz="1200" b="1" dirty="0"/>
              <a:t>.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200" b="1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 err="1"/>
              <a:t>Konsultasie</a:t>
            </a:r>
            <a:r>
              <a:rPr lang="en-US" altLang="zh-CN" sz="1200" b="1" dirty="0"/>
              <a:t> (</a:t>
            </a:r>
            <a:r>
              <a:rPr lang="en-US" altLang="zh-CN" sz="1200" b="1" dirty="0" err="1"/>
              <a:t>aanlyn</a:t>
            </a:r>
            <a:r>
              <a:rPr lang="en-US" altLang="zh-CN" sz="1200" b="1" dirty="0"/>
              <a:t>): </a:t>
            </a:r>
            <a:r>
              <a:rPr lang="en-US" altLang="zh-CN" sz="1200" b="1" dirty="0" err="1"/>
              <a:t>ikamva</a:t>
            </a:r>
            <a:r>
              <a:rPr lang="en-US" altLang="zh-CN" sz="1200" b="1" dirty="0"/>
              <a:t> Chat Room (tutors </a:t>
            </a:r>
            <a:r>
              <a:rPr lang="en-US" altLang="zh-CN" sz="1200" b="1" dirty="0" err="1"/>
              <a:t>sal</a:t>
            </a:r>
            <a:r>
              <a:rPr lang="en-US" altLang="zh-CN" sz="1200" b="1" dirty="0"/>
              <a:t> u </a:t>
            </a:r>
            <a:r>
              <a:rPr lang="en-US" altLang="zh-CN" sz="1200" b="1" dirty="0" err="1"/>
              <a:t>inlig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oor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hul</a:t>
            </a:r>
            <a:r>
              <a:rPr lang="en-US" altLang="zh-CN" sz="1200" b="1" dirty="0"/>
              <a:t> </a:t>
            </a:r>
            <a:r>
              <a:rPr lang="en-US" altLang="zh-CN" sz="1200" b="1" dirty="0" err="1"/>
              <a:t>konsultasiegleuwe</a:t>
            </a:r>
            <a:r>
              <a:rPr lang="en-US" altLang="zh-CN" sz="1200" b="1" dirty="0"/>
              <a:t>)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1414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" b="1" dirty="0"/>
              <a:t>Beide Tut- en Opdragtake sal op ikamva geplaas word in die "Assignments" gids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" b="1" dirty="0"/>
              <a:t>Die voltooide tut- en opdragtake moet op dieselfde (Assignments) portaal ingedien word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" b="1" dirty="0"/>
              <a:t>Die tuttake sal Woensdagmiddag van elke tutweek vir hierdie module geplaas word en sal die volgende Maandag vir indiening aan die einde van die dag betaalbaar wees.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" b="1" dirty="0"/>
              <a:t>- die tut weke is soos getoon op die skyfie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" b="1" dirty="0"/>
              <a:t>U kan met u onderskeie tutors oor tutoriaalaangeleenthede konsulteer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00" b="1" dirty="0"/>
              <a:t>As u nie aan 'n Tut-groep behoort nie, moet u ons dringend in kennis stel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6781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'n </a:t>
            </a:r>
            <a:r>
              <a:rPr lang="en-Z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Tipologie</a:t>
            </a:r>
            <a:r>
              <a:rPr lang="en-Z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die </a:t>
            </a:r>
            <a:r>
              <a:rPr lang="en-Z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samelewing</a:t>
            </a:r>
            <a:r>
              <a:rPr lang="en-Z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Veeltaligheid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Toets</a:t>
            </a:r>
            <a:r>
              <a:rPr lang="en-Z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voorbereidings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CEADC-DE65-43FF-84B5-019E74539458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0725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6451EEAD-4B3A-4D1F-92D9-8515228E0A34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3B479576-EEC6-4FC5-93AE-75F2C24A32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DD02219E-91FE-428E-B3F3-26C4E7110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7A4961-6C6F-4090-A505-C7CE583D4A7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BA6B2AD6-B81F-4F4A-BAEE-589B85854CA8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B9944309-C708-488C-BE0B-F4EEC19EA78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D9D68ABA-DFDB-4C79-AF4B-6A46DF37A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2F92EF2-DAB4-4E85-BDBC-660A018745A2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99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659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813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7936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525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3006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4840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51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563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24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785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774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94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312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879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061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A2C2-9AD0-4BB1-A1C4-7AD56E319054}" type="datetimeFigureOut">
              <a:rPr lang="en-ZA" smtClean="0"/>
              <a:t>2022/03/05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A5EE28-3AC7-4BFB-B12A-029E67E99F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1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3841455@myuwc.ac.z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15CB-18FC-450B-8B8F-EB0C0E557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6751" y="1702754"/>
            <a:ext cx="4410051" cy="2475635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600" b="1" kern="1200" dirty="0">
                <a:latin typeface="+mj-lt"/>
                <a:ea typeface="+mj-ea"/>
                <a:cs typeface="+mj-cs"/>
              </a:rPr>
              <a:t>LCS 311 </a:t>
            </a:r>
            <a:br>
              <a:rPr lang="en-US" sz="4600" b="1" kern="1200" dirty="0">
                <a:latin typeface="+mj-lt"/>
                <a:ea typeface="+mj-ea"/>
                <a:cs typeface="+mj-cs"/>
              </a:rPr>
            </a:br>
            <a:br>
              <a:rPr lang="en-US" sz="4600" b="1" kern="1200" dirty="0">
                <a:latin typeface="+mj-lt"/>
                <a:ea typeface="+mj-ea"/>
                <a:cs typeface="+mj-cs"/>
              </a:rPr>
            </a:br>
            <a:r>
              <a:rPr lang="en-US" sz="4600" b="1" kern="1200" dirty="0" err="1">
                <a:latin typeface="+mj-lt"/>
                <a:ea typeface="+mj-ea"/>
                <a:cs typeface="+mj-cs"/>
              </a:rPr>
              <a:t>Meertaligheid</a:t>
            </a:r>
            <a:r>
              <a:rPr lang="en-US" sz="4600" b="1" kern="1200" dirty="0">
                <a:latin typeface="+mj-lt"/>
                <a:ea typeface="+mj-ea"/>
                <a:cs typeface="+mj-cs"/>
              </a:rPr>
              <a:t> in die </a:t>
            </a:r>
            <a:r>
              <a:rPr lang="en-US" sz="4600" b="1" kern="1200" dirty="0" err="1">
                <a:latin typeface="+mj-lt"/>
                <a:ea typeface="+mj-ea"/>
                <a:cs typeface="+mj-cs"/>
              </a:rPr>
              <a:t>Samelewing</a:t>
            </a:r>
            <a:r>
              <a:rPr lang="en-US" sz="46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600" b="1" kern="1200" dirty="0" err="1">
                <a:latin typeface="+mj-lt"/>
                <a:ea typeface="+mj-ea"/>
                <a:cs typeface="+mj-cs"/>
              </a:rPr>
              <a:t>en</a:t>
            </a:r>
            <a:r>
              <a:rPr lang="en-US" sz="46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600" b="1" kern="1200" dirty="0" err="1">
                <a:latin typeface="+mj-lt"/>
                <a:ea typeface="+mj-ea"/>
                <a:cs typeface="+mj-cs"/>
              </a:rPr>
              <a:t>Opvoeding</a:t>
            </a:r>
            <a:r>
              <a:rPr lang="en-US" sz="4600" b="1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62BF2-37C7-4E69-958D-9275F447F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3283" y="4278132"/>
            <a:ext cx="4410719" cy="1552894"/>
          </a:xfrm>
        </p:spPr>
        <p:txBody>
          <a:bodyPr vert="horz" lIns="91440" tIns="45720" rIns="91440" bIns="45720" rtlCol="0">
            <a:normAutofit/>
          </a:bodyPr>
          <a:lstStyle/>
          <a:p>
            <a:pPr marL="1744980"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Lesing</a:t>
            </a:r>
            <a:r>
              <a:rPr lang="en-US" b="1" dirty="0">
                <a:solidFill>
                  <a:schemeClr val="tx1"/>
                </a:solidFill>
              </a:rPr>
              <a:t> 1: </a:t>
            </a:r>
          </a:p>
          <a:p>
            <a:pPr marL="1744980"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Inlediding</a:t>
            </a:r>
            <a:endParaRPr lang="en-US" alt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Languages in South Africa | SA Language Facts | Languages in Cape Town">
            <a:extLst>
              <a:ext uri="{FF2B5EF4-FFF2-40B4-BE49-F238E27FC236}">
                <a16:creationId xmlns:a16="http://schemas.microsoft.com/office/drawing/2014/main" id="{97DD36EA-0E6C-41B8-973A-967DF4B16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71" y="1293630"/>
            <a:ext cx="5012480" cy="427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66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9C0073B5-2095-4506-BB27-EDB001557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5913" y="404813"/>
            <a:ext cx="8229600" cy="1223963"/>
          </a:xfrm>
        </p:spPr>
        <p:txBody>
          <a:bodyPr>
            <a:normAutofit/>
          </a:bodyPr>
          <a:lstStyle/>
          <a:p>
            <a:pPr marL="1828800" indent="-1828800"/>
            <a:r>
              <a:rPr lang="en-ZA" altLang="en-US" sz="3200" b="1" dirty="0" err="1">
                <a:solidFill>
                  <a:srgbClr val="0000CC"/>
                </a:solidFill>
              </a:rPr>
              <a:t>Lesing</a:t>
            </a:r>
            <a:r>
              <a:rPr lang="en-ZA" altLang="en-US" sz="3200" b="1" dirty="0">
                <a:solidFill>
                  <a:srgbClr val="0000CC"/>
                </a:solidFill>
              </a:rPr>
              <a:t> 2</a:t>
            </a:r>
            <a:r>
              <a:rPr lang="en-ZA" altLang="en-US" dirty="0"/>
              <a:t>: 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Meertaligheid en onlangse ontwikkelinge in Linguistiek</a:t>
            </a:r>
            <a:endParaRPr lang="en-ZA" alt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BF429-31DC-47E3-A56D-AD889C7E5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1628776"/>
            <a:ext cx="8507413" cy="504031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nl-NL" sz="2400" dirty="0"/>
          </a:p>
          <a:p>
            <a:pPr>
              <a:defRPr/>
            </a:pPr>
            <a:r>
              <a:rPr lang="nl-NL" sz="2400" dirty="0"/>
              <a:t>Hierdie lesing ondersoek:</a:t>
            </a:r>
          </a:p>
          <a:p>
            <a:pPr>
              <a:defRPr/>
            </a:pPr>
            <a:endParaRPr lang="nl-NL" sz="2400" dirty="0"/>
          </a:p>
          <a:p>
            <a:pPr>
              <a:defRPr/>
            </a:pPr>
            <a:r>
              <a:rPr lang="nl-NL" sz="2400" dirty="0"/>
              <a:t>Hoe onlangse ontwikkelings in linguistiek ons begrip gevorm het van wat </a:t>
            </a:r>
            <a:r>
              <a:rPr lang="nl-NL" sz="2400" dirty="0">
                <a:solidFill>
                  <a:srgbClr val="0033CC"/>
                </a:solidFill>
              </a:rPr>
              <a:t>taal/meertaligheid, moedertaal/moedertaal </a:t>
            </a:r>
            <a:r>
              <a:rPr lang="nl-NL" sz="2400" dirty="0"/>
              <a:t>is, verskille tussen tale, ens. </a:t>
            </a:r>
          </a:p>
          <a:p>
            <a:pPr>
              <a:defRPr/>
            </a:pPr>
            <a:endParaRPr lang="nl-NL" sz="2400" dirty="0"/>
          </a:p>
          <a:p>
            <a:pPr>
              <a:defRPr/>
            </a:pPr>
            <a:r>
              <a:rPr lang="nl-NL" sz="2400" dirty="0">
                <a:solidFill>
                  <a:srgbClr val="0033CC"/>
                </a:solidFill>
              </a:rPr>
              <a:t>Sommige kontemporêre idees </a:t>
            </a:r>
            <a:r>
              <a:rPr lang="nl-NL" sz="2400" dirty="0"/>
              <a:t>wat nuttig is om oor meertaligheid te praat (bv</a:t>
            </a:r>
            <a:r>
              <a:rPr lang="nl-NL" sz="2400" dirty="0">
                <a:solidFill>
                  <a:srgbClr val="0033CC"/>
                </a:solidFill>
              </a:rPr>
              <a:t>. taal as 'n geleë, gebeurtenisgekoppelde praktyk, dinamies). </a:t>
            </a:r>
          </a:p>
          <a:p>
            <a:pPr>
              <a:defRPr/>
            </a:pPr>
            <a:endParaRPr lang="nl-NL" sz="2400" dirty="0">
              <a:solidFill>
                <a:srgbClr val="0033CC"/>
              </a:solidFill>
            </a:endParaRPr>
          </a:p>
          <a:p>
            <a:pPr>
              <a:defRPr/>
            </a:pPr>
            <a:endParaRPr lang="nl-NL" sz="2400" dirty="0">
              <a:solidFill>
                <a:srgbClr val="0033CC"/>
              </a:solidFill>
            </a:endParaRPr>
          </a:p>
          <a:p>
            <a:pPr>
              <a:defRPr/>
            </a:pPr>
            <a:endParaRPr lang="nl-N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8626CAD0-A688-4D35-965C-9495DC0F3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6598" y="404811"/>
            <a:ext cx="8229600" cy="963613"/>
          </a:xfrm>
        </p:spPr>
        <p:txBody>
          <a:bodyPr>
            <a:normAutofit fontScale="90000"/>
          </a:bodyPr>
          <a:lstStyle/>
          <a:p>
            <a:pPr marL="2060575" marR="0" lvl="0" indent="-2060575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ZA" altLang="en-US" b="1" dirty="0" err="1">
                <a:solidFill>
                  <a:srgbClr val="0000CC"/>
                </a:solidFill>
              </a:rPr>
              <a:t>Lesing</a:t>
            </a:r>
            <a:r>
              <a:rPr lang="en-ZA" altLang="en-US" b="1" dirty="0">
                <a:solidFill>
                  <a:srgbClr val="0000CC"/>
                </a:solidFill>
              </a:rPr>
              <a:t> 3</a:t>
            </a:r>
            <a:r>
              <a:rPr lang="en-ZA" altLang="en-US" sz="4000" b="1" dirty="0">
                <a:solidFill>
                  <a:srgbClr val="0000CC"/>
                </a:solidFill>
              </a:rPr>
              <a:t>: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Meertaligheid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raam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Reaksies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van   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verskillende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historiese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eras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ZA" altLang="en-US" b="1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F43A5E5-07BE-467B-AE92-559030A3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546" y="1089026"/>
            <a:ext cx="9269105" cy="504031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endParaRPr lang="nl-NL" altLang="en-US" sz="2400" dirty="0"/>
          </a:p>
          <a:p>
            <a:pPr>
              <a:spcBef>
                <a:spcPts val="0"/>
              </a:spcBef>
              <a:defRPr/>
            </a:pPr>
            <a:r>
              <a:rPr lang="nl-NL" altLang="en-US" sz="2400" dirty="0"/>
              <a:t>Hierdie lesing ondersoek:</a:t>
            </a:r>
          </a:p>
          <a:p>
            <a:pPr>
              <a:spcBef>
                <a:spcPts val="0"/>
              </a:spcBef>
              <a:defRPr/>
            </a:pPr>
            <a:endParaRPr lang="nl-NL" altLang="en-US" sz="2400" dirty="0"/>
          </a:p>
          <a:p>
            <a:pPr>
              <a:spcBef>
                <a:spcPts val="0"/>
              </a:spcBef>
              <a:defRPr/>
            </a:pPr>
            <a:r>
              <a:rPr lang="nl-NL" altLang="en-US" sz="2400" dirty="0"/>
              <a:t>Hoe verskillende historiese tydperke (</a:t>
            </a:r>
            <a:r>
              <a:rPr lang="nl-NL" altLang="en-US" sz="2400" dirty="0">
                <a:solidFill>
                  <a:srgbClr val="FF0000"/>
                </a:solidFill>
              </a:rPr>
              <a:t>moderniteit, post-/laatmoderniteit; pre-kolonialisme, kolonialisme, postkolonialisme</a:t>
            </a:r>
            <a:r>
              <a:rPr lang="nl-NL" altLang="en-US" sz="2400" dirty="0"/>
              <a:t>) gereageer het op, of beïnvloed sienings van, taal en meertaligheid. </a:t>
            </a:r>
          </a:p>
          <a:p>
            <a:pPr>
              <a:spcBef>
                <a:spcPts val="0"/>
              </a:spcBef>
              <a:defRPr/>
            </a:pPr>
            <a:endParaRPr lang="nl-NL" altLang="en-US" sz="2400" dirty="0"/>
          </a:p>
          <a:p>
            <a:pPr>
              <a:spcBef>
                <a:spcPts val="0"/>
              </a:spcBef>
              <a:defRPr/>
            </a:pPr>
            <a:r>
              <a:rPr lang="nl-NL" altLang="en-US" sz="2400" dirty="0"/>
              <a:t>Dit is, in terme van:</a:t>
            </a:r>
          </a:p>
          <a:p>
            <a:pPr>
              <a:spcBef>
                <a:spcPts val="0"/>
              </a:spcBef>
              <a:defRPr/>
            </a:pPr>
            <a:r>
              <a:rPr lang="nl-NL" altLang="en-US" sz="2400" dirty="0"/>
              <a:t>Die manier waarop mense taal gebruik</a:t>
            </a:r>
          </a:p>
          <a:p>
            <a:pPr>
              <a:spcBef>
                <a:spcPts val="0"/>
              </a:spcBef>
              <a:defRPr/>
            </a:pPr>
            <a:r>
              <a:rPr lang="nl-NL" altLang="en-US" sz="2400" dirty="0"/>
              <a:t>Die manier waarop taal bestudeer word</a:t>
            </a:r>
          </a:p>
          <a:p>
            <a:pPr>
              <a:spcBef>
                <a:spcPts val="0"/>
              </a:spcBef>
              <a:defRPr/>
            </a:pPr>
            <a:r>
              <a:rPr lang="nl-NL" altLang="en-US" sz="2400" dirty="0"/>
              <a:t>Die manier waarop die samelewing rondom taal georganiseer word</a:t>
            </a:r>
          </a:p>
          <a:p>
            <a:pPr>
              <a:spcBef>
                <a:spcPts val="0"/>
              </a:spcBef>
              <a:defRPr/>
            </a:pPr>
            <a:r>
              <a:rPr lang="nl-NL" altLang="en-US" sz="2400" dirty="0"/>
              <a:t>Die oortuigings oor taal in die samelewing of die houdings teenoor taal(s)</a:t>
            </a:r>
          </a:p>
          <a:p>
            <a:pPr>
              <a:spcBef>
                <a:spcPts val="0"/>
              </a:spcBef>
              <a:defRPr/>
            </a:pPr>
            <a:endParaRPr lang="nl-NL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7F7C45A-7DFE-4805-8DF2-A20FC331B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1223962"/>
          </a:xfrm>
        </p:spPr>
        <p:txBody>
          <a:bodyPr>
            <a:normAutofit fontScale="90000"/>
          </a:bodyPr>
          <a:lstStyle/>
          <a:p>
            <a:pPr marL="2060575" indent="-2060575"/>
            <a:r>
              <a:rPr lang="en-ZA" altLang="en-US" b="1" dirty="0" err="1">
                <a:solidFill>
                  <a:srgbClr val="0000CC"/>
                </a:solidFill>
              </a:rPr>
              <a:t>Lesing</a:t>
            </a:r>
            <a:r>
              <a:rPr lang="en-ZA" altLang="en-US" b="1" dirty="0">
                <a:solidFill>
                  <a:srgbClr val="0000CC"/>
                </a:solidFill>
              </a:rPr>
              <a:t> 4: </a:t>
            </a:r>
            <a:r>
              <a:rPr kumimoji="0" lang="nl-N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Globaliseringsverwante faktore wat verantwoordelik is vir kontemporêre meertaligheid</a:t>
            </a:r>
            <a:br>
              <a:rPr kumimoji="0" lang="nl-N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ZA" altLang="en-US" sz="3200" b="1" dirty="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9F3B1AF-296D-46D5-87BC-75785CFCF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076" y="1412875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ZA" altLang="en-US" sz="2400" dirty="0"/>
          </a:p>
          <a:p>
            <a:pPr eaLnBrk="1" hangingPunct="1">
              <a:defRPr/>
            </a:pPr>
            <a:r>
              <a:rPr lang="en-ZA" altLang="en-US" sz="2400" dirty="0" err="1"/>
              <a:t>Hierdie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lesing</a:t>
            </a:r>
            <a:r>
              <a:rPr lang="en-ZA" altLang="en-US" sz="2400" dirty="0"/>
              <a:t> </a:t>
            </a:r>
            <a:r>
              <a:rPr lang="en-ZA" altLang="en-US" sz="2400" dirty="0" err="1"/>
              <a:t>fokus</a:t>
            </a:r>
            <a:r>
              <a:rPr lang="en-ZA" altLang="en-US" sz="2400" dirty="0"/>
              <a:t> op:</a:t>
            </a:r>
          </a:p>
          <a:p>
            <a:pPr eaLnBrk="1" hangingPunct="1">
              <a:defRPr/>
            </a:pPr>
            <a:endParaRPr lang="en-ZA" altLang="en-US" sz="2400" dirty="0"/>
          </a:p>
          <a:p>
            <a:pPr eaLnBrk="1" hangingPunct="1">
              <a:defRPr/>
            </a:pPr>
            <a:r>
              <a:rPr lang="en-ZA" altLang="en-US" sz="2400" dirty="0" err="1">
                <a:solidFill>
                  <a:srgbClr val="FF0000"/>
                </a:solidFill>
              </a:rPr>
              <a:t>vier</a:t>
            </a:r>
            <a:r>
              <a:rPr lang="en-ZA" altLang="en-US" sz="2400" dirty="0">
                <a:solidFill>
                  <a:srgbClr val="FF0000"/>
                </a:solidFill>
              </a:rPr>
              <a:t> </a:t>
            </a:r>
            <a:r>
              <a:rPr lang="en-ZA" altLang="en-US" sz="2400" dirty="0" err="1">
                <a:solidFill>
                  <a:srgbClr val="FF0000"/>
                </a:solidFill>
              </a:rPr>
              <a:t>faktore</a:t>
            </a:r>
            <a:r>
              <a:rPr lang="en-ZA" altLang="en-US" sz="2400" dirty="0">
                <a:solidFill>
                  <a:srgbClr val="FF0000"/>
                </a:solidFill>
              </a:rPr>
              <a:t> </a:t>
            </a:r>
            <a:r>
              <a:rPr lang="en-ZA" altLang="en-US" sz="2400" dirty="0"/>
              <a:t>wat </a:t>
            </a:r>
            <a:r>
              <a:rPr lang="en-ZA" altLang="en-US" sz="2400" dirty="0" err="1"/>
              <a:t>verband</a:t>
            </a:r>
            <a:r>
              <a:rPr lang="en-ZA" altLang="en-US" sz="2400" dirty="0"/>
              <a:t> </a:t>
            </a:r>
            <a:r>
              <a:rPr lang="en-ZA" altLang="en-US" sz="2400" dirty="0" err="1"/>
              <a:t>hou</a:t>
            </a:r>
            <a:r>
              <a:rPr lang="en-ZA" altLang="en-US" sz="2400" dirty="0"/>
              <a:t> met </a:t>
            </a:r>
            <a:r>
              <a:rPr lang="en-ZA" altLang="en-US" sz="2400" dirty="0" err="1"/>
              <a:t>globalisering</a:t>
            </a:r>
            <a:r>
              <a:rPr lang="en-ZA" altLang="en-US" sz="2400" dirty="0"/>
              <a:t> wat  (</a:t>
            </a:r>
            <a:r>
              <a:rPr lang="en-ZA" altLang="en-US" sz="2400" dirty="0" err="1"/>
              <a:t>toegeneem</a:t>
            </a:r>
            <a:r>
              <a:rPr lang="en-ZA" altLang="en-US" sz="2400" dirty="0"/>
              <a:t>, </a:t>
            </a:r>
            <a:r>
              <a:rPr lang="en-ZA" altLang="en-US" sz="2400" dirty="0" err="1"/>
              <a:t>bygedra</a:t>
            </a:r>
            <a:r>
              <a:rPr lang="en-ZA" altLang="en-US" sz="2400" dirty="0"/>
              <a:t> het tot,...) </a:t>
            </a:r>
            <a:r>
              <a:rPr lang="en-ZA" altLang="en-US" sz="2400" dirty="0" err="1"/>
              <a:t>meertaligheid</a:t>
            </a:r>
            <a:r>
              <a:rPr lang="en-ZA" altLang="en-US" sz="2400" dirty="0"/>
              <a:t> van </a:t>
            </a:r>
            <a:r>
              <a:rPr lang="en-ZA" altLang="en-US" sz="2400" dirty="0" err="1"/>
              <a:t>samelewings</a:t>
            </a:r>
            <a:r>
              <a:rPr lang="en-ZA" altLang="en-US" sz="2400" dirty="0"/>
              <a:t> </a:t>
            </a:r>
            <a:r>
              <a:rPr lang="en-ZA" altLang="en-US" sz="2400" dirty="0" err="1"/>
              <a:t>en</a:t>
            </a:r>
            <a:r>
              <a:rPr lang="en-ZA" altLang="en-US" sz="2400" dirty="0"/>
              <a:t> </a:t>
            </a:r>
            <a:r>
              <a:rPr lang="en-ZA" altLang="en-US" sz="2400" dirty="0" err="1"/>
              <a:t>individue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gevorm</a:t>
            </a:r>
            <a:r>
              <a:rPr lang="en-ZA" altLang="en-US" sz="2400" dirty="0"/>
              <a:t> het</a:t>
            </a:r>
          </a:p>
          <a:p>
            <a:pPr eaLnBrk="1" hangingPunct="1">
              <a:defRPr/>
            </a:pPr>
            <a:r>
              <a:rPr lang="en-ZA" altLang="en-US" sz="2400" dirty="0"/>
              <a:t> </a:t>
            </a:r>
            <a:r>
              <a:rPr lang="en-ZA" altLang="en-US" sz="2400" dirty="0" err="1"/>
              <a:t>Inligtings</a:t>
            </a:r>
            <a:r>
              <a:rPr lang="en-ZA" altLang="en-US" sz="2400" dirty="0"/>
              <a:t>- </a:t>
            </a:r>
            <a:r>
              <a:rPr lang="en-ZA" altLang="en-US" sz="2400" dirty="0" err="1"/>
              <a:t>en</a:t>
            </a:r>
            <a:r>
              <a:rPr lang="en-ZA" altLang="en-US" sz="2400" dirty="0"/>
              <a:t> </a:t>
            </a:r>
            <a:r>
              <a:rPr lang="en-ZA" altLang="en-US" sz="2400" dirty="0" err="1"/>
              <a:t>kommunikasietegnologieë</a:t>
            </a:r>
            <a:r>
              <a:rPr lang="en-ZA" altLang="en-US" sz="2400" dirty="0"/>
              <a:t> (IKT's)</a:t>
            </a:r>
          </a:p>
          <a:p>
            <a:pPr eaLnBrk="1" hangingPunct="1">
              <a:defRPr/>
            </a:pPr>
            <a:r>
              <a:rPr lang="en-ZA" altLang="en-US" sz="2400" dirty="0"/>
              <a:t> </a:t>
            </a:r>
            <a:r>
              <a:rPr lang="en-ZA" altLang="en-US" sz="2400" dirty="0" err="1"/>
              <a:t>Nuwe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werkplekreëlings</a:t>
            </a:r>
            <a:r>
              <a:rPr lang="en-ZA" altLang="en-US" sz="2400" dirty="0"/>
              <a:t> </a:t>
            </a:r>
          </a:p>
          <a:p>
            <a:pPr eaLnBrk="1" hangingPunct="1">
              <a:defRPr/>
            </a:pPr>
            <a:r>
              <a:rPr lang="en-ZA" altLang="en-US" sz="2400" dirty="0"/>
              <a:t> </a:t>
            </a:r>
            <a:r>
              <a:rPr lang="en-ZA" altLang="en-US" sz="2400" dirty="0" err="1"/>
              <a:t>Migrasie</a:t>
            </a:r>
            <a:r>
              <a:rPr lang="en-ZA" altLang="en-US" sz="2400" dirty="0"/>
              <a:t> </a:t>
            </a:r>
          </a:p>
          <a:p>
            <a:pPr eaLnBrk="1" hangingPunct="1">
              <a:defRPr/>
            </a:pPr>
            <a:r>
              <a:rPr lang="en-ZA" altLang="en-US" sz="2400" dirty="0"/>
              <a:t> </a:t>
            </a:r>
            <a:r>
              <a:rPr lang="en-ZA" altLang="en-US" sz="2400" dirty="0" err="1"/>
              <a:t>Nuwe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sosio-politieke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reëlings</a:t>
            </a:r>
            <a:endParaRPr lang="en-ZA" altLang="en-US" sz="2400" dirty="0"/>
          </a:p>
          <a:p>
            <a:pPr eaLnBrk="1" hangingPunct="1">
              <a:defRPr/>
            </a:pPr>
            <a:endParaRPr lang="en-ZA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BB7124E2-9892-414B-84DE-2A268C57E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260350"/>
            <a:ext cx="8229600" cy="647700"/>
          </a:xfrm>
        </p:spPr>
        <p:txBody>
          <a:bodyPr>
            <a:normAutofit/>
          </a:bodyPr>
          <a:lstStyle/>
          <a:p>
            <a:pPr eaLnBrk="1" hangingPunct="1"/>
            <a:r>
              <a:rPr lang="en-ZA" altLang="en-US" b="1" dirty="0" err="1">
                <a:solidFill>
                  <a:srgbClr val="0000CC"/>
                </a:solidFill>
              </a:rPr>
              <a:t>Lesing</a:t>
            </a:r>
            <a:r>
              <a:rPr lang="en-ZA" altLang="en-US" b="1" dirty="0">
                <a:solidFill>
                  <a:srgbClr val="0000CC"/>
                </a:solidFill>
              </a:rPr>
              <a:t> 5: </a:t>
            </a:r>
            <a:r>
              <a:rPr lang="en-ZA" altLang="en-US" sz="3200" b="1" dirty="0" err="1"/>
              <a:t>Vorme</a:t>
            </a:r>
            <a:r>
              <a:rPr lang="en-ZA" altLang="en-US" sz="3200" b="1" dirty="0"/>
              <a:t> van </a:t>
            </a:r>
            <a:r>
              <a:rPr lang="en-ZA" altLang="en-US" sz="3200" b="1" dirty="0" err="1"/>
              <a:t>meertaligheid</a:t>
            </a:r>
            <a:endParaRPr lang="en-ZA" alt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5EEFA-8384-41B6-990A-2B1D53C3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052514"/>
            <a:ext cx="8229600" cy="5545137"/>
          </a:xfrm>
        </p:spPr>
        <p:txBody>
          <a:bodyPr>
            <a:normAutofit/>
          </a:bodyPr>
          <a:lstStyle/>
          <a:p>
            <a:pPr eaLnBrk="1" hangingPunct="1"/>
            <a:endParaRPr lang="nl-NL" altLang="en-US" sz="3000" dirty="0"/>
          </a:p>
          <a:p>
            <a:pPr eaLnBrk="1" hangingPunct="1"/>
            <a:r>
              <a:rPr lang="nl-NL" altLang="en-US" sz="3000" dirty="0"/>
              <a:t>Hierdie lesing stel die volgende </a:t>
            </a:r>
            <a:r>
              <a:rPr lang="nl-NL" altLang="en-US" sz="3000" dirty="0">
                <a:solidFill>
                  <a:srgbClr val="FF0000"/>
                </a:solidFill>
              </a:rPr>
              <a:t>tipes sosiale meertaligheid</a:t>
            </a:r>
            <a:r>
              <a:rPr lang="nl-NL" altLang="en-US" sz="3000" dirty="0"/>
              <a:t> bekend:</a:t>
            </a:r>
          </a:p>
          <a:p>
            <a:pPr eaLnBrk="1" hangingPunct="1"/>
            <a:endParaRPr lang="nl-NL" altLang="en-US" sz="3000" dirty="0"/>
          </a:p>
          <a:p>
            <a:pPr eaLnBrk="1" hangingPunct="1"/>
            <a:r>
              <a:rPr lang="nl-NL" altLang="en-US" sz="3000" dirty="0"/>
              <a:t>Horisontale meertaligheid </a:t>
            </a:r>
          </a:p>
          <a:p>
            <a:pPr eaLnBrk="1" hangingPunct="1"/>
            <a:r>
              <a:rPr lang="nl-NL" altLang="en-US" sz="3000" dirty="0"/>
              <a:t>Vertikale meertaligheid </a:t>
            </a:r>
          </a:p>
          <a:p>
            <a:pPr eaLnBrk="1" hangingPunct="1"/>
            <a:r>
              <a:rPr lang="nl-NL" altLang="en-US" sz="3000" dirty="0"/>
              <a:t>Onderhandelde meertaligheid </a:t>
            </a:r>
          </a:p>
          <a:p>
            <a:pPr eaLnBrk="1" hangingPunct="1"/>
            <a:r>
              <a:rPr lang="nl-NL" altLang="en-US" sz="3000" dirty="0"/>
              <a:t>Meertaligheid op te stel, en</a:t>
            </a:r>
          </a:p>
          <a:p>
            <a:pPr eaLnBrk="1" hangingPunct="1"/>
            <a:r>
              <a:rPr lang="nl-NL" altLang="en-US" sz="3000" dirty="0"/>
              <a:t>Afgekapte meertaligheid </a:t>
            </a:r>
          </a:p>
          <a:p>
            <a:pPr eaLnBrk="1" hangingPunct="1"/>
            <a:endParaRPr lang="nl-NL" alt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B3C39FBB-4BA1-4A64-83D6-094012A40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60351"/>
            <a:ext cx="8362950" cy="777875"/>
          </a:xfrm>
        </p:spPr>
        <p:txBody>
          <a:bodyPr>
            <a:normAutofit fontScale="90000"/>
          </a:bodyPr>
          <a:lstStyle/>
          <a:p>
            <a:pPr marL="2743200" indent="-2743200"/>
            <a:r>
              <a:rPr lang="en-ZA" altLang="en-US" sz="3200" b="1" dirty="0" err="1">
                <a:solidFill>
                  <a:srgbClr val="0000CC"/>
                </a:solidFill>
              </a:rPr>
              <a:t>Lesing</a:t>
            </a:r>
            <a:r>
              <a:rPr lang="en-ZA" altLang="en-US" sz="3200" b="1" dirty="0">
                <a:solidFill>
                  <a:srgbClr val="0000CC"/>
                </a:solidFill>
              </a:rPr>
              <a:t> 6 (</a:t>
            </a:r>
            <a:r>
              <a:rPr lang="en-ZA" altLang="en-US" sz="3200" b="1" dirty="0" err="1">
                <a:solidFill>
                  <a:srgbClr val="0000CC"/>
                </a:solidFill>
              </a:rPr>
              <a:t>Deel</a:t>
            </a:r>
            <a:r>
              <a:rPr lang="en-ZA" altLang="en-US" sz="3200" b="1" dirty="0">
                <a:solidFill>
                  <a:srgbClr val="0000CC"/>
                </a:solidFill>
              </a:rPr>
              <a:t> I): </a:t>
            </a:r>
            <a:r>
              <a:rPr lang="en-ZA" altLang="en-US" sz="3200" b="1" dirty="0" err="1"/>
              <a:t>Familie</a:t>
            </a:r>
            <a:r>
              <a:rPr lang="en-ZA" altLang="en-US" sz="3200" b="1" dirty="0"/>
              <a:t> </a:t>
            </a:r>
            <a:r>
              <a:rPr lang="en-ZA" altLang="en-US" sz="3200" b="1" dirty="0" err="1"/>
              <a:t>en</a:t>
            </a:r>
            <a:r>
              <a:rPr lang="en-ZA" altLang="en-US" sz="3200" b="1" dirty="0"/>
              <a:t> </a:t>
            </a:r>
            <a:r>
              <a:rPr lang="en-ZA" altLang="en-US" sz="3200" b="1" dirty="0" err="1"/>
              <a:t>individuele</a:t>
            </a:r>
            <a:r>
              <a:rPr lang="en-ZA" altLang="en-US" sz="3200" b="1" dirty="0"/>
              <a:t> </a:t>
            </a:r>
            <a:r>
              <a:rPr lang="en-ZA" altLang="en-US" sz="3200" b="1" dirty="0" err="1"/>
              <a:t>meertaligheid</a:t>
            </a:r>
            <a:endParaRPr lang="en-ZA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E6015-6C80-4408-BE7B-CE6F6452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557338"/>
            <a:ext cx="9239250" cy="50403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ZA" sz="2400" dirty="0"/>
              <a:t>Die </a:t>
            </a:r>
            <a:r>
              <a:rPr lang="en-ZA" sz="2400" dirty="0" err="1"/>
              <a:t>fokus</a:t>
            </a:r>
            <a:r>
              <a:rPr lang="en-ZA" sz="2400" dirty="0"/>
              <a:t> van </a:t>
            </a:r>
            <a:r>
              <a:rPr lang="en-ZA" sz="2400" dirty="0" err="1"/>
              <a:t>hierdie</a:t>
            </a:r>
            <a:r>
              <a:rPr lang="en-ZA" sz="2400" dirty="0"/>
              <a:t> </a:t>
            </a:r>
            <a:r>
              <a:rPr lang="en-ZA" sz="2400" dirty="0" err="1"/>
              <a:t>lesing</a:t>
            </a:r>
            <a:r>
              <a:rPr lang="en-ZA" sz="2400" dirty="0"/>
              <a:t> is op:</a:t>
            </a:r>
          </a:p>
          <a:p>
            <a:pPr>
              <a:defRPr/>
            </a:pPr>
            <a:endParaRPr lang="en-ZA" sz="2400" dirty="0"/>
          </a:p>
          <a:p>
            <a:pPr>
              <a:defRPr/>
            </a:pPr>
            <a:r>
              <a:rPr lang="en-ZA" sz="2400" dirty="0" err="1">
                <a:solidFill>
                  <a:srgbClr val="FF0000"/>
                </a:solidFill>
              </a:rPr>
              <a:t>faktore</a:t>
            </a:r>
            <a:r>
              <a:rPr lang="en-ZA" sz="2400" dirty="0"/>
              <a:t> (</a:t>
            </a:r>
            <a:r>
              <a:rPr lang="en-ZA" sz="2400" dirty="0" err="1"/>
              <a:t>taalkonfigurasies</a:t>
            </a:r>
            <a:r>
              <a:rPr lang="en-ZA" sz="2400" dirty="0"/>
              <a:t>) wat </a:t>
            </a:r>
            <a:r>
              <a:rPr lang="en-ZA" sz="2400" dirty="0" err="1"/>
              <a:t>meertaligheid</a:t>
            </a:r>
            <a:r>
              <a:rPr lang="en-ZA" sz="2400" dirty="0"/>
              <a:t> in die </a:t>
            </a:r>
            <a:r>
              <a:rPr lang="en-ZA" sz="2400" dirty="0" err="1"/>
              <a:t>gesin</a:t>
            </a:r>
            <a:r>
              <a:rPr lang="en-ZA" sz="2400" dirty="0"/>
              <a:t> </a:t>
            </a:r>
            <a:r>
              <a:rPr lang="en-ZA" sz="2400" dirty="0" err="1"/>
              <a:t>en</a:t>
            </a:r>
            <a:r>
              <a:rPr lang="en-ZA" sz="2400" dirty="0"/>
              <a:t> in die </a:t>
            </a:r>
            <a:r>
              <a:rPr lang="en-ZA" sz="2400" dirty="0" err="1"/>
              <a:t>lewens</a:t>
            </a:r>
            <a:r>
              <a:rPr lang="en-ZA" sz="2400" dirty="0"/>
              <a:t> van </a:t>
            </a:r>
            <a:r>
              <a:rPr lang="en-ZA" sz="2400" dirty="0" err="1"/>
              <a:t>individue</a:t>
            </a:r>
            <a:r>
              <a:rPr lang="en-ZA" sz="2400" dirty="0"/>
              <a:t> </a:t>
            </a:r>
            <a:r>
              <a:rPr lang="en-ZA" sz="2400" dirty="0" err="1"/>
              <a:t>beïnvloed</a:t>
            </a:r>
            <a:r>
              <a:rPr lang="en-ZA" sz="2400" dirty="0"/>
              <a:t>,</a:t>
            </a:r>
          </a:p>
          <a:p>
            <a:pPr>
              <a:defRPr/>
            </a:pPr>
            <a:r>
              <a:rPr lang="en-ZA" sz="2400" dirty="0" err="1">
                <a:solidFill>
                  <a:srgbClr val="FF0000"/>
                </a:solidFill>
              </a:rPr>
              <a:t>taalhoudings</a:t>
            </a:r>
            <a:r>
              <a:rPr lang="en-ZA" sz="2400" dirty="0"/>
              <a:t>, </a:t>
            </a:r>
            <a:r>
              <a:rPr lang="en-ZA" sz="2400" dirty="0" err="1"/>
              <a:t>praktykgemeenskappe</a:t>
            </a:r>
            <a:r>
              <a:rPr lang="en-ZA" sz="2400" dirty="0"/>
              <a:t>, </a:t>
            </a:r>
            <a:r>
              <a:rPr lang="en-ZA" sz="2400" dirty="0">
                <a:solidFill>
                  <a:srgbClr val="FF0000"/>
                </a:solidFill>
              </a:rPr>
              <a:t>taal </a:t>
            </a:r>
            <a:r>
              <a:rPr lang="en-ZA" sz="2400" dirty="0" err="1">
                <a:solidFill>
                  <a:srgbClr val="FF0000"/>
                </a:solidFill>
              </a:rPr>
              <a:t>ideologieë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/>
              <a:t>en</a:t>
            </a:r>
            <a:r>
              <a:rPr lang="en-ZA" sz="2400" dirty="0"/>
              <a:t> </a:t>
            </a:r>
            <a:r>
              <a:rPr lang="en-ZA" sz="2400" dirty="0" err="1"/>
              <a:t>tipes</a:t>
            </a:r>
            <a:r>
              <a:rPr lang="en-ZA" sz="2400" dirty="0"/>
              <a:t> taal </a:t>
            </a:r>
            <a:r>
              <a:rPr lang="en-ZA" sz="2400" dirty="0" err="1"/>
              <a:t>ideologieë</a:t>
            </a:r>
            <a:endParaRPr lang="en-ZA" sz="2400" dirty="0"/>
          </a:p>
          <a:p>
            <a:pPr>
              <a:defRPr/>
            </a:pPr>
            <a:r>
              <a:rPr lang="en-ZA" sz="2400" dirty="0"/>
              <a:t>die </a:t>
            </a:r>
            <a:r>
              <a:rPr lang="en-ZA" sz="2400" dirty="0" err="1">
                <a:solidFill>
                  <a:srgbClr val="FF0000"/>
                </a:solidFill>
              </a:rPr>
              <a:t>ooreenkomste</a:t>
            </a:r>
            <a:r>
              <a:rPr lang="en-ZA" sz="2400" dirty="0"/>
              <a:t> </a:t>
            </a:r>
            <a:r>
              <a:rPr lang="en-ZA" sz="2400" dirty="0" err="1"/>
              <a:t>en</a:t>
            </a:r>
            <a:r>
              <a:rPr lang="en-ZA" sz="2400" dirty="0"/>
              <a:t> </a:t>
            </a:r>
            <a:r>
              <a:rPr lang="en-ZA" sz="2400" dirty="0" err="1">
                <a:solidFill>
                  <a:srgbClr val="FF0000"/>
                </a:solidFill>
              </a:rPr>
              <a:t>verskille</a:t>
            </a:r>
            <a:r>
              <a:rPr lang="en-ZA" sz="2400" dirty="0"/>
              <a:t> </a:t>
            </a:r>
            <a:r>
              <a:rPr lang="en-ZA" sz="2400" dirty="0" err="1"/>
              <a:t>tussen</a:t>
            </a:r>
            <a:r>
              <a:rPr lang="en-ZA" sz="2400" dirty="0"/>
              <a:t> </a:t>
            </a:r>
            <a:r>
              <a:rPr lang="en-ZA" sz="2400" dirty="0" err="1"/>
              <a:t>taalhoudings</a:t>
            </a:r>
            <a:r>
              <a:rPr lang="en-ZA" sz="2400" dirty="0"/>
              <a:t> </a:t>
            </a:r>
            <a:r>
              <a:rPr lang="en-ZA" sz="2400" dirty="0" err="1"/>
              <a:t>en</a:t>
            </a:r>
            <a:r>
              <a:rPr lang="en-ZA" sz="2400" dirty="0"/>
              <a:t> taal </a:t>
            </a:r>
            <a:r>
              <a:rPr lang="en-ZA" sz="2400" dirty="0" err="1"/>
              <a:t>ideologieë</a:t>
            </a:r>
            <a:endParaRPr lang="en-ZA" sz="2400" dirty="0"/>
          </a:p>
          <a:p>
            <a:pPr>
              <a:defRPr/>
            </a:pPr>
            <a:r>
              <a:rPr lang="en-ZA" sz="2400" dirty="0"/>
              <a:t>Romaine (1995) </a:t>
            </a:r>
            <a:r>
              <a:rPr lang="en-ZA" sz="2400" dirty="0" err="1"/>
              <a:t>ses</a:t>
            </a:r>
            <a:r>
              <a:rPr lang="en-ZA" sz="2400" dirty="0"/>
              <a:t> </a:t>
            </a:r>
            <a:r>
              <a:rPr lang="en-ZA" sz="2400" dirty="0" err="1"/>
              <a:t>basiese</a:t>
            </a:r>
            <a:r>
              <a:rPr lang="en-ZA" sz="2400" dirty="0"/>
              <a:t> </a:t>
            </a:r>
            <a:r>
              <a:rPr lang="en-ZA" sz="2400" dirty="0" err="1">
                <a:solidFill>
                  <a:srgbClr val="FF0000"/>
                </a:solidFill>
              </a:rPr>
              <a:t>tipes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>
                <a:solidFill>
                  <a:srgbClr val="FF0000"/>
                </a:solidFill>
              </a:rPr>
              <a:t>ouertaalprofiele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>
                <a:solidFill>
                  <a:srgbClr val="FF0000"/>
                </a:solidFill>
              </a:rPr>
              <a:t>en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>
                <a:solidFill>
                  <a:srgbClr val="FF0000"/>
                </a:solidFill>
              </a:rPr>
              <a:t>taalkeusepatrone</a:t>
            </a:r>
            <a:r>
              <a:rPr lang="en-ZA" sz="2400" dirty="0">
                <a:solidFill>
                  <a:srgbClr val="FF0000"/>
                </a:solidFill>
              </a:rPr>
              <a:t> in </a:t>
            </a:r>
            <a:r>
              <a:rPr lang="en-ZA" sz="2400" dirty="0" err="1">
                <a:solidFill>
                  <a:srgbClr val="FF0000"/>
                </a:solidFill>
              </a:rPr>
              <a:t>tweetalige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>
                <a:solidFill>
                  <a:srgbClr val="FF0000"/>
                </a:solidFill>
              </a:rPr>
              <a:t>en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>
                <a:solidFill>
                  <a:srgbClr val="FF0000"/>
                </a:solidFill>
              </a:rPr>
              <a:t>meertalige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>
                <a:solidFill>
                  <a:srgbClr val="FF0000"/>
                </a:solidFill>
              </a:rPr>
              <a:t>gesinne</a:t>
            </a:r>
            <a:r>
              <a:rPr lang="en-ZA" sz="2400" dirty="0"/>
              <a:t>.</a:t>
            </a:r>
          </a:p>
          <a:p>
            <a:pPr>
              <a:defRPr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550851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6F716576-CB33-4CCB-B307-0CD5D1588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7214" y="254000"/>
            <a:ext cx="8383587" cy="1366838"/>
          </a:xfrm>
        </p:spPr>
        <p:txBody>
          <a:bodyPr/>
          <a:lstStyle/>
          <a:p>
            <a:pPr eaLnBrk="1" hangingPunct="1"/>
            <a:r>
              <a:rPr lang="en-ZA" altLang="en-US" sz="3200" b="1" dirty="0" err="1">
                <a:solidFill>
                  <a:srgbClr val="0000CC"/>
                </a:solidFill>
              </a:rPr>
              <a:t>Lesing</a:t>
            </a:r>
            <a:r>
              <a:rPr lang="en-ZA" altLang="en-US" sz="3200" b="1" dirty="0">
                <a:solidFill>
                  <a:srgbClr val="0000CC"/>
                </a:solidFill>
              </a:rPr>
              <a:t> 6 (</a:t>
            </a:r>
            <a:r>
              <a:rPr lang="en-ZA" altLang="en-US" sz="3200" b="1" dirty="0" err="1">
                <a:solidFill>
                  <a:srgbClr val="0000CC"/>
                </a:solidFill>
              </a:rPr>
              <a:t>Deel</a:t>
            </a:r>
            <a:r>
              <a:rPr lang="en-ZA" altLang="en-US" sz="3200" b="1" dirty="0">
                <a:solidFill>
                  <a:srgbClr val="0000CC"/>
                </a:solidFill>
              </a:rPr>
              <a:t> II)</a:t>
            </a:r>
            <a:r>
              <a:rPr lang="en-ZA" altLang="en-US" sz="3200" b="1" i="1" dirty="0">
                <a:solidFill>
                  <a:srgbClr val="0000CC"/>
                </a:solidFill>
              </a:rPr>
              <a:t>: </a:t>
            </a:r>
            <a:r>
              <a:rPr lang="en-ZA" altLang="en-US" sz="2800" b="1" dirty="0"/>
              <a:t>Translanguaging; Co-languaging</a:t>
            </a:r>
            <a:endParaRPr lang="en-ZA" alt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95DB5-ABD4-4D94-9043-2E13E61C5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620838"/>
            <a:ext cx="8972550" cy="476091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nl-NL" altLang="en-US" sz="2400" dirty="0"/>
              <a:t>Hierdie lesing fokus op:</a:t>
            </a:r>
          </a:p>
          <a:p>
            <a:pPr marL="457200" lvl="1" indent="0">
              <a:buNone/>
            </a:pPr>
            <a:endParaRPr lang="nl-NL" altLang="en-US" sz="2400" dirty="0"/>
          </a:p>
          <a:p>
            <a:pPr marL="266700" lvl="1" indent="-266700"/>
            <a:r>
              <a:rPr lang="nl-NL" altLang="en-US" sz="2400" dirty="0"/>
              <a:t>die definisie van die term </a:t>
            </a:r>
            <a:r>
              <a:rPr lang="nl-NL" altLang="en-US" sz="2400" b="1" dirty="0"/>
              <a:t>translanguaging</a:t>
            </a:r>
            <a:r>
              <a:rPr lang="nl-NL" altLang="en-US" sz="2400" dirty="0"/>
              <a:t>; sy oorsprong, evolusie met verloop van tyd (aanvanklike vs. huidige gebruik)</a:t>
            </a:r>
            <a:endParaRPr lang="nl-NL" altLang="en-ZA" sz="2400" dirty="0">
              <a:solidFill>
                <a:srgbClr val="000000"/>
              </a:solidFill>
            </a:endParaRPr>
          </a:p>
          <a:p>
            <a:pPr algn="just"/>
            <a:r>
              <a:rPr lang="nl-NL" altLang="en-ZA" sz="2400" dirty="0">
                <a:solidFill>
                  <a:srgbClr val="000000"/>
                </a:solidFill>
              </a:rPr>
              <a:t>die voordele van translanguaging as taalpraktyk: in onderrig, leer en assesserings</a:t>
            </a:r>
          </a:p>
          <a:p>
            <a:pPr algn="just"/>
            <a:r>
              <a:rPr lang="nl-NL" altLang="en-ZA" sz="2400" dirty="0">
                <a:solidFill>
                  <a:srgbClr val="000000"/>
                </a:solidFill>
              </a:rPr>
              <a:t>die definisie van die term </a:t>
            </a:r>
            <a:r>
              <a:rPr lang="nl-NL" altLang="en-ZA" sz="2400" b="1" dirty="0">
                <a:solidFill>
                  <a:srgbClr val="000000"/>
                </a:solidFill>
              </a:rPr>
              <a:t>co-languaging</a:t>
            </a:r>
            <a:r>
              <a:rPr lang="nl-NL" altLang="en-ZA" sz="2400" dirty="0">
                <a:solidFill>
                  <a:srgbClr val="000000"/>
                </a:solidFill>
              </a:rPr>
              <a:t>; die verhouding met translanguaging; en die belangrikheid/voordele van co-languaging in akademiese en ander kontekste</a:t>
            </a:r>
          </a:p>
          <a:p>
            <a:pPr marL="457200" lvl="1" indent="0">
              <a:buNone/>
            </a:pPr>
            <a:endParaRPr lang="en-ZA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D093F56-F195-42AD-9CED-E436C147F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3865" y="260349"/>
            <a:ext cx="8424863" cy="777875"/>
          </a:xfrm>
        </p:spPr>
        <p:txBody>
          <a:bodyPr/>
          <a:lstStyle/>
          <a:p>
            <a:pPr marL="2344738" indent="-2344738"/>
            <a:r>
              <a:rPr lang="en-ZA" altLang="en-US" sz="3000" b="1" dirty="0" err="1">
                <a:solidFill>
                  <a:srgbClr val="0000CC"/>
                </a:solidFill>
              </a:rPr>
              <a:t>Lesing</a:t>
            </a:r>
            <a:r>
              <a:rPr lang="en-ZA" altLang="en-US" sz="3000" b="1" dirty="0">
                <a:solidFill>
                  <a:srgbClr val="0000CC"/>
                </a:solidFill>
              </a:rPr>
              <a:t> 7: </a:t>
            </a:r>
            <a:r>
              <a:rPr lang="en-ZA" altLang="en-US" sz="3000" b="1" dirty="0" err="1"/>
              <a:t>Meertaligheid</a:t>
            </a:r>
            <a:r>
              <a:rPr lang="en-ZA" altLang="en-US" sz="3000" b="1" dirty="0"/>
              <a:t> </a:t>
            </a:r>
            <a:r>
              <a:rPr lang="en-ZA" altLang="en-US" sz="3000" b="1" dirty="0" err="1"/>
              <a:t>en</a:t>
            </a:r>
            <a:r>
              <a:rPr lang="en-ZA" altLang="en-US" sz="3000" b="1" dirty="0"/>
              <a:t> </a:t>
            </a:r>
            <a:r>
              <a:rPr lang="en-ZA" altLang="en-US" sz="3000" b="1" dirty="0" err="1"/>
              <a:t>demokrasie</a:t>
            </a:r>
            <a:endParaRPr lang="en-ZA" altLang="en-US" sz="3000" b="1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D6CE0E3-917B-48BC-8753-983099A47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935" y="1145286"/>
            <a:ext cx="9252922" cy="51133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alt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altLang="en-US" sz="2400" dirty="0">
                <a:solidFill>
                  <a:srgbClr val="000000"/>
                </a:solidFill>
              </a:rPr>
              <a:t>Hierdie lesing ondersoek:</a:t>
            </a:r>
          </a:p>
          <a:p>
            <a:pPr marL="0" indent="0">
              <a:buNone/>
            </a:pPr>
            <a:endParaRPr lang="nl-NL" altLang="en-US" sz="2400" dirty="0">
              <a:solidFill>
                <a:srgbClr val="000000"/>
              </a:solidFill>
            </a:endParaRPr>
          </a:p>
          <a:p>
            <a:r>
              <a:rPr lang="nl-NL" altLang="en-US" sz="2400" dirty="0">
                <a:solidFill>
                  <a:srgbClr val="000000"/>
                </a:solidFill>
              </a:rPr>
              <a:t>Die definisie van demokrasie en die pilare/bestanddele van demokrasie;</a:t>
            </a:r>
          </a:p>
          <a:p>
            <a:r>
              <a:rPr lang="nl-NL" altLang="en-US" sz="2400" dirty="0">
                <a:solidFill>
                  <a:srgbClr val="000000"/>
                </a:solidFill>
              </a:rPr>
              <a:t>Die belangrikheid van meertalige beleide/praktyke in 'n demokrasie</a:t>
            </a:r>
          </a:p>
          <a:p>
            <a:r>
              <a:rPr lang="nl-NL" altLang="en-US" sz="2400" dirty="0">
                <a:solidFill>
                  <a:srgbClr val="000000"/>
                </a:solidFill>
              </a:rPr>
              <a:t>Belemmerings vir meertaligheid in 'n demokrasie</a:t>
            </a:r>
          </a:p>
          <a:p>
            <a:r>
              <a:rPr lang="nl-NL" altLang="en-US" sz="2400" dirty="0">
                <a:solidFill>
                  <a:srgbClr val="000000"/>
                </a:solidFill>
              </a:rPr>
              <a:t>Groot gevolge/nadele van eentalige beleid in 'n demokrasie</a:t>
            </a:r>
          </a:p>
          <a:p>
            <a:pPr marL="0" indent="0">
              <a:buNone/>
            </a:pPr>
            <a:endParaRPr lang="nl-NL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3803-3846-4BFC-A0E3-55A6A83C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493" y="404811"/>
            <a:ext cx="8229600" cy="792163"/>
          </a:xfrm>
        </p:spPr>
        <p:txBody>
          <a:bodyPr>
            <a:normAutofit fontScale="90000"/>
          </a:bodyPr>
          <a:lstStyle/>
          <a:p>
            <a:pPr marL="2155825" indent="-2155825" algn="l" eaLnBrk="1" hangingPunct="1">
              <a:lnSpc>
                <a:spcPct val="90000"/>
              </a:lnSpc>
              <a:defRPr/>
            </a:pPr>
            <a:r>
              <a:rPr lang="en-ZA" altLang="en-US" b="1" dirty="0" err="1">
                <a:solidFill>
                  <a:srgbClr val="0000CC"/>
                </a:solidFill>
              </a:rPr>
              <a:t>Lesing</a:t>
            </a:r>
            <a:r>
              <a:rPr lang="en-ZA" altLang="en-US" b="1" dirty="0">
                <a:solidFill>
                  <a:srgbClr val="0000CC"/>
                </a:solidFill>
              </a:rPr>
              <a:t> 8: </a:t>
            </a:r>
            <a:r>
              <a:rPr lang="en-ZA" altLang="en-US" b="1" dirty="0" err="1"/>
              <a:t>Bekendstelling</a:t>
            </a:r>
            <a:r>
              <a:rPr lang="en-ZA" altLang="en-US" b="1" dirty="0"/>
              <a:t> van </a:t>
            </a:r>
            <a:r>
              <a:rPr lang="en-ZA" altLang="en-US" b="1" dirty="0" err="1"/>
              <a:t>taalbeleide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FE5D7-4C3C-4266-B610-A6A8D4F2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493" y="1412876"/>
            <a:ext cx="9041720" cy="5040313"/>
          </a:xfrm>
        </p:spPr>
        <p:txBody>
          <a:bodyPr>
            <a:noAutofit/>
          </a:bodyPr>
          <a:lstStyle/>
          <a:p>
            <a:pPr marL="290830" indent="0">
              <a:buNone/>
              <a:defRPr/>
            </a:pPr>
            <a:r>
              <a:rPr lang="en-ZA" altLang="en-US" sz="2400" dirty="0" err="1"/>
              <a:t>Hierdie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lesing</a:t>
            </a:r>
            <a:r>
              <a:rPr lang="en-ZA" altLang="en-US" sz="2400" dirty="0"/>
              <a:t> </a:t>
            </a:r>
            <a:r>
              <a:rPr lang="en-ZA" altLang="en-US" sz="2400" dirty="0" err="1"/>
              <a:t>oorweeg</a:t>
            </a:r>
            <a:r>
              <a:rPr lang="en-ZA" altLang="en-US" sz="2400" dirty="0"/>
              <a:t>:</a:t>
            </a:r>
          </a:p>
          <a:p>
            <a:pPr marL="519430">
              <a:buFontTx/>
              <a:buChar char="•"/>
              <a:defRPr/>
            </a:pPr>
            <a:endParaRPr lang="en-ZA" altLang="en-US" sz="2400" dirty="0"/>
          </a:p>
          <a:p>
            <a:pPr marL="519430">
              <a:buFont typeface="Wingdings" panose="05000000000000000000" pitchFamily="2" charset="2"/>
              <a:buChar char="Ø"/>
              <a:defRPr/>
            </a:pPr>
            <a:r>
              <a:rPr lang="en-ZA" altLang="en-US" sz="2400" dirty="0"/>
              <a:t>Wat </a:t>
            </a:r>
            <a:r>
              <a:rPr lang="en-ZA" altLang="en-US" sz="2400" dirty="0" err="1"/>
              <a:t>taalbeleid</a:t>
            </a:r>
            <a:r>
              <a:rPr lang="en-ZA" altLang="en-US" sz="2400" dirty="0"/>
              <a:t> is</a:t>
            </a:r>
          </a:p>
          <a:p>
            <a:pPr marL="519430">
              <a:buFont typeface="Wingdings" panose="05000000000000000000" pitchFamily="2" charset="2"/>
              <a:buChar char="Ø"/>
              <a:defRPr/>
            </a:pPr>
            <a:r>
              <a:rPr lang="en-ZA" altLang="en-US" sz="2400" dirty="0" err="1"/>
              <a:t>Sommige</a:t>
            </a:r>
            <a:r>
              <a:rPr lang="en-ZA" altLang="en-US" sz="2400" dirty="0"/>
              <a:t> van die </a:t>
            </a:r>
            <a:r>
              <a:rPr lang="en-ZA" altLang="en-US" sz="2400" dirty="0" err="1"/>
              <a:t>motiverings</a:t>
            </a:r>
            <a:r>
              <a:rPr lang="en-ZA" altLang="en-US" sz="2400" dirty="0"/>
              <a:t> </a:t>
            </a:r>
            <a:r>
              <a:rPr lang="en-ZA" altLang="en-US" sz="2400" dirty="0" err="1"/>
              <a:t>vir</a:t>
            </a:r>
            <a:r>
              <a:rPr lang="en-ZA" altLang="en-US" sz="2400" dirty="0"/>
              <a:t> </a:t>
            </a:r>
            <a:r>
              <a:rPr lang="en-ZA" altLang="en-US" sz="2400" dirty="0" err="1"/>
              <a:t>taalbeleide</a:t>
            </a:r>
            <a:r>
              <a:rPr lang="en-ZA" altLang="en-US" sz="2400" dirty="0"/>
              <a:t> </a:t>
            </a:r>
          </a:p>
          <a:p>
            <a:pPr marL="519430">
              <a:buFont typeface="Wingdings" panose="05000000000000000000" pitchFamily="2" charset="2"/>
              <a:buChar char="Ø"/>
              <a:defRPr/>
            </a:pPr>
            <a:r>
              <a:rPr lang="en-ZA" altLang="en-US" sz="2400" dirty="0"/>
              <a:t>Die </a:t>
            </a:r>
            <a:r>
              <a:rPr lang="en-ZA" altLang="en-US" sz="2400" dirty="0" err="1"/>
              <a:t>Suid-Afrikaanse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Taalbeleid</a:t>
            </a:r>
            <a:r>
              <a:rPr lang="en-ZA" altLang="en-US" sz="2400" dirty="0"/>
              <a:t> </a:t>
            </a:r>
            <a:r>
              <a:rPr lang="en-ZA" altLang="en-US" sz="2400" dirty="0" err="1"/>
              <a:t>vir</a:t>
            </a:r>
            <a:r>
              <a:rPr lang="en-ZA" altLang="en-US" sz="2400" dirty="0"/>
              <a:t> </a:t>
            </a:r>
            <a:r>
              <a:rPr lang="en-ZA" altLang="en-US" sz="2400" dirty="0" err="1"/>
              <a:t>Hoër</a:t>
            </a:r>
            <a:r>
              <a:rPr lang="en-ZA" altLang="en-US" sz="2400" dirty="0"/>
              <a:t> </a:t>
            </a:r>
            <a:r>
              <a:rPr lang="en-ZA" altLang="en-US" sz="2400" dirty="0" err="1"/>
              <a:t>Onderwys</a:t>
            </a:r>
            <a:r>
              <a:rPr lang="en-ZA" altLang="en-US" sz="2400" dirty="0"/>
              <a:t>; UWK se </a:t>
            </a:r>
            <a:r>
              <a:rPr lang="en-ZA" altLang="en-US" sz="2400" dirty="0" err="1"/>
              <a:t>taalbeleid</a:t>
            </a:r>
            <a:endParaRPr lang="en-ZA" altLang="en-US" sz="2400" dirty="0"/>
          </a:p>
          <a:p>
            <a:pPr marL="519430">
              <a:buFont typeface="Wingdings" panose="05000000000000000000" pitchFamily="2" charset="2"/>
              <a:buChar char="Ø"/>
              <a:defRPr/>
            </a:pPr>
            <a:r>
              <a:rPr lang="en-ZA" altLang="en-US" sz="2400" dirty="0"/>
              <a:t>Die stadiums in die </a:t>
            </a:r>
            <a:r>
              <a:rPr lang="en-ZA" altLang="en-US" sz="2400" dirty="0" err="1"/>
              <a:t>lewensiklus</a:t>
            </a:r>
            <a:r>
              <a:rPr lang="en-ZA" altLang="en-US" sz="2400" dirty="0"/>
              <a:t> van </a:t>
            </a:r>
            <a:r>
              <a:rPr lang="en-ZA" altLang="en-US" sz="2400" dirty="0" err="1"/>
              <a:t>taalbeplanning</a:t>
            </a:r>
            <a:r>
              <a:rPr lang="en-ZA" altLang="en-US" sz="2400" dirty="0"/>
              <a:t> </a:t>
            </a:r>
            <a:r>
              <a:rPr lang="en-ZA" altLang="en-US" sz="2400" dirty="0" err="1"/>
              <a:t>en</a:t>
            </a:r>
            <a:r>
              <a:rPr lang="en-ZA" altLang="en-US" sz="2400" dirty="0"/>
              <a:t> </a:t>
            </a:r>
            <a:r>
              <a:rPr lang="en-ZA" altLang="en-US" sz="2400" dirty="0" err="1"/>
              <a:t>taalbeleid</a:t>
            </a:r>
            <a:r>
              <a:rPr lang="en-ZA" altLang="en-US" sz="2400" dirty="0"/>
              <a:t> (LPP)</a:t>
            </a:r>
          </a:p>
          <a:p>
            <a:pPr marL="519430">
              <a:buFont typeface="Wingdings" panose="05000000000000000000" pitchFamily="2" charset="2"/>
              <a:buChar char="Ø"/>
              <a:defRPr/>
            </a:pPr>
            <a:r>
              <a:rPr lang="en-ZA" altLang="en-US" sz="2400" dirty="0" err="1"/>
              <a:t>Tipe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taalbeplanning</a:t>
            </a:r>
            <a:endParaRPr lang="en-ZA" altLang="en-US" sz="2400" dirty="0"/>
          </a:p>
          <a:p>
            <a:pPr marL="519430">
              <a:buFont typeface="Wingdings" panose="05000000000000000000" pitchFamily="2" charset="2"/>
              <a:buChar char="Ø"/>
              <a:defRPr/>
            </a:pPr>
            <a:r>
              <a:rPr lang="en-ZA" altLang="en-US" sz="2400" dirty="0" err="1"/>
              <a:t>Oriënterings</a:t>
            </a:r>
            <a:r>
              <a:rPr lang="en-ZA" altLang="en-US" sz="2400" dirty="0"/>
              <a:t> van </a:t>
            </a:r>
            <a:r>
              <a:rPr lang="en-ZA" altLang="en-US" sz="2400" dirty="0" err="1"/>
              <a:t>taalbeleidskrywers</a:t>
            </a:r>
            <a:endParaRPr lang="en-ZA" altLang="en-US" sz="2400" dirty="0"/>
          </a:p>
          <a:p>
            <a:pPr marL="519430">
              <a:buFontTx/>
              <a:buChar char="•"/>
              <a:defRPr/>
            </a:pPr>
            <a:endParaRPr lang="en-ZA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1787-9C42-4E67-AF74-E42872D94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865" y="418193"/>
            <a:ext cx="8229600" cy="1079500"/>
          </a:xfrm>
        </p:spPr>
        <p:txBody>
          <a:bodyPr rtlCol="0">
            <a:normAutofit fontScale="90000"/>
          </a:bodyPr>
          <a:lstStyle/>
          <a:p>
            <a:pPr marL="1371600" indent="-1371600">
              <a:defRPr/>
            </a:pPr>
            <a:r>
              <a:rPr lang="en-ZA" altLang="en-US" sz="2800" b="1" dirty="0" err="1">
                <a:solidFill>
                  <a:srgbClr val="0000CC"/>
                </a:solidFill>
              </a:rPr>
              <a:t>Lesing</a:t>
            </a:r>
            <a:r>
              <a:rPr lang="en-ZA" altLang="en-US" sz="2800" b="1" dirty="0">
                <a:solidFill>
                  <a:srgbClr val="0000CC"/>
                </a:solidFill>
              </a:rPr>
              <a:t> 9: </a:t>
            </a:r>
            <a:r>
              <a:rPr lang="nl-NL" altLang="en-US" sz="2800" b="1" dirty="0">
                <a:ea typeface="+mn-ea"/>
                <a:cs typeface="+mn-cs"/>
              </a:rPr>
              <a:t>Taalbeleid en die uitdagings van meertaligheid in onderwys in post-koloniale Afrika-state</a:t>
            </a:r>
            <a:endParaRPr lang="en-ZA" altLang="en-US" sz="2800" b="1" dirty="0">
              <a:ea typeface="+mn-ea"/>
              <a:cs typeface="+mn-cs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DB1958B-B0EC-44DA-B61A-5DE117369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1416" y="1397330"/>
            <a:ext cx="8362950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nl-NL" altLang="en-US" sz="2400" dirty="0"/>
          </a:p>
          <a:p>
            <a:pPr marL="0" indent="0" eaLnBrk="1" hangingPunct="1">
              <a:buNone/>
              <a:defRPr/>
            </a:pPr>
            <a:r>
              <a:rPr lang="nl-NL" altLang="en-US" sz="2400" dirty="0"/>
              <a:t>Hierdie lesing oorweeg:</a:t>
            </a:r>
          </a:p>
          <a:p>
            <a:pPr eaLnBrk="1" hangingPunct="1">
              <a:defRPr/>
            </a:pPr>
            <a:endParaRPr lang="nl-NL" altLang="en-US" sz="2400" dirty="0"/>
          </a:p>
          <a:p>
            <a:pPr eaLnBrk="1" hangingPunct="1">
              <a:defRPr/>
            </a:pPr>
            <a:r>
              <a:rPr lang="nl-NL" altLang="en-US" sz="2400" dirty="0"/>
              <a:t>Van die </a:t>
            </a:r>
            <a:r>
              <a:rPr lang="nl-NL" altLang="en-US" sz="2400" dirty="0">
                <a:solidFill>
                  <a:srgbClr val="FF0000"/>
                </a:solidFill>
              </a:rPr>
              <a:t>grootste uitdagings </a:t>
            </a:r>
            <a:r>
              <a:rPr lang="nl-NL" altLang="en-US" sz="2400" dirty="0"/>
              <a:t>vir die gebruik van Afrikatale in die onderwys</a:t>
            </a:r>
          </a:p>
          <a:p>
            <a:pPr eaLnBrk="1" hangingPunct="1">
              <a:defRPr/>
            </a:pPr>
            <a:endParaRPr lang="nl-NL" altLang="en-US" sz="2400" dirty="0"/>
          </a:p>
          <a:p>
            <a:pPr eaLnBrk="1" hangingPunct="1">
              <a:defRPr/>
            </a:pPr>
            <a:r>
              <a:rPr lang="nl-NL" altLang="en-US" sz="2400" dirty="0"/>
              <a:t>Die </a:t>
            </a:r>
            <a:r>
              <a:rPr lang="nl-NL" altLang="en-US" sz="2400" dirty="0">
                <a:solidFill>
                  <a:srgbClr val="FF0000"/>
                </a:solidFill>
              </a:rPr>
              <a:t>agentskappe (akteurs) </a:t>
            </a:r>
            <a:r>
              <a:rPr lang="nl-NL" altLang="en-US" sz="2400" dirty="0"/>
              <a:t>instrumenteel in die oplegging van eentalige beleide</a:t>
            </a:r>
          </a:p>
          <a:p>
            <a:pPr eaLnBrk="1" hangingPunct="1">
              <a:defRPr/>
            </a:pPr>
            <a:endParaRPr lang="nl-NL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71574-E95E-4272-9351-1B79FE4D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892" y="404812"/>
            <a:ext cx="8229600" cy="1079500"/>
          </a:xfrm>
        </p:spPr>
        <p:txBody>
          <a:bodyPr rtlCol="0">
            <a:normAutofit fontScale="90000"/>
          </a:bodyPr>
          <a:lstStyle/>
          <a:p>
            <a:pPr marL="1722755" indent="-1722755">
              <a:defRPr/>
            </a:pPr>
            <a:r>
              <a:rPr lang="en-ZA" altLang="en-US" sz="2800" b="1" dirty="0" err="1">
                <a:solidFill>
                  <a:srgbClr val="0000CC"/>
                </a:solidFill>
              </a:rPr>
              <a:t>Lesing</a:t>
            </a:r>
            <a:r>
              <a:rPr lang="en-ZA" altLang="en-US" sz="2800" b="1" dirty="0">
                <a:solidFill>
                  <a:srgbClr val="0000CC"/>
                </a:solidFill>
              </a:rPr>
              <a:t> 10: </a:t>
            </a:r>
            <a:r>
              <a:rPr lang="nl-NL" sz="2800" dirty="0">
                <a:effectLst/>
                <a:latin typeface="+mn-lt"/>
                <a:ea typeface="Times New Roman" panose="02020603050405020304"/>
                <a:cs typeface="Times New Roman" panose="02020603050405020304"/>
              </a:rPr>
              <a:t>Meertaligheid in die Akademie: die LCS311-voorbeeld</a:t>
            </a:r>
            <a:br>
              <a:rPr lang="nl-NL" sz="2800" dirty="0">
                <a:effectLst/>
                <a:latin typeface="+mn-lt"/>
                <a:ea typeface="Times New Roman" panose="02020603050405020304"/>
                <a:cs typeface="Times New Roman" panose="02020603050405020304"/>
              </a:rPr>
            </a:br>
            <a:endParaRPr lang="en-ZA" altLang="en-US" sz="2800" b="1" dirty="0">
              <a:ea typeface="+mn-ea"/>
              <a:cs typeface="+mn-cs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5B5C8F-453C-4ADB-AA27-32935B6DE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892" y="981075"/>
            <a:ext cx="8362950" cy="48958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nl-NL" altLang="en-US" sz="2400" dirty="0"/>
          </a:p>
          <a:p>
            <a:pPr marL="0" indent="0" eaLnBrk="1" hangingPunct="1">
              <a:buNone/>
              <a:defRPr/>
            </a:pPr>
            <a:r>
              <a:rPr lang="nl-NL" altLang="en-US" sz="2400" dirty="0"/>
              <a:t>Hierdie lesing:</a:t>
            </a:r>
          </a:p>
          <a:p>
            <a:pPr eaLnBrk="1" hangingPunct="1">
              <a:defRPr/>
            </a:pPr>
            <a:endParaRPr lang="nl-NL" altLang="en-US" sz="2400" dirty="0"/>
          </a:p>
          <a:p>
            <a:pPr eaLnBrk="1" hangingPunct="1">
              <a:defRPr/>
            </a:pPr>
            <a:r>
              <a:rPr lang="nl-NL" altLang="en-US" sz="2400" dirty="0"/>
              <a:t>wys uit 'n paar spesifieke vrae wat meertaligheid in hoëronderwysinstellings (HE) opgebring het</a:t>
            </a:r>
          </a:p>
          <a:p>
            <a:pPr eaLnBrk="1" hangingPunct="1">
              <a:defRPr/>
            </a:pPr>
            <a:endParaRPr lang="nl-NL" altLang="en-US" sz="2400" dirty="0"/>
          </a:p>
          <a:p>
            <a:pPr eaLnBrk="1" hangingPunct="1">
              <a:defRPr/>
            </a:pPr>
            <a:r>
              <a:rPr lang="nl-NL" altLang="en-US" sz="2400" dirty="0"/>
              <a:t>beskryf sommige taaldiversifikasie-inisiatiewe wat aan die gang is, in reaksie op uitdagings wat deur taaldiversiteit in HE gestel word</a:t>
            </a:r>
          </a:p>
          <a:p>
            <a:pPr eaLnBrk="1" hangingPunct="1">
              <a:defRPr/>
            </a:pPr>
            <a:endParaRPr lang="nl-NL" altLang="en-US" sz="2400" dirty="0"/>
          </a:p>
          <a:p>
            <a:pPr eaLnBrk="1" hangingPunct="1">
              <a:defRPr/>
            </a:pPr>
            <a:r>
              <a:rPr lang="nl-NL" altLang="en-US" sz="2400" dirty="0"/>
              <a:t>bied inisiatiewe aan wat in LCS311 as voorbeeld geneem is </a:t>
            </a:r>
          </a:p>
          <a:p>
            <a:pPr eaLnBrk="1" hangingPunct="1">
              <a:defRPr/>
            </a:pPr>
            <a:endParaRPr lang="nl-NL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72F4DB-7938-4187-BC84-A452370B7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53828"/>
              </p:ext>
            </p:extLst>
          </p:nvPr>
        </p:nvGraphicFramePr>
        <p:xfrm>
          <a:off x="1429655" y="2895902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206">
                  <a:extLst>
                    <a:ext uri="{9D8B030D-6E8A-4147-A177-3AD203B41FA5}">
                      <a16:colId xmlns:a16="http://schemas.microsoft.com/office/drawing/2014/main" val="2287561735"/>
                    </a:ext>
                  </a:extLst>
                </a:gridCol>
                <a:gridCol w="2212460">
                  <a:extLst>
                    <a:ext uri="{9D8B030D-6E8A-4147-A177-3AD203B41FA5}">
                      <a16:colId xmlns:a16="http://schemas.microsoft.com/office/drawing/2014/main" val="6006594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35934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E-mail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55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Prof. Bassey E. </a:t>
                      </a:r>
                      <a:r>
                        <a:rPr lang="en-ZA" dirty="0" err="1"/>
                        <a:t>Antia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Dosent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bantia@uwc.ac.za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890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Me. Geraldine G.L. Hartman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Dosent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gehartman@uwc.ac.za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2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Me. Boniswa </a:t>
                      </a:r>
                      <a:r>
                        <a:rPr lang="en-ZA" dirty="0" err="1"/>
                        <a:t>Galese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GLA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3317759@myuwc.ac.za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43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Me. </a:t>
                      </a:r>
                      <a:r>
                        <a:rPr lang="en-ZA" dirty="0" err="1"/>
                        <a:t>Lawren</a:t>
                      </a:r>
                      <a:r>
                        <a:rPr lang="en-ZA" dirty="0"/>
                        <a:t>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hlinkClick r:id="rId3"/>
                        </a:rPr>
                        <a:t>3841455@myuwc.ac.za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8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Me. Kristen Clark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3669055@myuwc.ac.za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9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Me. Tyra Grey Johnson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3730566@myuwc.ac.za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69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46139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28057B4-FF1B-45AF-BFE7-44E317D8FF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4" t="7408" r="29466" b="18885"/>
          <a:stretch/>
        </p:blipFill>
        <p:spPr>
          <a:xfrm>
            <a:off x="2133600" y="0"/>
            <a:ext cx="583184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15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DA80-8BE4-40EA-B92F-E724977E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333375"/>
            <a:ext cx="8229600" cy="1079500"/>
          </a:xfrm>
        </p:spPr>
        <p:txBody>
          <a:bodyPr rtlCol="0">
            <a:normAutofit/>
          </a:bodyPr>
          <a:lstStyle/>
          <a:p>
            <a:pPr marL="1722755" indent="-1722755">
              <a:defRPr/>
            </a:pPr>
            <a:r>
              <a:rPr lang="en-ZA" altLang="en-US" sz="2800" b="1" dirty="0" err="1">
                <a:solidFill>
                  <a:srgbClr val="0000CC"/>
                </a:solidFill>
              </a:rPr>
              <a:t>Lesing</a:t>
            </a:r>
            <a:r>
              <a:rPr lang="en-ZA" altLang="en-US" sz="2800" b="1" dirty="0">
                <a:solidFill>
                  <a:srgbClr val="0000CC"/>
                </a:solidFill>
              </a:rPr>
              <a:t> 11: </a:t>
            </a:r>
            <a:r>
              <a:rPr lang="en-US" sz="2800" dirty="0" err="1">
                <a:effectLst/>
                <a:latin typeface="+mn-lt"/>
                <a:ea typeface="Times New Roman" panose="02020603050405020304"/>
                <a:cs typeface="Times New Roman" panose="02020603050405020304"/>
              </a:rPr>
              <a:t>Eksamenvoorbereiding</a:t>
            </a:r>
            <a:r>
              <a:rPr lang="en-US" sz="2800" dirty="0">
                <a:effectLst/>
                <a:latin typeface="+mn-lt"/>
                <a:ea typeface="Times New Roman" panose="02020603050405020304"/>
                <a:cs typeface="Times New Roman" panose="02020603050405020304"/>
              </a:rPr>
              <a:t> </a:t>
            </a:r>
            <a:br>
              <a:rPr lang="en-US" sz="2800" dirty="0">
                <a:effectLst/>
                <a:latin typeface="+mn-lt"/>
                <a:ea typeface="Times New Roman" panose="02020603050405020304"/>
                <a:cs typeface="Times New Roman" panose="02020603050405020304"/>
              </a:rPr>
            </a:br>
            <a:endParaRPr lang="en-ZA" altLang="en-US" sz="2800" b="1" dirty="0">
              <a:ea typeface="+mn-ea"/>
              <a:cs typeface="+mn-cs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6608446-F08F-4289-AFC9-12B3263B9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412875"/>
            <a:ext cx="8362950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nl-NL" altLang="en-US" sz="2400" dirty="0"/>
          </a:p>
          <a:p>
            <a:pPr marL="0" indent="0" eaLnBrk="1" hangingPunct="1">
              <a:buNone/>
              <a:defRPr/>
            </a:pPr>
            <a:r>
              <a:rPr lang="nl-NL" altLang="en-US" sz="2400" dirty="0"/>
              <a:t>Dit is toegewy aan die verskaffing van inligting rakende:</a:t>
            </a:r>
          </a:p>
          <a:p>
            <a:pPr marL="0" indent="0" eaLnBrk="1" hangingPunct="1">
              <a:buNone/>
              <a:defRPr/>
            </a:pPr>
            <a:r>
              <a:rPr lang="nl-NL" altLang="en-US" sz="2400" dirty="0"/>
              <a:t> </a:t>
            </a:r>
          </a:p>
          <a:p>
            <a:pPr eaLnBrk="1" hangingPunct="1">
              <a:defRPr/>
            </a:pPr>
            <a:r>
              <a:rPr lang="nl-NL" altLang="en-US" sz="2400" dirty="0"/>
              <a:t>Eksamen datum en tyd</a:t>
            </a:r>
          </a:p>
          <a:p>
            <a:pPr eaLnBrk="1" hangingPunct="1">
              <a:defRPr/>
            </a:pPr>
            <a:r>
              <a:rPr lang="nl-NL" altLang="en-US" sz="2400" dirty="0"/>
              <a:t>Manier van assessering </a:t>
            </a:r>
          </a:p>
          <a:p>
            <a:pPr eaLnBrk="1" hangingPunct="1">
              <a:defRPr/>
            </a:pPr>
            <a:r>
              <a:rPr lang="nl-NL" altLang="en-US" sz="2400" dirty="0"/>
              <a:t>Eksamen verwagtinge (Bestek)</a:t>
            </a:r>
          </a:p>
          <a:p>
            <a:pPr eaLnBrk="1" hangingPunct="1">
              <a:defRPr/>
            </a:pPr>
            <a:r>
              <a:rPr lang="nl-NL" altLang="en-US" sz="2400" dirty="0"/>
              <a:t>Tipe vrae</a:t>
            </a:r>
          </a:p>
          <a:p>
            <a:pPr eaLnBrk="1" hangingPunct="1">
              <a:defRPr/>
            </a:pPr>
            <a:r>
              <a:rPr lang="nl-NL" altLang="en-US" sz="2400" dirty="0"/>
              <a:t>Ens.</a:t>
            </a:r>
          </a:p>
          <a:p>
            <a:pPr eaLnBrk="1" hangingPunct="1">
              <a:defRPr/>
            </a:pPr>
            <a:endParaRPr lang="nl-NL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813E-8D0F-480C-9EA1-F69DCE06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333375"/>
            <a:ext cx="8229600" cy="863600"/>
          </a:xfrm>
        </p:spPr>
        <p:txBody>
          <a:bodyPr rtlCol="0">
            <a:noAutofit/>
          </a:bodyPr>
          <a:lstStyle/>
          <a:p>
            <a:pPr marL="1722755" indent="-1722755">
              <a:defRPr/>
            </a:pPr>
            <a:r>
              <a:rPr lang="en-ZA" altLang="en-US" sz="5400" b="1" dirty="0">
                <a:solidFill>
                  <a:srgbClr val="FF0000"/>
                </a:solidFill>
              </a:rPr>
              <a:t>NEEM KENNIS</a:t>
            </a:r>
            <a:endParaRPr lang="en-ZA" altLang="en-US" sz="54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74E8566E-009E-4FF8-A4DD-720B240FA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86" y="1268414"/>
            <a:ext cx="9252177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ZA" altLang="en-US" sz="2000" dirty="0" err="1"/>
              <a:t>Daar</a:t>
            </a:r>
            <a:r>
              <a:rPr lang="en-ZA" altLang="en-US" sz="2000" dirty="0"/>
              <a:t> is </a:t>
            </a:r>
            <a:r>
              <a:rPr lang="en-ZA" altLang="en-US" sz="2000" dirty="0" err="1"/>
              <a:t>geen</a:t>
            </a:r>
            <a:r>
              <a:rPr lang="en-ZA" altLang="en-US" sz="2000" dirty="0"/>
              <a:t> </a:t>
            </a:r>
            <a:r>
              <a:rPr lang="en-ZA" altLang="en-US" sz="2000" dirty="0" err="1"/>
              <a:t>inhaalplan</a:t>
            </a:r>
            <a:r>
              <a:rPr lang="en-ZA" altLang="en-US" sz="2000" dirty="0"/>
              <a:t> in </a:t>
            </a:r>
            <a:r>
              <a:rPr lang="en-ZA" altLang="en-US" sz="2000" dirty="0" err="1"/>
              <a:t>hierdie</a:t>
            </a:r>
            <a:r>
              <a:rPr lang="en-ZA" altLang="en-US" sz="2000" dirty="0"/>
              <a:t> semester </a:t>
            </a:r>
            <a:r>
              <a:rPr lang="en-ZA" altLang="en-US" sz="2000" dirty="0" err="1"/>
              <a:t>nie</a:t>
            </a:r>
            <a:r>
              <a:rPr lang="en-ZA" altLang="en-US" sz="2000" dirty="0"/>
              <a:t>;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ZA" altLang="en-US" sz="2000" dirty="0"/>
              <a:t>As </a:t>
            </a:r>
            <a:r>
              <a:rPr lang="en-ZA" altLang="en-US" sz="2000" dirty="0" err="1"/>
              <a:t>jy</a:t>
            </a:r>
            <a:r>
              <a:rPr lang="en-ZA" altLang="en-US" sz="2000" dirty="0"/>
              <a:t> 'n </a:t>
            </a:r>
            <a:r>
              <a:rPr lang="en-ZA" altLang="en-US" sz="2000" dirty="0" err="1"/>
              <a:t>tutoriaal</a:t>
            </a:r>
            <a:r>
              <a:rPr lang="en-ZA" altLang="en-US" sz="2000" dirty="0"/>
              <a:t>, 'n </a:t>
            </a:r>
            <a:r>
              <a:rPr lang="en-ZA" altLang="en-US" sz="2000" dirty="0" err="1"/>
              <a:t>opdrag</a:t>
            </a:r>
            <a:r>
              <a:rPr lang="en-ZA" altLang="en-US" sz="2000" dirty="0"/>
              <a:t> of die </a:t>
            </a:r>
            <a:r>
              <a:rPr lang="en-ZA" altLang="en-US" sz="2000" dirty="0" err="1"/>
              <a:t>termyntoets</a:t>
            </a:r>
            <a:r>
              <a:rPr lang="en-ZA" altLang="en-US" sz="2000" dirty="0"/>
              <a:t> mis </a:t>
            </a:r>
            <a:r>
              <a:rPr lang="en-ZA" altLang="en-US" sz="2000" dirty="0" err="1"/>
              <a:t>en</a:t>
            </a:r>
            <a:r>
              <a:rPr lang="en-ZA" altLang="en-US" sz="2000" dirty="0"/>
              <a:t> </a:t>
            </a:r>
            <a:r>
              <a:rPr lang="en-ZA" altLang="en-US" sz="2000" dirty="0" err="1"/>
              <a:t>wil</a:t>
            </a:r>
            <a:r>
              <a:rPr lang="en-ZA" altLang="en-US" sz="2000" dirty="0"/>
              <a:t> 'n </a:t>
            </a:r>
            <a:r>
              <a:rPr lang="en-ZA" altLang="en-US" sz="2000" dirty="0" err="1"/>
              <a:t>kans</a:t>
            </a:r>
            <a:r>
              <a:rPr lang="en-ZA" altLang="en-US" sz="2000" dirty="0"/>
              <a:t> </a:t>
            </a:r>
            <a:r>
              <a:rPr lang="en-ZA" altLang="en-US" sz="2000" dirty="0" err="1"/>
              <a:t>hê</a:t>
            </a:r>
            <a:r>
              <a:rPr lang="en-ZA" altLang="en-US" sz="2000" dirty="0"/>
              <a:t> om in </a:t>
            </a:r>
            <a:r>
              <a:rPr lang="en-ZA" altLang="en-US" sz="2000" dirty="0" err="1"/>
              <a:t>te</a:t>
            </a:r>
            <a:r>
              <a:rPr lang="en-ZA" altLang="en-US" sz="2000" dirty="0"/>
              <a:t> </a:t>
            </a:r>
            <a:r>
              <a:rPr lang="en-ZA" altLang="en-US" sz="2000" dirty="0" err="1"/>
              <a:t>dien</a:t>
            </a:r>
            <a:r>
              <a:rPr lang="en-ZA" altLang="en-US" sz="2000" dirty="0"/>
              <a:t> / </a:t>
            </a:r>
            <a:r>
              <a:rPr lang="en-ZA" altLang="en-US" sz="2000" dirty="0" err="1"/>
              <a:t>skryf</a:t>
            </a:r>
            <a:r>
              <a:rPr lang="en-ZA" altLang="en-US" sz="2000" dirty="0">
                <a:solidFill>
                  <a:srgbClr val="FF0000"/>
                </a:solidFill>
              </a:rPr>
              <a:t>, </a:t>
            </a:r>
            <a:r>
              <a:rPr lang="en-ZA" altLang="en-US" sz="2000" dirty="0" err="1">
                <a:solidFill>
                  <a:srgbClr val="FF0000"/>
                </a:solidFill>
              </a:rPr>
              <a:t>laat</a:t>
            </a:r>
            <a:r>
              <a:rPr lang="en-ZA" altLang="en-US" sz="2000" dirty="0">
                <a:solidFill>
                  <a:srgbClr val="FF0000"/>
                </a:solidFill>
              </a:rPr>
              <a:t> </a:t>
            </a:r>
            <a:r>
              <a:rPr lang="en-ZA" altLang="en-US" sz="2000" dirty="0" err="1">
                <a:solidFill>
                  <a:srgbClr val="FF0000"/>
                </a:solidFill>
              </a:rPr>
              <a:t>weet</a:t>
            </a:r>
            <a:r>
              <a:rPr lang="en-ZA" altLang="en-US" sz="2000" dirty="0">
                <a:solidFill>
                  <a:srgbClr val="FF0000"/>
                </a:solidFill>
              </a:rPr>
              <a:t> </a:t>
            </a:r>
            <a:r>
              <a:rPr lang="en-ZA" altLang="en-US" sz="2000" dirty="0" err="1">
                <a:solidFill>
                  <a:srgbClr val="FF0000"/>
                </a:solidFill>
              </a:rPr>
              <a:t>ons</a:t>
            </a:r>
            <a:r>
              <a:rPr lang="en-ZA" altLang="en-US" sz="2000" dirty="0">
                <a:solidFill>
                  <a:srgbClr val="FF0000"/>
                </a:solidFill>
              </a:rPr>
              <a:t> </a:t>
            </a:r>
            <a:r>
              <a:rPr lang="en-ZA" altLang="en-US" sz="2000" dirty="0" err="1">
                <a:solidFill>
                  <a:srgbClr val="FF0000"/>
                </a:solidFill>
              </a:rPr>
              <a:t>asseblief</a:t>
            </a:r>
            <a:r>
              <a:rPr lang="en-ZA" altLang="en-US" sz="2000" dirty="0">
                <a:solidFill>
                  <a:srgbClr val="FF0000"/>
                </a:solidFill>
              </a:rPr>
              <a:t> via Ikamva, ASAP.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ZA" altLang="en-US" sz="2000" dirty="0"/>
              <a:t>Alle </a:t>
            </a:r>
            <a:r>
              <a:rPr lang="en-ZA" altLang="en-US" sz="2000" dirty="0" err="1"/>
              <a:t>appèlle</a:t>
            </a:r>
            <a:r>
              <a:rPr lang="en-ZA" altLang="en-US" sz="2000" dirty="0"/>
              <a:t>, </a:t>
            </a:r>
            <a:r>
              <a:rPr lang="en-ZA" altLang="en-US" sz="2000" dirty="0" err="1"/>
              <a:t>versoeke</a:t>
            </a:r>
            <a:r>
              <a:rPr lang="en-ZA" altLang="en-US" sz="2000" dirty="0"/>
              <a:t> </a:t>
            </a:r>
            <a:r>
              <a:rPr lang="en-ZA" altLang="en-US" sz="2000" dirty="0" err="1"/>
              <a:t>en</a:t>
            </a:r>
            <a:r>
              <a:rPr lang="en-ZA" altLang="en-US" sz="2000" dirty="0"/>
              <a:t> </a:t>
            </a:r>
            <a:r>
              <a:rPr lang="en-ZA" altLang="en-US" sz="2000" dirty="0" err="1"/>
              <a:t>navrae</a:t>
            </a:r>
            <a:r>
              <a:rPr lang="en-ZA" altLang="en-US" sz="2000" dirty="0"/>
              <a:t> </a:t>
            </a:r>
            <a:r>
              <a:rPr lang="en-ZA" altLang="en-US" sz="2000" dirty="0" err="1"/>
              <a:t>moet</a:t>
            </a:r>
            <a:r>
              <a:rPr lang="en-ZA" altLang="en-US" sz="2000" dirty="0"/>
              <a:t> via die </a:t>
            </a:r>
            <a:r>
              <a:rPr lang="en-ZA" altLang="en-US" sz="2000" dirty="0" err="1"/>
              <a:t>skakel</a:t>
            </a:r>
            <a:r>
              <a:rPr lang="en-ZA" altLang="en-US" sz="2000" dirty="0"/>
              <a:t> op Ikamva </a:t>
            </a:r>
            <a:r>
              <a:rPr lang="en-ZA" altLang="en-US" sz="2000" dirty="0" err="1"/>
              <a:t>gedoen</a:t>
            </a:r>
            <a:r>
              <a:rPr lang="en-ZA" altLang="en-US" sz="2000" dirty="0"/>
              <a:t> word.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ZA" altLang="en-US" sz="2000" dirty="0" err="1"/>
              <a:t>Geen</a:t>
            </a:r>
            <a:r>
              <a:rPr lang="en-ZA" altLang="en-US" sz="2000" dirty="0"/>
              <a:t> e-posse </a:t>
            </a:r>
            <a:r>
              <a:rPr lang="en-ZA" altLang="en-US" sz="2000" dirty="0" err="1"/>
              <a:t>sal</a:t>
            </a:r>
            <a:r>
              <a:rPr lang="en-ZA" altLang="en-US" sz="2000" dirty="0"/>
              <a:t> </a:t>
            </a:r>
            <a:r>
              <a:rPr lang="en-ZA" altLang="en-US" sz="2000" dirty="0" err="1"/>
              <a:t>aanvaar</a:t>
            </a:r>
            <a:r>
              <a:rPr lang="en-ZA" altLang="en-US" sz="2000" dirty="0"/>
              <a:t> word </a:t>
            </a:r>
            <a:r>
              <a:rPr lang="en-ZA" altLang="en-US" sz="2000" dirty="0" err="1"/>
              <a:t>nie</a:t>
            </a:r>
            <a:endParaRPr lang="en-ZA" altLang="en-US" sz="20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ZA" altLang="en-US" sz="2000" b="1" dirty="0" err="1">
                <a:solidFill>
                  <a:srgbClr val="FF0000"/>
                </a:solidFill>
              </a:rPr>
              <a:t>Sodra</a:t>
            </a:r>
            <a:r>
              <a:rPr lang="en-ZA" altLang="en-US" sz="2000" b="1" dirty="0">
                <a:solidFill>
                  <a:srgbClr val="FF0000"/>
                </a:solidFill>
              </a:rPr>
              <a:t> CAM-</a:t>
            </a:r>
            <a:r>
              <a:rPr lang="en-ZA" altLang="en-US" sz="2000" b="1" dirty="0" err="1">
                <a:solidFill>
                  <a:srgbClr val="FF0000"/>
                </a:solidFill>
              </a:rPr>
              <a:t>punte</a:t>
            </a:r>
            <a:r>
              <a:rPr lang="en-ZA" altLang="en-US" sz="2000" b="1" dirty="0">
                <a:solidFill>
                  <a:srgbClr val="FF0000"/>
                </a:solidFill>
              </a:rPr>
              <a:t> </a:t>
            </a:r>
            <a:r>
              <a:rPr lang="en-ZA" altLang="en-US" sz="2000" b="1" dirty="0" err="1">
                <a:solidFill>
                  <a:srgbClr val="FF0000"/>
                </a:solidFill>
              </a:rPr>
              <a:t>aangemeld</a:t>
            </a:r>
            <a:r>
              <a:rPr lang="en-ZA" altLang="en-US" sz="2000" b="1" dirty="0">
                <a:solidFill>
                  <a:srgbClr val="FF0000"/>
                </a:solidFill>
              </a:rPr>
              <a:t> is, </a:t>
            </a:r>
            <a:r>
              <a:rPr lang="en-ZA" altLang="en-US" sz="2000" b="1" dirty="0" err="1">
                <a:solidFill>
                  <a:srgbClr val="FF0000"/>
                </a:solidFill>
              </a:rPr>
              <a:t>sal</a:t>
            </a:r>
            <a:r>
              <a:rPr lang="en-ZA" altLang="en-US" sz="2000" b="1" dirty="0">
                <a:solidFill>
                  <a:srgbClr val="FF0000"/>
                </a:solidFill>
              </a:rPr>
              <a:t> </a:t>
            </a:r>
            <a:r>
              <a:rPr lang="en-ZA" altLang="en-US" sz="2000" b="1" dirty="0" err="1">
                <a:solidFill>
                  <a:srgbClr val="FF0000"/>
                </a:solidFill>
              </a:rPr>
              <a:t>geen</a:t>
            </a:r>
            <a:r>
              <a:rPr lang="en-ZA" altLang="en-US" sz="2000" b="1" dirty="0">
                <a:solidFill>
                  <a:srgbClr val="FF0000"/>
                </a:solidFill>
              </a:rPr>
              <a:t> </a:t>
            </a:r>
            <a:r>
              <a:rPr lang="en-ZA" altLang="en-US" sz="2000" b="1" dirty="0" err="1">
                <a:solidFill>
                  <a:srgbClr val="FF0000"/>
                </a:solidFill>
              </a:rPr>
              <a:t>voorleggings</a:t>
            </a:r>
            <a:r>
              <a:rPr lang="en-ZA" altLang="en-US" sz="2000" b="1" dirty="0">
                <a:solidFill>
                  <a:srgbClr val="FF0000"/>
                </a:solidFill>
              </a:rPr>
              <a:t> </a:t>
            </a:r>
            <a:r>
              <a:rPr lang="en-ZA" altLang="en-US" sz="2000" b="1" dirty="0" err="1">
                <a:solidFill>
                  <a:srgbClr val="FF0000"/>
                </a:solidFill>
              </a:rPr>
              <a:t>aanvaar</a:t>
            </a:r>
            <a:r>
              <a:rPr lang="en-ZA" altLang="en-US" sz="2000" b="1" dirty="0">
                <a:solidFill>
                  <a:srgbClr val="FF0000"/>
                </a:solidFill>
              </a:rPr>
              <a:t> word </a:t>
            </a:r>
            <a:r>
              <a:rPr lang="en-ZA" altLang="en-US" sz="2000" b="1" dirty="0" err="1">
                <a:solidFill>
                  <a:srgbClr val="FF0000"/>
                </a:solidFill>
              </a:rPr>
              <a:t>nie</a:t>
            </a:r>
            <a:r>
              <a:rPr lang="en-ZA" altLang="en-US" sz="2000" b="1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ZA" alt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242EDC1-FC39-4314-A132-90C5AEFA6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2100" y="465139"/>
            <a:ext cx="8229600" cy="5457825"/>
          </a:xfrm>
        </p:spPr>
        <p:txBody>
          <a:bodyPr/>
          <a:lstStyle/>
          <a:p>
            <a:pPr algn="ctr"/>
            <a:br>
              <a:rPr lang="en-ZA" altLang="en-US" b="1" dirty="0">
                <a:solidFill>
                  <a:srgbClr val="3333FF"/>
                </a:solidFill>
              </a:rPr>
            </a:br>
            <a:br>
              <a:rPr lang="en-ZA" altLang="en-US" b="1" dirty="0">
                <a:solidFill>
                  <a:srgbClr val="3333FF"/>
                </a:solidFill>
              </a:rPr>
            </a:br>
            <a:r>
              <a:rPr lang="en-ZA" altLang="en-US" sz="4400" b="1" dirty="0">
                <a:solidFill>
                  <a:srgbClr val="3333FF"/>
                </a:solidFill>
              </a:rPr>
              <a:t>Any questions?</a:t>
            </a:r>
            <a:br>
              <a:rPr lang="en-ZA" altLang="en-US" sz="4400" b="1" dirty="0">
                <a:solidFill>
                  <a:srgbClr val="3333FF"/>
                </a:solidFill>
              </a:rPr>
            </a:br>
            <a:br>
              <a:rPr lang="en-ZA" altLang="en-US" sz="4400" b="1" dirty="0">
                <a:solidFill>
                  <a:srgbClr val="3333FF"/>
                </a:solidFill>
              </a:rPr>
            </a:br>
            <a:r>
              <a:rPr lang="en-ZA" altLang="en-US" sz="4400" b="1" dirty="0" err="1">
                <a:solidFill>
                  <a:srgbClr val="C00000"/>
                </a:solidFill>
              </a:rPr>
              <a:t>Enige</a:t>
            </a:r>
            <a:r>
              <a:rPr lang="en-ZA" altLang="en-US" sz="4400" b="1" dirty="0">
                <a:solidFill>
                  <a:srgbClr val="C00000"/>
                </a:solidFill>
              </a:rPr>
              <a:t> </a:t>
            </a:r>
            <a:r>
              <a:rPr lang="en-ZA" altLang="en-US" sz="4400" b="1" dirty="0" err="1">
                <a:solidFill>
                  <a:srgbClr val="C00000"/>
                </a:solidFill>
              </a:rPr>
              <a:t>Vrae</a:t>
            </a:r>
            <a:r>
              <a:rPr lang="en-ZA" altLang="en-US" sz="4400" b="1" dirty="0">
                <a:solidFill>
                  <a:srgbClr val="C00000"/>
                </a:solidFill>
              </a:rPr>
              <a:t>?</a:t>
            </a:r>
            <a:br>
              <a:rPr lang="en-ZA" altLang="en-US" sz="4400" b="1" dirty="0">
                <a:solidFill>
                  <a:srgbClr val="C00000"/>
                </a:solidFill>
              </a:rPr>
            </a:br>
            <a:br>
              <a:rPr lang="en-ZA" altLang="en-US" sz="4400" b="1" dirty="0">
                <a:solidFill>
                  <a:srgbClr val="3333FF"/>
                </a:solidFill>
              </a:rPr>
            </a:br>
            <a:r>
              <a:rPr lang="en-ZA" altLang="en-US" sz="4400" b="1" dirty="0" err="1">
                <a:solidFill>
                  <a:srgbClr val="00B050"/>
                </a:solidFill>
              </a:rPr>
              <a:t>Akukho</a:t>
            </a:r>
            <a:r>
              <a:rPr lang="en-ZA" altLang="en-US" sz="4400" b="1" dirty="0">
                <a:solidFill>
                  <a:srgbClr val="00B050"/>
                </a:solidFill>
              </a:rPr>
              <a:t> </a:t>
            </a:r>
            <a:r>
              <a:rPr lang="en-ZA" altLang="en-US" sz="4400" b="1" dirty="0" err="1">
                <a:solidFill>
                  <a:srgbClr val="00B050"/>
                </a:solidFill>
              </a:rPr>
              <a:t>mibuzo</a:t>
            </a:r>
            <a:r>
              <a:rPr lang="en-ZA" altLang="en-US" sz="4400" b="1" dirty="0">
                <a:solidFill>
                  <a:srgbClr val="00B050"/>
                </a:solidFill>
              </a:rPr>
              <a:t>? </a:t>
            </a:r>
            <a:endParaRPr lang="en-ZA" alt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242EDC1-FC39-4314-A132-90C5AEFA6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0650" y="700087"/>
            <a:ext cx="8229600" cy="5457825"/>
          </a:xfrm>
        </p:spPr>
        <p:txBody>
          <a:bodyPr>
            <a:normAutofit/>
          </a:bodyPr>
          <a:lstStyle/>
          <a:p>
            <a:pPr algn="ctr"/>
            <a:br>
              <a:rPr lang="en-ZA" altLang="en-US" sz="4800" b="1" dirty="0">
                <a:solidFill>
                  <a:srgbClr val="3333FF"/>
                </a:solidFill>
              </a:rPr>
            </a:br>
            <a:r>
              <a:rPr lang="en-ZA" altLang="en-US" sz="4800" b="1" dirty="0" err="1">
                <a:solidFill>
                  <a:srgbClr val="3333FF"/>
                </a:solidFill>
              </a:rPr>
              <a:t>Enkosi</a:t>
            </a:r>
            <a:br>
              <a:rPr lang="en-ZA" altLang="en-US" sz="4800" dirty="0"/>
            </a:br>
            <a:r>
              <a:rPr lang="en-ZA" altLang="en-US" sz="4800" dirty="0"/>
              <a:t>&amp; </a:t>
            </a:r>
            <a:br>
              <a:rPr lang="en-ZA" altLang="en-US" sz="4800" dirty="0"/>
            </a:br>
            <a:r>
              <a:rPr lang="en-ZA" altLang="en-US" sz="4800" b="1" dirty="0">
                <a:solidFill>
                  <a:srgbClr val="00B050"/>
                </a:solidFill>
              </a:rPr>
              <a:t>Best wishes for this </a:t>
            </a:r>
            <a:r>
              <a:rPr lang="en-ZA" altLang="en-US" sz="4800" b="1" dirty="0" err="1">
                <a:solidFill>
                  <a:srgbClr val="C00000"/>
                </a:solidFill>
              </a:rPr>
              <a:t>akademiese</a:t>
            </a:r>
            <a:r>
              <a:rPr lang="en-ZA" altLang="en-US" sz="4800" b="1" dirty="0">
                <a:solidFill>
                  <a:srgbClr val="C00000"/>
                </a:solidFill>
              </a:rPr>
              <a:t> </a:t>
            </a:r>
            <a:r>
              <a:rPr lang="en-ZA" altLang="en-US" sz="4800" b="1" dirty="0" err="1">
                <a:solidFill>
                  <a:srgbClr val="C00000"/>
                </a:solidFill>
              </a:rPr>
              <a:t>jaar</a:t>
            </a:r>
            <a:r>
              <a:rPr lang="en-ZA" altLang="en-US" sz="4800" b="1" dirty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1880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3418"/>
            <a:ext cx="8596668" cy="783771"/>
          </a:xfrm>
        </p:spPr>
        <p:txBody>
          <a:bodyPr>
            <a:normAutofit/>
          </a:bodyPr>
          <a:lstStyle/>
          <a:p>
            <a:pPr algn="ctr"/>
            <a:r>
              <a:rPr lang="en-ZA" b="1" dirty="0" err="1"/>
              <a:t>Kursusinligting</a:t>
            </a:r>
            <a:endParaRPr lang="en-Z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936411" y="1037829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err="1">
                <a:solidFill>
                  <a:srgbClr val="002060"/>
                </a:solidFill>
              </a:rPr>
              <a:t>Weeklikse</a:t>
            </a:r>
            <a:r>
              <a:rPr lang="en-ZA" b="1" dirty="0">
                <a:solidFill>
                  <a:srgbClr val="002060"/>
                </a:solidFill>
              </a:rPr>
              <a:t> Rooster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BB546F2-1E74-4804-AC00-432B3AF91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03791"/>
              </p:ext>
            </p:extLst>
          </p:nvPr>
        </p:nvGraphicFramePr>
        <p:xfrm>
          <a:off x="1442720" y="1592580"/>
          <a:ext cx="8493760" cy="5164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920">
                  <a:extLst>
                    <a:ext uri="{9D8B030D-6E8A-4147-A177-3AD203B41FA5}">
                      <a16:colId xmlns:a16="http://schemas.microsoft.com/office/drawing/2014/main" val="2913961526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98228475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223325043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357451539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3876387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60976627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1231069711"/>
                    </a:ext>
                  </a:extLst>
                </a:gridCol>
              </a:tblGrid>
              <a:tr h="411249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Tyd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Maandag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Dinsdag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Woensdag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Donderdag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Vrydag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255952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r>
                        <a:rPr lang="en-Z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591225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r>
                        <a:rPr lang="en-Z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069029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r>
                        <a:rPr lang="en-Z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65882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r>
                        <a:rPr lang="en-Z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err="1"/>
                        <a:t>Weeklikse</a:t>
                      </a:r>
                      <a:r>
                        <a:rPr lang="en-ZA" sz="1200" dirty="0"/>
                        <a:t> </a:t>
                      </a:r>
                    </a:p>
                    <a:p>
                      <a:r>
                        <a:rPr lang="en-ZA" sz="1200" dirty="0" err="1"/>
                        <a:t>Lesing</a:t>
                      </a:r>
                      <a:endParaRPr lang="en-ZA" sz="1200" dirty="0"/>
                    </a:p>
                    <a:p>
                      <a:r>
                        <a:rPr lang="en-ZA" sz="1200" dirty="0" err="1"/>
                        <a:t>Aanlyn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err="1"/>
                        <a:t>Lesing</a:t>
                      </a:r>
                      <a:r>
                        <a:rPr lang="en-ZA" sz="1200" dirty="0"/>
                        <a:t> and </a:t>
                      </a:r>
                      <a:r>
                        <a:rPr lang="en-ZA" sz="1200" dirty="0" err="1"/>
                        <a:t>Tutoriaal</a:t>
                      </a:r>
                      <a:r>
                        <a:rPr lang="en-ZA" sz="1200" dirty="0"/>
                        <a:t> </a:t>
                      </a:r>
                      <a:r>
                        <a:rPr lang="en-ZA" sz="1200" dirty="0" err="1"/>
                        <a:t>Gepubliseer</a:t>
                      </a:r>
                      <a:endParaRPr lang="en-ZA" sz="1200" dirty="0"/>
                    </a:p>
                    <a:p>
                      <a:r>
                        <a:rPr lang="en-ZA" sz="1200" dirty="0"/>
                        <a:t>(</a:t>
                      </a:r>
                      <a:r>
                        <a:rPr lang="en-ZA" sz="1200" dirty="0" err="1"/>
                        <a:t>Tutoriale</a:t>
                      </a:r>
                      <a:r>
                        <a:rPr lang="en-ZA" sz="1200" dirty="0"/>
                        <a:t> TBA)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87985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r>
                        <a:rPr lang="en-Z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897529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r>
                        <a:rPr lang="en-Z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607429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r>
                        <a:rPr lang="en-Z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268989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930504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836380"/>
                  </a:ext>
                </a:extLst>
              </a:tr>
              <a:tr h="411249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err="1"/>
                        <a:t>Inhandinging</a:t>
                      </a:r>
                      <a:r>
                        <a:rPr lang="en-ZA" sz="1200" dirty="0"/>
                        <a:t> </a:t>
                      </a:r>
                      <a:r>
                        <a:rPr lang="en-ZA" sz="1200" dirty="0" err="1"/>
                        <a:t>verskuldig</a:t>
                      </a:r>
                      <a:r>
                        <a:rPr lang="en-ZA" sz="1200" dirty="0"/>
                        <a:t> om  11:59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87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3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" y="334554"/>
            <a:ext cx="8596668" cy="783771"/>
          </a:xfrm>
        </p:spPr>
        <p:txBody>
          <a:bodyPr/>
          <a:lstStyle/>
          <a:p>
            <a:pPr algn="ctr"/>
            <a:r>
              <a:rPr lang="en-ZA" b="1" dirty="0" err="1"/>
              <a:t>Kursusinligting</a:t>
            </a:r>
            <a:endParaRPr lang="en-Z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880459" y="1205468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err="1">
                <a:solidFill>
                  <a:srgbClr val="002060"/>
                </a:solidFill>
              </a:rPr>
              <a:t>Tutoriaal</a:t>
            </a:r>
            <a:r>
              <a:rPr lang="en-ZA" b="1" dirty="0">
                <a:solidFill>
                  <a:srgbClr val="002060"/>
                </a:solidFill>
              </a:rPr>
              <a:t> Datums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9CD8F7A-575E-421C-AF9F-02676274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40422"/>
              </p:ext>
            </p:extLst>
          </p:nvPr>
        </p:nvGraphicFramePr>
        <p:xfrm>
          <a:off x="1090050" y="1661943"/>
          <a:ext cx="81280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996924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10842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19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Week van 07-11 </a:t>
                      </a:r>
                      <a:r>
                        <a:rPr lang="en-ZA" dirty="0" err="1"/>
                        <a:t>Maart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215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Week van 22-25 </a:t>
                      </a:r>
                      <a:r>
                        <a:rPr lang="en-ZA" dirty="0" err="1"/>
                        <a:t>Maart</a:t>
                      </a:r>
                      <a:endParaRPr lang="en-ZA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9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631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Week van 11-14 April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82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Week van 25-29 April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038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4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Week van 09-13 Mei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53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11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771"/>
          </a:xfrm>
        </p:spPr>
        <p:txBody>
          <a:bodyPr/>
          <a:lstStyle/>
          <a:p>
            <a:pPr algn="ctr"/>
            <a:r>
              <a:rPr lang="en-ZA" b="1" dirty="0" err="1"/>
              <a:t>Kursusinligting</a:t>
            </a:r>
            <a:endParaRPr lang="en-Z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880459" y="1490674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err="1">
                <a:solidFill>
                  <a:srgbClr val="002060"/>
                </a:solidFill>
              </a:rPr>
              <a:t>Assesseringskedule</a:t>
            </a:r>
            <a:endParaRPr lang="en-ZA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9CD8F7A-575E-421C-AF9F-02676274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57132"/>
              </p:ext>
            </p:extLst>
          </p:nvPr>
        </p:nvGraphicFramePr>
        <p:xfrm>
          <a:off x="1016000" y="2031275"/>
          <a:ext cx="8505371" cy="3186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727">
                  <a:extLst>
                    <a:ext uri="{9D8B030D-6E8A-4147-A177-3AD203B41FA5}">
                      <a16:colId xmlns:a16="http://schemas.microsoft.com/office/drawing/2014/main" val="699692482"/>
                    </a:ext>
                  </a:extLst>
                </a:gridCol>
                <a:gridCol w="2216727">
                  <a:extLst>
                    <a:ext uri="{9D8B030D-6E8A-4147-A177-3AD203B41FA5}">
                      <a16:colId xmlns:a16="http://schemas.microsoft.com/office/drawing/2014/main" val="1109211645"/>
                    </a:ext>
                  </a:extLst>
                </a:gridCol>
                <a:gridCol w="1231515">
                  <a:extLst>
                    <a:ext uri="{9D8B030D-6E8A-4147-A177-3AD203B41FA5}">
                      <a16:colId xmlns:a16="http://schemas.microsoft.com/office/drawing/2014/main" val="2910842150"/>
                    </a:ext>
                  </a:extLst>
                </a:gridCol>
                <a:gridCol w="1231515">
                  <a:extLst>
                    <a:ext uri="{9D8B030D-6E8A-4147-A177-3AD203B41FA5}">
                      <a16:colId xmlns:a16="http://schemas.microsoft.com/office/drawing/2014/main" val="2109949685"/>
                    </a:ext>
                  </a:extLst>
                </a:gridCol>
                <a:gridCol w="1608887">
                  <a:extLst>
                    <a:ext uri="{9D8B030D-6E8A-4147-A177-3AD203B41FA5}">
                      <a16:colId xmlns:a16="http://schemas.microsoft.com/office/drawing/2014/main" val="66802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PUNTE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GEWIG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1957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800100" marR="0" lvl="1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050" dirty="0">
                        <a:effectLst/>
                        <a:latin typeface="Arial" panose="020B06040202020202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800100" marR="0" lvl="1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050" dirty="0">
                        <a:effectLst/>
                        <a:latin typeface="Arial" panose="020B06040202020202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1" dirty="0"/>
                        <a:t>     % 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1" dirty="0"/>
                        <a:t>% FINALE PUNT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123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ZA" sz="2000" b="1" dirty="0"/>
                    </a:p>
                    <a:p>
                      <a:endParaRPr lang="en-ZA" sz="2000" b="1" dirty="0"/>
                    </a:p>
                    <a:p>
                      <a:r>
                        <a:rPr lang="en-ZA" sz="2000" b="1" dirty="0" err="1">
                          <a:solidFill>
                            <a:srgbClr val="FF0000"/>
                          </a:solidFill>
                        </a:rPr>
                        <a:t>Kursuswerk</a:t>
                      </a: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 (take)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Tutoriale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       (x 5)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10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10%</a:t>
                      </a:r>
                    </a:p>
                  </a:txBody>
                  <a:tcPr marL="68585" marR="68585" marT="0" marB="0"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     60%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8297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Mid-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termyn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toets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40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40%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77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Opstel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1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30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20%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0385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Groot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Opdrag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50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30%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4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Finale </a:t>
                      </a:r>
                      <a:r>
                        <a:rPr lang="en-ZA" sz="2000" b="1" dirty="0" err="1">
                          <a:solidFill>
                            <a:srgbClr val="FF0000"/>
                          </a:solidFill>
                        </a:rPr>
                        <a:t>Eksamen</a:t>
                      </a: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/>
                        <a:t>    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solidFill>
                            <a:srgbClr val="FF0000"/>
                          </a:solidFill>
                        </a:rPr>
                        <a:t>     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9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0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0693-7902-4529-96F2-8E9A1EBD8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9918"/>
            <a:ext cx="8596668" cy="566057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err="1"/>
              <a:t>Lesingskedule</a:t>
            </a:r>
            <a:endParaRPr lang="en-ZA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EB9802-60CF-457A-8845-F603DA5FB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20256"/>
              </p:ext>
            </p:extLst>
          </p:nvPr>
        </p:nvGraphicFramePr>
        <p:xfrm>
          <a:off x="1280940" y="1012718"/>
          <a:ext cx="7993062" cy="5595364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Lesing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Week</a:t>
                      </a: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Lesing</a:t>
                      </a: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onderwerp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Aanslag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Voorgeskrewe</a:t>
                      </a: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lesings</a:t>
                      </a:r>
                      <a:endParaRPr kumimoji="0" lang="en-US" alt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9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14-18 Feb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nl-N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Inleiding: Kursus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administrasie, kursusoorsig, toestemmingsversoek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21-25 Feb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Meertaligheid en onlangse ontwikkelinge in Linguistiek.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Publiseer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Opstel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23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Februarie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Aronin &amp; Singleton (2012: 1-3); Kemp (2009:11-26, esp. 16-20); Dyers, 2015; McKinney 2017;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 Feb-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04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Maart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Meertaligheid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raam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Reaksies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van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verskillende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historiese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eras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Brutt-Griffler, J. 2002.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07 – 11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Maart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Globaliseringsverwante faktore wat verantwoordelik is vir kontemporêre meertaligheid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Tut 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Weber and Horner, 2011; Blommaert, 2010.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Heugh, 214.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14-18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Maart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tipologie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van die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samelewings-vwwltaligheid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Toets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voorbereiding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Termyn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Toets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18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Maart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Dyers 2018, Dor, D. 2004, Makoni and Pennycook’s  (2007), Mansour (1993), Blommaert, Collins and Slembrouck (2005a &amp; b)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 Part I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21-25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Maart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Familie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individu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Meertaligheid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  Romaine se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tipologie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160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01600" marR="0" lvl="0" indent="-17145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Tut 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1600" marR="0" lvl="0" indent="-17145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1600" marR="0" lvl="0" indent="-17145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Opstel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1 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Indiening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01600" marR="0" lvl="0" indent="-17145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22 March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Romaine, S. 1995 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TERMYN  BREEK  (26 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Maart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- 03 April)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82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33F449-82A7-441C-B656-CAB33D510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85218"/>
              </p:ext>
            </p:extLst>
          </p:nvPr>
        </p:nvGraphicFramePr>
        <p:xfrm>
          <a:off x="1711099" y="661727"/>
          <a:ext cx="7272337" cy="5300661"/>
        </p:xfrm>
        <a:graphic>
          <a:graphicData uri="http://schemas.openxmlformats.org/drawingml/2006/table">
            <a:tbl>
              <a:tblPr firstRow="1" firstCol="1" bandRow="1"/>
              <a:tblGrid>
                <a:gridCol w="748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6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788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Lesing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Datum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Lesing</a:t>
                      </a:r>
                      <a:r>
                        <a:rPr lang="en-US" sz="14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Onderwerp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Aanslag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Voorgeskrewe</a:t>
                      </a:r>
                      <a:r>
                        <a:rPr lang="en-US" sz="1400" b="1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Lesings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53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04-08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en-US" sz="6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14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Translanguaging; 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14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Co-languaging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Groot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Opdrag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publiseer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43815" marR="0" indent="-11239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06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altLang="en-US" sz="140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Hornberger &amp; Link, 2012; Lewis, G., Jones, B. and Baker, C. 2012; Banda, 2018; Van der Walt, C. 2013</a:t>
                      </a:r>
                      <a:endParaRPr lang="de-DE" altLang="en-US" sz="14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18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11-14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Meertaligheid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en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Demokrasie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       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>
                        <a:effectLst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Tut 3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Stroud, 2014; Bamgbose, 2005;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102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9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19-22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Inleiding tot taalbeleid; Oriënterings ten opsigte van taalbeleid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Shohamy, 2006; Spolsky, 2004; Cooper, 1989; Ruiz, 1984; Hult &amp; Hornberger 2016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791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10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hangingPunct="0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25-29 April 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Die uitdagings van meertaligheid in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Post-koloniale state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Tut 4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Alidou 2007, Prah 2006, Ouane 2010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68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11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02-06 Mei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-2159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Meertaligheid in die Akademie: die LCS311-voorbeeld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Groot </a:t>
                      </a:r>
                      <a:r>
                        <a:rPr lang="en-US" sz="1500" b="1" dirty="0" err="1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Opdrag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  </a:t>
                      </a:r>
                      <a:r>
                        <a:rPr lang="en-US" sz="1500" dirty="0" err="1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Indien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    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02 Mei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Antia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and Dyers 2016, 2017, 2019;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Antia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, Weldemichael, Dyers (in press for 2021)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572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12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16-20 Mei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Kursusoorsig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en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eksamenvoorbereiding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Tut 5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64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2C0B-E5F4-44E3-9FA4-6E744DD94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187" y="1124743"/>
            <a:ext cx="8137525" cy="460851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ZA" sz="1200" dirty="0"/>
          </a:p>
          <a:p>
            <a:pPr marL="0" indent="0">
              <a:buNone/>
              <a:defRPr/>
            </a:pPr>
            <a:endParaRPr lang="en-ZA" sz="200" dirty="0"/>
          </a:p>
          <a:p>
            <a:pPr marL="457200" lvl="1" indent="0" algn="ctr">
              <a:buNone/>
              <a:defRPr/>
            </a:pPr>
            <a:endParaRPr lang="en-US" altLang="en-US" dirty="0"/>
          </a:p>
          <a:p>
            <a:pPr marL="68580" lvl="1" indent="0" algn="ctr">
              <a:buNone/>
              <a:defRPr/>
            </a:pPr>
            <a:r>
              <a:rPr lang="en-ZA" altLang="en-US" sz="4800" b="1" dirty="0">
                <a:solidFill>
                  <a:srgbClr val="0000CC"/>
                </a:solidFill>
              </a:rPr>
              <a:t>KURSUSOORSIG</a:t>
            </a:r>
          </a:p>
          <a:p>
            <a:pPr marL="68580" lvl="1" indent="0" algn="ctr">
              <a:buNone/>
              <a:defRPr/>
            </a:pPr>
            <a:r>
              <a:rPr lang="en-ZA" sz="11500" dirty="0">
                <a:sym typeface="Wingdings" panose="05000000000000000000" charset="0"/>
              </a:rPr>
              <a:t>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E5DFAE9-1209-4A58-AE9E-2FCB9D10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525" y="223838"/>
            <a:ext cx="6464300" cy="633412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4000" dirty="0"/>
              <a:t>WAAROOR GAAN LCS 311?</a:t>
            </a:r>
            <a:endParaRPr lang="en-ZA" altLang="en-US" sz="4000" dirty="0"/>
          </a:p>
        </p:txBody>
      </p:sp>
      <p:grpSp>
        <p:nvGrpSpPr>
          <p:cNvPr id="40962" name="Group 2">
            <a:extLst>
              <a:ext uri="{FF2B5EF4-FFF2-40B4-BE49-F238E27FC236}">
                <a16:creationId xmlns:a16="http://schemas.microsoft.com/office/drawing/2014/main" id="{84C09CA2-AE7B-4CBF-B2CA-A468A8547405}"/>
              </a:ext>
            </a:extLst>
          </p:cNvPr>
          <p:cNvGrpSpPr>
            <a:grpSpLocks/>
          </p:cNvGrpSpPr>
          <p:nvPr/>
        </p:nvGrpSpPr>
        <p:grpSpPr bwMode="auto">
          <a:xfrm>
            <a:off x="1511300" y="1225551"/>
            <a:ext cx="9063038" cy="5059363"/>
            <a:chOff x="-316250" y="1271242"/>
            <a:chExt cx="9064041" cy="4636234"/>
          </a:xfrm>
        </p:grpSpPr>
        <p:sp>
          <p:nvSpPr>
            <p:cNvPr id="40963" name="TextBox 7">
              <a:extLst>
                <a:ext uri="{FF2B5EF4-FFF2-40B4-BE49-F238E27FC236}">
                  <a16:creationId xmlns:a16="http://schemas.microsoft.com/office/drawing/2014/main" id="{447DED9F-C304-4C02-ABFA-2E5599246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484" y="2430557"/>
              <a:ext cx="1849642" cy="253833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word  </a:t>
              </a:r>
              <a:r>
                <a:rPr lang="en-US" altLang="en-US" sz="1200" b="1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anders</a:t>
              </a:r>
              <a:r>
                <a: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sz="1200" b="1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geragreer</a:t>
              </a:r>
              <a:r>
                <a: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in</a:t>
              </a:r>
            </a:p>
          </p:txBody>
        </p:sp>
        <p:grpSp>
          <p:nvGrpSpPr>
            <p:cNvPr id="40964" name="Group 107">
              <a:extLst>
                <a:ext uri="{FF2B5EF4-FFF2-40B4-BE49-F238E27FC236}">
                  <a16:creationId xmlns:a16="http://schemas.microsoft.com/office/drawing/2014/main" id="{BACFA47C-53CD-4F60-93FE-D319BB19C2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316250" y="1271242"/>
              <a:ext cx="9064041" cy="4636234"/>
              <a:chOff x="-276191" y="1313594"/>
              <a:chExt cx="9063796" cy="4634987"/>
            </a:xfrm>
          </p:grpSpPr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1032C47C-7584-4063-ACC0-F239AAC7D449}"/>
                  </a:ext>
                </a:extLst>
              </p:cNvPr>
              <p:cNvCxnSpPr/>
              <p:nvPr/>
            </p:nvCxnSpPr>
            <p:spPr>
              <a:xfrm flipH="1">
                <a:off x="1355895" y="3364216"/>
                <a:ext cx="1346313" cy="82024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966" name="TextBox 1">
                <a:extLst>
                  <a:ext uri="{FF2B5EF4-FFF2-40B4-BE49-F238E27FC236}">
                    <a16:creationId xmlns:a16="http://schemas.microsoft.com/office/drawing/2014/main" id="{768E0090-B437-4F59-8E46-5E3FEEF541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156297">
                <a:off x="2104740" y="1815838"/>
                <a:ext cx="1409236" cy="253765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vra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spesifieke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Vrae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67" name="TextBox 8">
                <a:extLst>
                  <a:ext uri="{FF2B5EF4-FFF2-40B4-BE49-F238E27FC236}">
                    <a16:creationId xmlns:a16="http://schemas.microsoft.com/office/drawing/2014/main" id="{DE45BCBB-58F2-49FC-A7B1-03E7F77130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1034490">
                <a:off x="946754" y="2702170"/>
                <a:ext cx="1471694" cy="23966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100" b="1" dirty="0">
                    <a:solidFill>
                      <a:srgbClr val="000000"/>
                    </a:solidFill>
                  </a:rPr>
                  <a:t> het </a:t>
                </a:r>
                <a:r>
                  <a:rPr lang="en-US" altLang="en-US" sz="1100" b="1" dirty="0" err="1">
                    <a:solidFill>
                      <a:srgbClr val="000000"/>
                    </a:solidFill>
                  </a:rPr>
                  <a:t>uitdagings</a:t>
                </a:r>
                <a:r>
                  <a:rPr lang="en-US" altLang="en-US" sz="1100" b="1" dirty="0">
                    <a:solidFill>
                      <a:srgbClr val="000000"/>
                    </a:solidFill>
                  </a:rPr>
                  <a:t> in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68" name="TextBox 9">
                <a:extLst>
                  <a:ext uri="{FF2B5EF4-FFF2-40B4-BE49-F238E27FC236}">
                    <a16:creationId xmlns:a16="http://schemas.microsoft.com/office/drawing/2014/main" id="{7916C717-0B3E-452B-A2C0-9B3C72B3FA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9637245">
                <a:off x="1386005" y="3511205"/>
                <a:ext cx="1369821" cy="253765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</a:rPr>
                  <a:t>word </a:t>
                </a:r>
                <a:r>
                  <a:rPr lang="en-US" altLang="en-US" sz="1200" b="1" dirty="0" err="1">
                    <a:solidFill>
                      <a:srgbClr val="000000"/>
                    </a:solidFill>
                  </a:rPr>
                  <a:t>bestuur</a:t>
                </a:r>
                <a:r>
                  <a:rPr lang="en-US" altLang="en-US" sz="1200" b="1" dirty="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200" b="1" dirty="0" err="1">
                    <a:solidFill>
                      <a:srgbClr val="000000"/>
                    </a:solidFill>
                  </a:rPr>
                  <a:t>deur</a:t>
                </a:r>
                <a:endParaRPr lang="en-US" altLang="en-US" sz="1200" b="1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969" name="TextBox 11">
                <a:extLst>
                  <a:ext uri="{FF2B5EF4-FFF2-40B4-BE49-F238E27FC236}">
                    <a16:creationId xmlns:a16="http://schemas.microsoft.com/office/drawing/2014/main" id="{5EAA72DB-4877-4DA0-976F-AEEE218F79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3467562" y="4488727"/>
                <a:ext cx="1080065" cy="277022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Vind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plaas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in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70" name="TextBox 12">
                <a:extLst>
                  <a:ext uri="{FF2B5EF4-FFF2-40B4-BE49-F238E27FC236}">
                    <a16:creationId xmlns:a16="http://schemas.microsoft.com/office/drawing/2014/main" id="{5A2566FC-9EC6-4BC8-B361-40B361456D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484080">
                <a:off x="5353777" y="4377642"/>
                <a:ext cx="593420" cy="25387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het 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71" name="TextBox 13">
                <a:extLst>
                  <a:ext uri="{FF2B5EF4-FFF2-40B4-BE49-F238E27FC236}">
                    <a16:creationId xmlns:a16="http://schemas.microsoft.com/office/drawing/2014/main" id="{C71DE70A-5D00-4A1A-A4D7-C4CCDC0E41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160070">
                <a:off x="5033072" y="3388698"/>
                <a:ext cx="1884802" cy="23966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1100" b="1" dirty="0">
                    <a:solidFill>
                      <a:srgbClr val="000000"/>
                    </a:solidFill>
                  </a:rPr>
                  <a:t> word </a:t>
                </a:r>
                <a:r>
                  <a:rPr lang="en-US" altLang="en-US" sz="1100" b="1" dirty="0" err="1">
                    <a:solidFill>
                      <a:srgbClr val="000000"/>
                    </a:solidFill>
                  </a:rPr>
                  <a:t>verduidelik</a:t>
                </a:r>
                <a:r>
                  <a:rPr lang="en-US" altLang="en-US" sz="1100" b="1" dirty="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100" b="1" dirty="0" err="1">
                    <a:solidFill>
                      <a:srgbClr val="000000"/>
                    </a:solidFill>
                  </a:rPr>
                  <a:t>deur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43C81F-3E49-446D-B76D-CB03013EE16C}"/>
                  </a:ext>
                </a:extLst>
              </p:cNvPr>
              <p:cNvSpPr txBox="1"/>
              <p:nvPr/>
            </p:nvSpPr>
            <p:spPr>
              <a:xfrm rot="20692373">
                <a:off x="3148333" y="5694071"/>
                <a:ext cx="2081386" cy="25451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Families </a:t>
                </a:r>
                <a:r>
                  <a:rPr lang="en-US" sz="1200" b="1" dirty="0" err="1">
                    <a:solidFill>
                      <a:prstClr val="black"/>
                    </a:solidFill>
                    <a:latin typeface="Arial Narrow" pitchFamily="34" charset="0"/>
                  </a:rPr>
                  <a:t>en</a:t>
                </a: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 </a:t>
                </a:r>
                <a:r>
                  <a:rPr lang="en-US" sz="1200" b="1" dirty="0" err="1">
                    <a:solidFill>
                      <a:prstClr val="black"/>
                    </a:solidFill>
                    <a:latin typeface="Arial Narrow" pitchFamily="34" charset="0"/>
                  </a:rPr>
                  <a:t>individue</a:t>
                </a:r>
                <a:endParaRPr lang="en-US" sz="1200" b="1" dirty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8D7AFC-8D3F-4AD5-B557-A13A8FC6EF59}"/>
                  </a:ext>
                </a:extLst>
              </p:cNvPr>
              <p:cNvSpPr txBox="1"/>
              <p:nvPr/>
            </p:nvSpPr>
            <p:spPr>
              <a:xfrm rot="1918529">
                <a:off x="5952093" y="5192324"/>
                <a:ext cx="1166910" cy="26178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 err="1">
                    <a:solidFill>
                      <a:prstClr val="black"/>
                    </a:solidFill>
                    <a:latin typeface="Arial Narrow" pitchFamily="34" charset="0"/>
                  </a:rPr>
                  <a:t>Tipes</a:t>
                </a:r>
                <a:endParaRPr lang="en-US" sz="1200" b="1" dirty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D6871A8-6BAE-4879-AD1C-070A1FD0CA1A}"/>
                  </a:ext>
                </a:extLst>
              </p:cNvPr>
              <p:cNvSpPr txBox="1"/>
              <p:nvPr/>
            </p:nvSpPr>
            <p:spPr>
              <a:xfrm rot="760428">
                <a:off x="6991992" y="3951770"/>
                <a:ext cx="1185962" cy="25160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 err="1">
                    <a:solidFill>
                      <a:prstClr val="black"/>
                    </a:solidFill>
                    <a:latin typeface="Arial Narrow" pitchFamily="34" charset="0"/>
                  </a:rPr>
                  <a:t>Faktore</a:t>
                </a:r>
                <a:endParaRPr lang="en-US" sz="1200" b="1" dirty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2BB605-3CE7-4CBC-BE1B-38DBDC1C2D6A}"/>
                  </a:ext>
                </a:extLst>
              </p:cNvPr>
              <p:cNvSpPr txBox="1"/>
              <p:nvPr/>
            </p:nvSpPr>
            <p:spPr>
              <a:xfrm>
                <a:off x="6837992" y="2648680"/>
                <a:ext cx="1949613" cy="253055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 err="1">
                    <a:solidFill>
                      <a:prstClr val="black"/>
                    </a:solidFill>
                    <a:latin typeface="Arial Narrow" pitchFamily="34" charset="0"/>
                  </a:rPr>
                  <a:t>Verskillende</a:t>
                </a: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 </a:t>
                </a:r>
                <a:r>
                  <a:rPr lang="en-US" sz="1200" b="1" dirty="0" err="1">
                    <a:solidFill>
                      <a:prstClr val="black"/>
                    </a:solidFill>
                    <a:latin typeface="Arial Narrow" pitchFamily="34" charset="0"/>
                  </a:rPr>
                  <a:t>historiese</a:t>
                </a: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 eras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E5C981-6A0D-42E8-A6B8-BE40F4B6D128}"/>
                  </a:ext>
                </a:extLst>
              </p:cNvPr>
              <p:cNvSpPr txBox="1"/>
              <p:nvPr/>
            </p:nvSpPr>
            <p:spPr>
              <a:xfrm rot="20511688">
                <a:off x="6317248" y="1313594"/>
                <a:ext cx="1897221" cy="2675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 err="1">
                    <a:solidFill>
                      <a:prstClr val="black"/>
                    </a:solidFill>
                    <a:latin typeface="Arial Narrow" pitchFamily="34" charset="0"/>
                  </a:rPr>
                  <a:t>Onlangse</a:t>
                </a:r>
                <a:r>
                  <a:rPr lang="en-US" sz="1300" b="1" dirty="0">
                    <a:solidFill>
                      <a:prstClr val="black"/>
                    </a:solidFill>
                    <a:latin typeface="Arial Narrow" pitchFamily="34" charset="0"/>
                  </a:rPr>
                  <a:t> </a:t>
                </a:r>
                <a:r>
                  <a:rPr lang="en-US" sz="1300" b="1" dirty="0" err="1">
                    <a:solidFill>
                      <a:prstClr val="black"/>
                    </a:solidFill>
                    <a:latin typeface="Arial Narrow" pitchFamily="34" charset="0"/>
                  </a:rPr>
                  <a:t>ontwikkelings</a:t>
                </a:r>
                <a:endParaRPr lang="en-US" sz="1300" b="1" dirty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942F3F-F640-483D-B7C3-94FAE462B1FE}"/>
                  </a:ext>
                </a:extLst>
              </p:cNvPr>
              <p:cNvSpPr txBox="1"/>
              <p:nvPr/>
            </p:nvSpPr>
            <p:spPr>
              <a:xfrm rot="19615786">
                <a:off x="1174905" y="1415398"/>
                <a:ext cx="1760685" cy="25305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In die </a:t>
                </a:r>
                <a:r>
                  <a:rPr lang="en-US" sz="1200" b="1" dirty="0" err="1">
                    <a:solidFill>
                      <a:prstClr val="black"/>
                    </a:solidFill>
                    <a:latin typeface="Arial Narrow" pitchFamily="34" charset="0"/>
                  </a:rPr>
                  <a:t>akademie</a:t>
                </a: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 (HE)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277B314-4F81-4889-AD3C-A82B6EAED7F8}"/>
                  </a:ext>
                </a:extLst>
              </p:cNvPr>
              <p:cNvSpPr txBox="1"/>
              <p:nvPr/>
            </p:nvSpPr>
            <p:spPr>
              <a:xfrm rot="1120048">
                <a:off x="244553" y="4326130"/>
                <a:ext cx="1981366" cy="2678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 err="1">
                    <a:solidFill>
                      <a:prstClr val="black"/>
                    </a:solidFill>
                    <a:latin typeface="Arial Narrow" pitchFamily="34" charset="0"/>
                  </a:rPr>
                  <a:t>taalbeleid</a:t>
                </a:r>
                <a:r>
                  <a:rPr lang="en-US" sz="1300" b="1" dirty="0">
                    <a:solidFill>
                      <a:prstClr val="black"/>
                    </a:solidFill>
                    <a:latin typeface="Arial Narrow" pitchFamily="34" charset="0"/>
                  </a:rPr>
                  <a:t>/</a:t>
                </a:r>
                <a:r>
                  <a:rPr lang="en-US" sz="1300" b="1" dirty="0" err="1">
                    <a:solidFill>
                      <a:prstClr val="black"/>
                    </a:solidFill>
                    <a:latin typeface="Arial Narrow" pitchFamily="34" charset="0"/>
                  </a:rPr>
                  <a:t>beplanning</a:t>
                </a:r>
                <a:endParaRPr lang="en-US" sz="1300" b="1" dirty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40979" name="TextBox 21">
                <a:extLst>
                  <a:ext uri="{FF2B5EF4-FFF2-40B4-BE49-F238E27FC236}">
                    <a16:creationId xmlns:a16="http://schemas.microsoft.com/office/drawing/2014/main" id="{747E2037-4D52-49C8-95E5-7EA330404E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009932">
                <a:off x="-197539" y="4715734"/>
                <a:ext cx="1993083" cy="42294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Klassifiseerbaar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in </a:t>
                </a:r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terme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van 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D5A9C4C-38FC-4C70-8916-2550F24570CB}"/>
                  </a:ext>
                </a:extLst>
              </p:cNvPr>
              <p:cNvSpPr txBox="1"/>
              <p:nvPr/>
            </p:nvSpPr>
            <p:spPr>
              <a:xfrm rot="1218686">
                <a:off x="-276191" y="5506152"/>
                <a:ext cx="1459035" cy="39474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100" b="1" dirty="0" err="1">
                    <a:solidFill>
                      <a:prstClr val="black"/>
                    </a:solidFill>
                    <a:latin typeface="Arial Narrow" pitchFamily="34" charset="0"/>
                  </a:rPr>
                  <a:t>Oriënterings</a:t>
                </a:r>
                <a:r>
                  <a:rPr lang="en-US" sz="1100" b="1" dirty="0">
                    <a:solidFill>
                      <a:prstClr val="black"/>
                    </a:solidFill>
                    <a:latin typeface="Arial Narrow" pitchFamily="34" charset="0"/>
                  </a:rPr>
                  <a:t> </a:t>
                </a:r>
                <a:r>
                  <a:rPr lang="en-US" sz="1100" b="1" dirty="0" err="1">
                    <a:solidFill>
                      <a:prstClr val="black"/>
                    </a:solidFill>
                    <a:latin typeface="Arial Narrow" pitchFamily="34" charset="0"/>
                  </a:rPr>
                  <a:t>na</a:t>
                </a:r>
                <a:r>
                  <a:rPr lang="en-US" sz="1100" b="1" dirty="0">
                    <a:solidFill>
                      <a:prstClr val="black"/>
                    </a:solidFill>
                    <a:latin typeface="Arial Narrow" pitchFamily="34" charset="0"/>
                  </a:rPr>
                  <a:t> </a:t>
                </a:r>
              </a:p>
              <a:p>
                <a:pPr algn="ctr">
                  <a:defRPr/>
                </a:pPr>
                <a:r>
                  <a:rPr lang="en-US" sz="1100" b="1" dirty="0" err="1">
                    <a:solidFill>
                      <a:prstClr val="black"/>
                    </a:solidFill>
                    <a:latin typeface="Arial Narrow" pitchFamily="34" charset="0"/>
                  </a:rPr>
                  <a:t>Veeltaligheid</a:t>
                </a:r>
                <a:endParaRPr lang="en-US" sz="1100" b="1" dirty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40981" name="TextBox 6">
                <a:extLst>
                  <a:ext uri="{FF2B5EF4-FFF2-40B4-BE49-F238E27FC236}">
                    <a16:creationId xmlns:a16="http://schemas.microsoft.com/office/drawing/2014/main" id="{9349F993-1614-418D-A6AE-2903BD085B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440887">
                <a:off x="4734212" y="1722137"/>
                <a:ext cx="1594321" cy="42294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word </a:t>
                </a:r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gevorm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en-US" altLang="en-US" sz="1200" b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deur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</a:t>
                </a:r>
              </a:p>
              <a:p>
                <a:pPr algn="ctr"/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C8F55371-033E-4908-95C8-34CBBD550163}"/>
                  </a:ext>
                </a:extLst>
              </p:cNvPr>
              <p:cNvCxnSpPr/>
              <p:nvPr/>
            </p:nvCxnSpPr>
            <p:spPr>
              <a:xfrm flipV="1">
                <a:off x="4559738" y="1778983"/>
                <a:ext cx="1747984" cy="62827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BCB4624-DA36-4826-B23B-AD9986D0E824}"/>
                  </a:ext>
                </a:extLst>
              </p:cNvPr>
              <p:cNvSpPr txBox="1"/>
              <p:nvPr/>
            </p:nvSpPr>
            <p:spPr>
              <a:xfrm rot="16511466">
                <a:off x="176799" y="2916378"/>
                <a:ext cx="929324" cy="29212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 err="1">
                    <a:solidFill>
                      <a:prstClr val="white"/>
                    </a:solidFill>
                  </a:rPr>
                  <a:t>Opvoeding</a:t>
                </a:r>
                <a:endParaRPr lang="en-US" sz="1300" b="1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BECD19A7-7EFD-4996-B647-F45E31604557}"/>
                  </a:ext>
                </a:extLst>
              </p:cNvPr>
              <p:cNvCxnSpPr/>
              <p:nvPr/>
            </p:nvCxnSpPr>
            <p:spPr>
              <a:xfrm>
                <a:off x="4535924" y="3783066"/>
                <a:ext cx="1492375" cy="123037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>
                <a:extLst>
                  <a:ext uri="{FF2B5EF4-FFF2-40B4-BE49-F238E27FC236}">
                    <a16:creationId xmlns:a16="http://schemas.microsoft.com/office/drawing/2014/main" id="{3B4A27D0-E1FF-4B16-81C2-89F43F59AFBE}"/>
                  </a:ext>
                </a:extLst>
              </p:cNvPr>
              <p:cNvCxnSpPr>
                <a:cxnSpLocks/>
                <a:stCxn id="44" idx="6"/>
              </p:cNvCxnSpPr>
              <p:nvPr/>
            </p:nvCxnSpPr>
            <p:spPr>
              <a:xfrm flipH="1">
                <a:off x="851028" y="2826109"/>
                <a:ext cx="1848005" cy="2370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5F6CBDDD-7C36-4DE4-9472-73869A9DCDB8}"/>
                  </a:ext>
                </a:extLst>
              </p:cNvPr>
              <p:cNvCxnSpPr>
                <a:cxnSpLocks/>
                <a:stCxn id="44" idx="4"/>
              </p:cNvCxnSpPr>
              <p:nvPr/>
            </p:nvCxnSpPr>
            <p:spPr>
              <a:xfrm flipH="1">
                <a:off x="2651404" y="3807790"/>
                <a:ext cx="482640" cy="14979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2912495-C28C-4CC2-B714-737F70A27CE5}"/>
              </a:ext>
            </a:extLst>
          </p:cNvPr>
          <p:cNvCxnSpPr>
            <a:cxnSpLocks/>
            <a:stCxn id="44" idx="4"/>
          </p:cNvCxnSpPr>
          <p:nvPr/>
        </p:nvCxnSpPr>
        <p:spPr bwMode="auto">
          <a:xfrm>
            <a:off x="5618164" y="4121151"/>
            <a:ext cx="65087" cy="19145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FCF6749-6900-4AC3-B0EC-EB1DD09050A9}"/>
              </a:ext>
            </a:extLst>
          </p:cNvPr>
          <p:cNvSpPr txBox="1"/>
          <p:nvPr/>
        </p:nvSpPr>
        <p:spPr bwMode="auto">
          <a:xfrm rot="762428">
            <a:off x="3311526" y="5624341"/>
            <a:ext cx="1571625" cy="692497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300" b="1" dirty="0" err="1">
                <a:solidFill>
                  <a:prstClr val="black"/>
                </a:solidFill>
                <a:latin typeface="Arial Narrow" pitchFamily="34" charset="0"/>
              </a:rPr>
              <a:t>meervoud</a:t>
            </a:r>
            <a:r>
              <a:rPr lang="en-US" sz="1300" b="1" dirty="0">
                <a:solidFill>
                  <a:prstClr val="black"/>
                </a:solidFill>
                <a:latin typeface="Arial Narrow" pitchFamily="34" charset="0"/>
              </a:rPr>
              <a:t>, multi-</a:t>
            </a:r>
            <a:r>
              <a:rPr lang="en-US" sz="1300" b="1" dirty="0" err="1">
                <a:solidFill>
                  <a:prstClr val="black"/>
                </a:solidFill>
                <a:latin typeface="Arial Narrow" pitchFamily="34" charset="0"/>
              </a:rPr>
              <a:t>etnies</a:t>
            </a:r>
            <a:endParaRPr lang="en-US" sz="1300" b="1" dirty="0">
              <a:solidFill>
                <a:prstClr val="black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1300" b="1" dirty="0" err="1">
                <a:solidFill>
                  <a:prstClr val="black"/>
                </a:solidFill>
                <a:latin typeface="Arial Narrow" pitchFamily="34" charset="0"/>
              </a:rPr>
              <a:t>demokrasie</a:t>
            </a:r>
            <a:endParaRPr lang="en-US" sz="13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F5C17CD-520B-4D1C-8058-0E0EF351CAAD}"/>
              </a:ext>
            </a:extLst>
          </p:cNvPr>
          <p:cNvCxnSpPr>
            <a:cxnSpLocks/>
            <a:stCxn id="44" idx="4"/>
          </p:cNvCxnSpPr>
          <p:nvPr/>
        </p:nvCxnSpPr>
        <p:spPr bwMode="auto">
          <a:xfrm flipV="1">
            <a:off x="6762751" y="2852739"/>
            <a:ext cx="1781175" cy="4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10-Point Star 43">
            <a:extLst>
              <a:ext uri="{FF2B5EF4-FFF2-40B4-BE49-F238E27FC236}">
                <a16:creationId xmlns:a16="http://schemas.microsoft.com/office/drawing/2014/main" id="{44827E1C-D3FE-46E5-B913-76A76BDC5A16}"/>
              </a:ext>
            </a:extLst>
          </p:cNvPr>
          <p:cNvSpPr/>
          <p:nvPr/>
        </p:nvSpPr>
        <p:spPr>
          <a:xfrm>
            <a:off x="4486276" y="2220913"/>
            <a:ext cx="2276475" cy="1916112"/>
          </a:xfrm>
          <a:prstGeom prst="star10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sz="1700" dirty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</a:rPr>
              <a:t>VEELTALIGHEID</a:t>
            </a: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1D8F3023-5517-4C15-ACCF-5646EBDEAA95}"/>
              </a:ext>
            </a:extLst>
          </p:cNvPr>
          <p:cNvSpPr/>
          <p:nvPr/>
        </p:nvSpPr>
        <p:spPr>
          <a:xfrm>
            <a:off x="5421314" y="865189"/>
            <a:ext cx="414337" cy="189388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ZA">
              <a:solidFill>
                <a:prstClr val="white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87F3419-CB87-48B8-AE05-58988BCB256C}"/>
              </a:ext>
            </a:extLst>
          </p:cNvPr>
          <p:cNvCxnSpPr>
            <a:cxnSpLocks/>
            <a:stCxn id="44" idx="1"/>
          </p:cNvCxnSpPr>
          <p:nvPr/>
        </p:nvCxnSpPr>
        <p:spPr bwMode="auto">
          <a:xfrm>
            <a:off x="6762751" y="3475038"/>
            <a:ext cx="1997075" cy="646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63BFDB1-6E12-46D9-87B0-C5C15DF48E24}"/>
              </a:ext>
            </a:extLst>
          </p:cNvPr>
          <p:cNvCxnSpPr>
            <a:cxnSpLocks/>
            <a:stCxn id="44" idx="7"/>
          </p:cNvCxnSpPr>
          <p:nvPr/>
        </p:nvCxnSpPr>
        <p:spPr bwMode="auto">
          <a:xfrm flipH="1" flipV="1">
            <a:off x="3902076" y="1687513"/>
            <a:ext cx="1019175" cy="715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4" name="TextBox 13">
            <a:extLst>
              <a:ext uri="{FF2B5EF4-FFF2-40B4-BE49-F238E27FC236}">
                <a16:creationId xmlns:a16="http://schemas.microsoft.com/office/drawing/2014/main" id="{B77A1D94-8E2F-409F-9203-8EE7AD89B7D4}"/>
              </a:ext>
            </a:extLst>
          </p:cNvPr>
          <p:cNvSpPr txBox="1">
            <a:spLocks noChangeArrowheads="1"/>
          </p:cNvSpPr>
          <p:nvPr/>
        </p:nvSpPr>
        <p:spPr bwMode="auto">
          <a:xfrm rot="17486436">
            <a:off x="3767139" y="4617652"/>
            <a:ext cx="1266825" cy="276999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100" b="1" dirty="0">
                <a:solidFill>
                  <a:srgbClr val="000000"/>
                </a:solidFill>
              </a:rPr>
              <a:t>   </a:t>
            </a:r>
            <a:r>
              <a:rPr lang="en-US" alt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is </a:t>
            </a:r>
            <a:r>
              <a:rPr lang="en-US" altLang="en-US" sz="1200" b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belangrik</a:t>
            </a:r>
            <a:r>
              <a:rPr lang="en-US" alt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 in</a:t>
            </a:r>
            <a:endParaRPr lang="en-US" altLang="en-US" sz="12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92E4A99-A447-4A8D-AB94-0567F4F85108}"/>
              </a:ext>
            </a:extLst>
          </p:cNvPr>
          <p:cNvCxnSpPr>
            <a:cxnSpLocks/>
            <a:stCxn id="44" idx="7"/>
          </p:cNvCxnSpPr>
          <p:nvPr/>
        </p:nvCxnSpPr>
        <p:spPr bwMode="auto">
          <a:xfrm flipH="1">
            <a:off x="2320925" y="5373689"/>
            <a:ext cx="101600" cy="295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BE5E57-88C5-4969-97EE-937F607769BA}"/>
              </a:ext>
            </a:extLst>
          </p:cNvPr>
          <p:cNvCxnSpPr>
            <a:cxnSpLocks/>
            <a:stCxn id="44" idx="7"/>
          </p:cNvCxnSpPr>
          <p:nvPr/>
        </p:nvCxnSpPr>
        <p:spPr>
          <a:xfrm flipH="1">
            <a:off x="2640014" y="4868863"/>
            <a:ext cx="142875" cy="215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</TotalTime>
  <Words>1689</Words>
  <Application>Microsoft Office PowerPoint</Application>
  <PresentationFormat>Widescreen</PresentationFormat>
  <Paragraphs>421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Narrow</vt:lpstr>
      <vt:lpstr>Calibri</vt:lpstr>
      <vt:lpstr>Symbol</vt:lpstr>
      <vt:lpstr>Times New Roman</vt:lpstr>
      <vt:lpstr>Trebuchet MS</vt:lpstr>
      <vt:lpstr>Wingdings</vt:lpstr>
      <vt:lpstr>Wingdings 3</vt:lpstr>
      <vt:lpstr>Facet</vt:lpstr>
      <vt:lpstr>LCS 311   Meertaligheid in die Samelewing en Opvoeding </vt:lpstr>
      <vt:lpstr>PowerPoint Presentation</vt:lpstr>
      <vt:lpstr>Kursusinligting</vt:lpstr>
      <vt:lpstr>Kursusinligting</vt:lpstr>
      <vt:lpstr>Kursusinligting</vt:lpstr>
      <vt:lpstr>Lesingskedule</vt:lpstr>
      <vt:lpstr>PowerPoint Presentation</vt:lpstr>
      <vt:lpstr>PowerPoint Presentation</vt:lpstr>
      <vt:lpstr>WAAROOR GAAN LCS 311?</vt:lpstr>
      <vt:lpstr>Lesing 2: Meertaligheid en onlangse ontwikkelinge in Linguistiek</vt:lpstr>
      <vt:lpstr>Lesing 3: Meertaligheid raam: Reaksies van    verskillende historiese eras </vt:lpstr>
      <vt:lpstr>Lesing 4: Globaliseringsverwante faktore wat verantwoordelik is vir kontemporêre meertaligheid </vt:lpstr>
      <vt:lpstr>Lesing 5: Vorme van meertaligheid</vt:lpstr>
      <vt:lpstr>Lesing 6 (Deel I): Familie en individuele meertaligheid</vt:lpstr>
      <vt:lpstr>Lesing 6 (Deel II): Translanguaging; Co-languaging</vt:lpstr>
      <vt:lpstr>Lesing 7: Meertaligheid en demokrasie</vt:lpstr>
      <vt:lpstr>Lesing 8: Bekendstelling van taalbeleide</vt:lpstr>
      <vt:lpstr>Lesing 9: Taalbeleid en die uitdagings van meertaligheid in onderwys in post-koloniale Afrika-state</vt:lpstr>
      <vt:lpstr>Lesing 10: Meertaligheid in die Akademie: die LCS311-voorbeeld </vt:lpstr>
      <vt:lpstr>Lesing 11: Eksamenvoorbereiding  </vt:lpstr>
      <vt:lpstr>NEEM KENNIS</vt:lpstr>
      <vt:lpstr>  Any questions?  Enige Vrae?  Akukho mibuzo? </vt:lpstr>
      <vt:lpstr> Enkosi &amp;  Best wishes for this akademiese jaar!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 311   Meertaligheid in die Samelewing en Opvoeding </dc:title>
  <dc:creator>Geraldine Guene Lindole Hartman</dc:creator>
  <cp:lastModifiedBy>Geraldine Guene Lindole Hartman</cp:lastModifiedBy>
  <cp:revision>2</cp:revision>
  <dcterms:created xsi:type="dcterms:W3CDTF">2022-03-05T09:38:38Z</dcterms:created>
  <dcterms:modified xsi:type="dcterms:W3CDTF">2022-03-05T14:19:26Z</dcterms:modified>
</cp:coreProperties>
</file>