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5"/>
  </p:notesMasterIdLst>
  <p:sldIdLst>
    <p:sldId id="258" r:id="rId2"/>
    <p:sldId id="257" r:id="rId3"/>
    <p:sldId id="259" r:id="rId4"/>
    <p:sldId id="263" r:id="rId5"/>
    <p:sldId id="264" r:id="rId6"/>
    <p:sldId id="260" r:id="rId7"/>
    <p:sldId id="261" r:id="rId8"/>
    <p:sldId id="307" r:id="rId9"/>
    <p:sldId id="312" r:id="rId10"/>
    <p:sldId id="295" r:id="rId11"/>
    <p:sldId id="313" r:id="rId12"/>
    <p:sldId id="314" r:id="rId13"/>
    <p:sldId id="315" r:id="rId14"/>
    <p:sldId id="318" r:id="rId15"/>
    <p:sldId id="316" r:id="rId16"/>
    <p:sldId id="294" r:id="rId17"/>
    <p:sldId id="290" r:id="rId18"/>
    <p:sldId id="265" r:id="rId19"/>
    <p:sldId id="296" r:id="rId20"/>
    <p:sldId id="308" r:id="rId21"/>
    <p:sldId id="309" r:id="rId22"/>
    <p:sldId id="311" r:id="rId23"/>
    <p:sldId id="31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061" autoAdjust="0"/>
  </p:normalViewPr>
  <p:slideViewPr>
    <p:cSldViewPr snapToGrid="0">
      <p:cViewPr>
        <p:scale>
          <a:sx n="50" d="100"/>
          <a:sy n="50" d="100"/>
        </p:scale>
        <p:origin x="141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D1B4C-E120-48F8-AAE5-ECA3A1E54025}" type="datetimeFigureOut">
              <a:rPr lang="en-ZA" smtClean="0"/>
              <a:t>2022/03/05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CEADC-DE65-43FF-84B5-019E7453945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39912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1CEADC-DE65-43FF-84B5-019E74539458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83974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1CEADC-DE65-43FF-84B5-019E74539458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6046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200" b="1" dirty="0" err="1"/>
              <a:t>Geen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lesings</a:t>
            </a:r>
            <a:r>
              <a:rPr lang="en-US" altLang="zh-CN" sz="1200" b="1" dirty="0"/>
              <a:t> van </a:t>
            </a:r>
            <a:r>
              <a:rPr lang="en-US" altLang="zh-CN" sz="1200" b="1" dirty="0" err="1"/>
              <a:t>aangesig</a:t>
            </a:r>
            <a:r>
              <a:rPr lang="en-US" altLang="zh-CN" sz="1200" b="1" dirty="0"/>
              <a:t> tot </a:t>
            </a:r>
            <a:r>
              <a:rPr lang="en-US" altLang="zh-CN" sz="1200" b="1" dirty="0" err="1"/>
              <a:t>aangesig</a:t>
            </a:r>
            <a:r>
              <a:rPr lang="en-US" altLang="zh-CN" sz="1200" b="1" dirty="0"/>
              <a:t> as </a:t>
            </a:r>
            <a:r>
              <a:rPr lang="en-US" altLang="zh-CN" sz="1200" b="1" dirty="0" err="1"/>
              <a:t>gevolg</a:t>
            </a:r>
            <a:r>
              <a:rPr lang="en-US" altLang="zh-CN" sz="1200" b="1" dirty="0"/>
              <a:t> van die COVID-19-pandemie </a:t>
            </a:r>
            <a:r>
              <a:rPr lang="en-US" altLang="zh-CN" sz="1200" b="1" dirty="0" err="1"/>
              <a:t>nie</a:t>
            </a:r>
            <a:endParaRPr lang="en-US" altLang="zh-CN" sz="1200" b="1" dirty="0"/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200" b="1" dirty="0"/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200" b="1" dirty="0"/>
              <a:t>In </a:t>
            </a:r>
            <a:r>
              <a:rPr lang="en-US" altLang="zh-CN" sz="1200" b="1" dirty="0" err="1"/>
              <a:t>plaas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daarvan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sal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lesings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aanlyn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afgelewer</a:t>
            </a:r>
            <a:r>
              <a:rPr lang="en-US" altLang="zh-CN" sz="1200" b="1" dirty="0"/>
              <a:t> word, via die UWK </a:t>
            </a:r>
            <a:r>
              <a:rPr lang="en-US" altLang="zh-CN" sz="1200" b="1" dirty="0" err="1"/>
              <a:t>iKamva</a:t>
            </a:r>
            <a:r>
              <a:rPr lang="en-US" altLang="zh-CN" sz="1200" b="1" dirty="0"/>
              <a:t>-platform:</a:t>
            </a:r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200" b="1" dirty="0"/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200" b="1" dirty="0" err="1"/>
              <a:t>Lesingmateriaal</a:t>
            </a:r>
            <a:r>
              <a:rPr lang="en-US" altLang="zh-CN" sz="1200" b="1" dirty="0"/>
              <a:t> in die </a:t>
            </a:r>
            <a:r>
              <a:rPr lang="en-US" altLang="zh-CN" sz="1200" b="1" dirty="0" err="1"/>
              <a:t>vorm</a:t>
            </a:r>
            <a:r>
              <a:rPr lang="en-US" altLang="zh-CN" sz="1200" b="1" dirty="0"/>
              <a:t> van PDF-</a:t>
            </a:r>
            <a:r>
              <a:rPr lang="en-US" altLang="zh-CN" sz="1200" b="1" dirty="0" err="1"/>
              <a:t>weergawes</a:t>
            </a:r>
            <a:r>
              <a:rPr lang="en-US" altLang="zh-CN" sz="1200" b="1" dirty="0"/>
              <a:t> van PowerPoint-</a:t>
            </a:r>
            <a:r>
              <a:rPr lang="en-US" altLang="zh-CN" sz="1200" b="1" dirty="0" err="1"/>
              <a:t>skyfies</a:t>
            </a:r>
            <a:r>
              <a:rPr lang="en-US" altLang="zh-CN" sz="1200" b="1" dirty="0"/>
              <a:t>, PDF-</a:t>
            </a:r>
            <a:r>
              <a:rPr lang="en-US" altLang="zh-CN" sz="1200" b="1" dirty="0" err="1"/>
              <a:t>skyfies</a:t>
            </a:r>
            <a:r>
              <a:rPr lang="en-US" altLang="zh-CN" sz="1200" b="1" dirty="0"/>
              <a:t>, </a:t>
            </a:r>
            <a:r>
              <a:rPr lang="en-US" altLang="zh-CN" sz="1200" b="1" dirty="0" err="1"/>
              <a:t>vertelde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skyfies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en</a:t>
            </a:r>
            <a:r>
              <a:rPr lang="en-US" altLang="zh-CN" sz="1200" b="1" dirty="0"/>
              <a:t>, </a:t>
            </a:r>
            <a:r>
              <a:rPr lang="en-US" altLang="zh-CN" sz="1200" b="1" dirty="0" err="1"/>
              <a:t>waar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moontlik</a:t>
            </a:r>
            <a:r>
              <a:rPr lang="en-US" altLang="zh-CN" sz="1200" b="1" dirty="0"/>
              <a:t>, </a:t>
            </a:r>
            <a:r>
              <a:rPr lang="en-US" altLang="zh-CN" sz="1200" b="1" dirty="0" err="1"/>
              <a:t>sal</a:t>
            </a:r>
            <a:r>
              <a:rPr lang="en-US" altLang="zh-CN" sz="1200" b="1" dirty="0"/>
              <a:t> video- </a:t>
            </a:r>
            <a:r>
              <a:rPr lang="en-US" altLang="zh-CN" sz="1200" b="1" dirty="0" err="1"/>
              <a:t>en</a:t>
            </a:r>
            <a:r>
              <a:rPr lang="en-US" altLang="zh-CN" sz="1200" b="1" dirty="0"/>
              <a:t>/of </a:t>
            </a:r>
            <a:r>
              <a:rPr lang="en-US" altLang="zh-CN" sz="1200" b="1" dirty="0" err="1"/>
              <a:t>klankopnames</a:t>
            </a:r>
            <a:r>
              <a:rPr lang="en-US" altLang="zh-CN" sz="1200" b="1" dirty="0"/>
              <a:t> op Ikamva </a:t>
            </a:r>
            <a:r>
              <a:rPr lang="en-US" altLang="zh-CN" sz="1200" b="1" dirty="0" err="1"/>
              <a:t>beskikbaar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gestel</a:t>
            </a:r>
            <a:r>
              <a:rPr lang="en-US" altLang="zh-CN" sz="1200" b="1" dirty="0"/>
              <a:t> word</a:t>
            </a:r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200" b="1" dirty="0"/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200" b="1" dirty="0" err="1"/>
              <a:t>Lesings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en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tutoriale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sal</a:t>
            </a:r>
            <a:r>
              <a:rPr lang="en-US" altLang="zh-CN" sz="1200" b="1" dirty="0"/>
              <a:t> op </a:t>
            </a:r>
            <a:r>
              <a:rPr lang="en-US" altLang="zh-CN" sz="1200" b="1" dirty="0" err="1"/>
              <a:t>Woensdae</a:t>
            </a:r>
            <a:r>
              <a:rPr lang="en-US" altLang="zh-CN" sz="1200" b="1" dirty="0"/>
              <a:t> 12:00-13:00 </a:t>
            </a:r>
            <a:r>
              <a:rPr lang="en-US" altLang="zh-CN" sz="1200" b="1" dirty="0" err="1"/>
              <a:t>elke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lesing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en</a:t>
            </a:r>
            <a:r>
              <a:rPr lang="en-US" altLang="zh-CN" sz="1200" b="1" dirty="0"/>
              <a:t>/of </a:t>
            </a:r>
            <a:r>
              <a:rPr lang="en-US" altLang="zh-CN" sz="1200" b="1" dirty="0" err="1"/>
              <a:t>tutoriaalweek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opgelaai</a:t>
            </a:r>
            <a:r>
              <a:rPr lang="en-US" altLang="zh-CN" sz="1200" b="1" dirty="0"/>
              <a:t> word.</a:t>
            </a:r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200" b="1" dirty="0" err="1"/>
              <a:t>Tutoriale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sal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afwissel</a:t>
            </a:r>
            <a:r>
              <a:rPr lang="en-US" altLang="zh-CN" sz="1200" b="1" dirty="0"/>
              <a:t> met 312: </a:t>
            </a:r>
            <a:r>
              <a:rPr lang="en-US" altLang="zh-CN" sz="1200" b="1" dirty="0" err="1"/>
              <a:t>Daarom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sal</a:t>
            </a:r>
            <a:r>
              <a:rPr lang="en-US" altLang="zh-CN" sz="1200" b="1" dirty="0"/>
              <a:t> tuts </a:t>
            </a:r>
            <a:r>
              <a:rPr lang="en-US" altLang="zh-CN" sz="1200" b="1" dirty="0" err="1"/>
              <a:t>slegs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elke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tweede</a:t>
            </a:r>
            <a:r>
              <a:rPr lang="en-US" altLang="zh-CN" sz="1200" b="1" dirty="0"/>
              <a:t> week wees</a:t>
            </a:r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200" b="1" dirty="0"/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200" b="1" dirty="0"/>
              <a:t>Alle </a:t>
            </a:r>
            <a:r>
              <a:rPr lang="en-US" altLang="zh-CN" sz="1200" b="1" dirty="0" err="1"/>
              <a:t>voorleggings</a:t>
            </a:r>
            <a:r>
              <a:rPr lang="en-US" altLang="zh-CN" sz="1200" b="1" dirty="0"/>
              <a:t> is die </a:t>
            </a:r>
            <a:r>
              <a:rPr lang="en-US" altLang="zh-CN" sz="1200" b="1" dirty="0" err="1"/>
              <a:t>volgende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Maandag</a:t>
            </a:r>
            <a:r>
              <a:rPr lang="en-US" altLang="zh-CN" sz="1200" b="1" dirty="0"/>
              <a:t> om 11:59 (</a:t>
            </a:r>
            <a:r>
              <a:rPr lang="en-US" altLang="zh-CN" sz="1200" b="1" dirty="0" err="1"/>
              <a:t>Voorbeeld</a:t>
            </a:r>
            <a:r>
              <a:rPr lang="en-US" altLang="zh-CN" sz="1200" b="1" dirty="0"/>
              <a:t>: As </a:t>
            </a:r>
            <a:r>
              <a:rPr lang="en-US" altLang="zh-CN" sz="1200" b="1" dirty="0" err="1"/>
              <a:t>jy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jou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taak</a:t>
            </a:r>
            <a:r>
              <a:rPr lang="en-US" altLang="zh-CN" sz="1200" b="1" dirty="0"/>
              <a:t> op </a:t>
            </a:r>
            <a:r>
              <a:rPr lang="en-US" altLang="zh-CN" sz="1200" b="1" dirty="0" err="1"/>
              <a:t>Woensdag</a:t>
            </a:r>
            <a:r>
              <a:rPr lang="en-US" altLang="zh-CN" sz="1200" b="1" dirty="0"/>
              <a:t> 1ste </a:t>
            </a:r>
            <a:r>
              <a:rPr lang="en-US" altLang="zh-CN" sz="1200" b="1" dirty="0" err="1"/>
              <a:t>ontvang</a:t>
            </a:r>
            <a:r>
              <a:rPr lang="en-US" altLang="zh-CN" sz="1200" b="1" dirty="0"/>
              <a:t>, is </a:t>
            </a:r>
            <a:r>
              <a:rPr lang="en-US" altLang="zh-CN" sz="1200" b="1" dirty="0" err="1"/>
              <a:t>dit</a:t>
            </a:r>
            <a:r>
              <a:rPr lang="en-US" altLang="zh-CN" sz="1200" b="1" dirty="0"/>
              <a:t> die </a:t>
            </a:r>
            <a:r>
              <a:rPr lang="en-US" altLang="zh-CN" sz="1200" b="1" dirty="0" err="1"/>
              <a:t>volgende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Maandag</a:t>
            </a:r>
            <a:r>
              <a:rPr lang="en-US" altLang="zh-CN" sz="1200" b="1" dirty="0"/>
              <a:t> die 6de </a:t>
            </a:r>
            <a:r>
              <a:rPr lang="en-US" altLang="zh-CN" sz="1200" b="1" dirty="0" err="1"/>
              <a:t>verskuldig</a:t>
            </a:r>
            <a:r>
              <a:rPr lang="en-US" altLang="zh-CN" sz="1200" b="1" dirty="0"/>
              <a:t>)</a:t>
            </a:r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200" b="1" dirty="0"/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200" b="1" dirty="0"/>
              <a:t>As </a:t>
            </a:r>
            <a:r>
              <a:rPr lang="en-US" altLang="zh-CN" sz="1200" b="1" dirty="0" err="1"/>
              <a:t>jy</a:t>
            </a:r>
            <a:r>
              <a:rPr lang="en-US" altLang="zh-CN" sz="1200" b="1" dirty="0"/>
              <a:t> 'n </a:t>
            </a:r>
            <a:r>
              <a:rPr lang="en-US" altLang="zh-CN" sz="1200" b="1" dirty="0" err="1"/>
              <a:t>voorlegging</a:t>
            </a:r>
            <a:r>
              <a:rPr lang="en-US" altLang="zh-CN" sz="1200" b="1" dirty="0"/>
              <a:t>, </a:t>
            </a:r>
            <a:r>
              <a:rPr lang="en-US" altLang="zh-CN" sz="1200" b="1" dirty="0" err="1"/>
              <a:t>toets</a:t>
            </a:r>
            <a:r>
              <a:rPr lang="en-US" altLang="zh-CN" sz="1200" b="1" dirty="0"/>
              <a:t> of </a:t>
            </a:r>
            <a:r>
              <a:rPr lang="en-US" altLang="zh-CN" sz="1200" b="1" dirty="0" err="1"/>
              <a:t>handleiding</a:t>
            </a:r>
            <a:r>
              <a:rPr lang="en-US" altLang="zh-CN" sz="1200" b="1" dirty="0"/>
              <a:t> mis, </a:t>
            </a:r>
            <a:r>
              <a:rPr lang="en-US" altLang="zh-CN" sz="1200" b="1" dirty="0" err="1"/>
              <a:t>kan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jy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jou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navraag</a:t>
            </a:r>
            <a:r>
              <a:rPr lang="en-US" altLang="zh-CN" sz="1200" b="1" dirty="0"/>
              <a:t> / </a:t>
            </a:r>
            <a:r>
              <a:rPr lang="en-US" altLang="zh-CN" sz="1200" b="1" dirty="0" err="1"/>
              <a:t>versoek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en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ondersteunende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dokumentasie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oplaai</a:t>
            </a:r>
            <a:r>
              <a:rPr lang="en-US" altLang="zh-CN" sz="1200" b="1" dirty="0"/>
              <a:t> op die </a:t>
            </a:r>
            <a:r>
              <a:rPr lang="en-US" altLang="zh-CN" sz="1200" b="1" dirty="0" err="1"/>
              <a:t>skakel</a:t>
            </a:r>
            <a:r>
              <a:rPr lang="en-US" altLang="zh-CN" sz="1200" b="1" dirty="0"/>
              <a:t> wat op Ikamva </a:t>
            </a:r>
            <a:r>
              <a:rPr lang="en-US" altLang="zh-CN" sz="1200" b="1" dirty="0" err="1"/>
              <a:t>beskikbaar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gestel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sal</a:t>
            </a:r>
            <a:r>
              <a:rPr lang="en-US" altLang="zh-CN" sz="1200" b="1" dirty="0"/>
              <a:t> word. </a:t>
            </a:r>
            <a:r>
              <a:rPr lang="en-US" altLang="zh-CN" sz="1200" b="1" dirty="0" err="1"/>
              <a:t>Geen</a:t>
            </a:r>
            <a:r>
              <a:rPr lang="en-US" altLang="zh-CN" sz="1200" b="1" dirty="0"/>
              <a:t> e-</a:t>
            </a:r>
            <a:r>
              <a:rPr lang="en-US" altLang="zh-CN" sz="1200" b="1" dirty="0" err="1"/>
              <a:t>posversoeke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sal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aanvaar</a:t>
            </a:r>
            <a:r>
              <a:rPr lang="en-US" altLang="zh-CN" sz="1200" b="1" dirty="0"/>
              <a:t> word </a:t>
            </a:r>
            <a:r>
              <a:rPr lang="en-US" altLang="zh-CN" sz="1200" b="1" dirty="0" err="1"/>
              <a:t>nie</a:t>
            </a:r>
            <a:r>
              <a:rPr lang="en-US" altLang="zh-CN" sz="1200" b="1" dirty="0"/>
              <a:t>.</a:t>
            </a:r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zh-CN" sz="1200" b="1" dirty="0"/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200" b="1" dirty="0" err="1"/>
              <a:t>Konsultasie</a:t>
            </a:r>
            <a:r>
              <a:rPr lang="en-US" altLang="zh-CN" sz="1200" b="1" dirty="0"/>
              <a:t> (</a:t>
            </a:r>
            <a:r>
              <a:rPr lang="en-US" altLang="zh-CN" sz="1200" b="1" dirty="0" err="1"/>
              <a:t>aanlyn</a:t>
            </a:r>
            <a:r>
              <a:rPr lang="en-US" altLang="zh-CN" sz="1200" b="1" dirty="0"/>
              <a:t>): </a:t>
            </a:r>
            <a:r>
              <a:rPr lang="en-US" altLang="zh-CN" sz="1200" b="1" dirty="0" err="1"/>
              <a:t>ikamva</a:t>
            </a:r>
            <a:r>
              <a:rPr lang="en-US" altLang="zh-CN" sz="1200" b="1" dirty="0"/>
              <a:t> Chat Room (tutors </a:t>
            </a:r>
            <a:r>
              <a:rPr lang="en-US" altLang="zh-CN" sz="1200" b="1" dirty="0" err="1"/>
              <a:t>sal</a:t>
            </a:r>
            <a:r>
              <a:rPr lang="en-US" altLang="zh-CN" sz="1200" b="1" dirty="0"/>
              <a:t> u </a:t>
            </a:r>
            <a:r>
              <a:rPr lang="en-US" altLang="zh-CN" sz="1200" b="1" dirty="0" err="1"/>
              <a:t>inlig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oor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hul</a:t>
            </a:r>
            <a:r>
              <a:rPr lang="en-US" altLang="zh-CN" sz="1200" b="1" dirty="0"/>
              <a:t> </a:t>
            </a:r>
            <a:r>
              <a:rPr lang="en-US" altLang="zh-CN" sz="1200" b="1" dirty="0" err="1"/>
              <a:t>konsultasiegleuwe</a:t>
            </a:r>
            <a:r>
              <a:rPr lang="en-US" altLang="zh-CN" sz="1200" b="1" dirty="0"/>
              <a:t>)</a:t>
            </a:r>
          </a:p>
          <a:p>
            <a:pPr marL="171450" indent="-17145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zh-CN" sz="1200" b="1" dirty="0"/>
              <a:t> 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B89B0-96E6-440F-88A5-B96103A83316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1414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nl-NL" sz="100" b="1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00" b="1" dirty="0"/>
              <a:t>Beide Tut- en Opdragtake sal op ikamva geplaas word in die "Assignments" gids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nl-NL" sz="100" b="1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00" b="1" dirty="0"/>
              <a:t>Die voltooide tut- en opdragtake moet op dieselfde (Assignments) portaal ingedien word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nl-NL" sz="100" b="1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00" b="1" dirty="0"/>
              <a:t>Die tuttake sal Woensdagmiddag van elke tutweek vir hierdie module geplaas word en sal die volgende Maandag vir indiening aan die einde van die dag betaalbaar wees.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nl-NL" sz="100" b="1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00" b="1" dirty="0"/>
              <a:t>- die tut weke is soos getoon op die skyfie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nl-NL" sz="100" b="1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00" b="1" dirty="0"/>
              <a:t>U kan met u onderskeie tutors oor tutoriaalaangeleenthede konsulteer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nl-NL" sz="100" b="1" dirty="0"/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00" b="1" dirty="0"/>
              <a:t>As u nie aan 'n Tut-groep behoort nie, moet u ons dringend in kennis stel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nl-NL" sz="1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4B89B0-96E6-440F-88A5-B96103A83316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26781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Z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'n </a:t>
            </a:r>
            <a:r>
              <a:rPr lang="en-ZA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Tipologie</a:t>
            </a:r>
            <a:r>
              <a:rPr lang="en-Z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die </a:t>
            </a:r>
            <a:r>
              <a:rPr lang="en-ZA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samelewing</a:t>
            </a:r>
            <a:r>
              <a:rPr lang="en-Z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en-Z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ZA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Veeltaligheid</a:t>
            </a:r>
            <a:endParaRPr lang="en-Z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Z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Z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Z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Z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ZA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Toets</a:t>
            </a:r>
            <a:r>
              <a:rPr lang="en-Z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ZA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voorbereidings</a:t>
            </a:r>
            <a:endParaRPr lang="en-Z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1CEADC-DE65-43FF-84B5-019E74539458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10725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>
            <a:extLst>
              <a:ext uri="{FF2B5EF4-FFF2-40B4-BE49-F238E27FC236}">
                <a16:creationId xmlns:a16="http://schemas.microsoft.com/office/drawing/2014/main" id="{6451EEAD-4B3A-4D1F-92D9-8515228E0A34}"/>
              </a:ext>
            </a:extLst>
          </p:cNvPr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>
            <a:extLst>
              <a:ext uri="{FF2B5EF4-FFF2-40B4-BE49-F238E27FC236}">
                <a16:creationId xmlns:a16="http://schemas.microsoft.com/office/drawing/2014/main" id="{3B479576-EEC6-4FC5-93AE-75F2C24A32C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3011" name="Slide Number Placeholder 3">
            <a:extLst>
              <a:ext uri="{FF2B5EF4-FFF2-40B4-BE49-F238E27FC236}">
                <a16:creationId xmlns:a16="http://schemas.microsoft.com/office/drawing/2014/main" id="{DD02219E-91FE-428E-B3F3-26C4E71107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F7A4961-6C6F-4090-A505-C7CE583D4A7C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>
            <a:extLst>
              <a:ext uri="{FF2B5EF4-FFF2-40B4-BE49-F238E27FC236}">
                <a16:creationId xmlns:a16="http://schemas.microsoft.com/office/drawing/2014/main" id="{BA6B2AD6-B81F-4F4A-BAEE-589B85854CA8}"/>
              </a:ext>
            </a:extLst>
          </p:cNvPr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>
            <a:extLst>
              <a:ext uri="{FF2B5EF4-FFF2-40B4-BE49-F238E27FC236}">
                <a16:creationId xmlns:a16="http://schemas.microsoft.com/office/drawing/2014/main" id="{B9944309-C708-488C-BE0B-F4EEC19EA78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5059" name="Slide Number Placeholder 3">
            <a:extLst>
              <a:ext uri="{FF2B5EF4-FFF2-40B4-BE49-F238E27FC236}">
                <a16:creationId xmlns:a16="http://schemas.microsoft.com/office/drawing/2014/main" id="{D9D68ABA-DFDB-4C79-AF4B-6A46DF37AF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2F92EF2-DAB4-4E85-BDBC-660A018745A2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A2C2-9AD0-4BB1-A1C4-7AD56E319054}" type="datetimeFigureOut">
              <a:rPr lang="en-ZA" smtClean="0"/>
              <a:t>2022/03/05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EE28-3AC7-4BFB-B12A-029E67E99F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8997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A2C2-9AD0-4BB1-A1C4-7AD56E319054}" type="datetimeFigureOut">
              <a:rPr lang="en-ZA" smtClean="0"/>
              <a:t>2022/03/05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EE28-3AC7-4BFB-B12A-029E67E99F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46594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A2C2-9AD0-4BB1-A1C4-7AD56E319054}" type="datetimeFigureOut">
              <a:rPr lang="en-ZA" smtClean="0"/>
              <a:t>2022/03/05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EE28-3AC7-4BFB-B12A-029E67E99F51}" type="slidenum">
              <a:rPr lang="en-ZA" smtClean="0"/>
              <a:t>‹#›</a:t>
            </a:fld>
            <a:endParaRPr lang="en-Z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813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A2C2-9AD0-4BB1-A1C4-7AD56E319054}" type="datetimeFigureOut">
              <a:rPr lang="en-ZA" smtClean="0"/>
              <a:t>2022/03/05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EE28-3AC7-4BFB-B12A-029E67E99F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17936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A2C2-9AD0-4BB1-A1C4-7AD56E319054}" type="datetimeFigureOut">
              <a:rPr lang="en-ZA" smtClean="0"/>
              <a:t>2022/03/05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EE28-3AC7-4BFB-B12A-029E67E99F51}" type="slidenum">
              <a:rPr lang="en-ZA" smtClean="0"/>
              <a:t>‹#›</a:t>
            </a:fld>
            <a:endParaRPr lang="en-Z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5525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A2C2-9AD0-4BB1-A1C4-7AD56E319054}" type="datetimeFigureOut">
              <a:rPr lang="en-ZA" smtClean="0"/>
              <a:t>2022/03/05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EE28-3AC7-4BFB-B12A-029E67E99F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930067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A2C2-9AD0-4BB1-A1C4-7AD56E319054}" type="datetimeFigureOut">
              <a:rPr lang="en-ZA" smtClean="0"/>
              <a:t>2022/03/05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EE28-3AC7-4BFB-B12A-029E67E99F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848409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A2C2-9AD0-4BB1-A1C4-7AD56E319054}" type="datetimeFigureOut">
              <a:rPr lang="en-ZA" smtClean="0"/>
              <a:t>2022/03/05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EE28-3AC7-4BFB-B12A-029E67E99F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3510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A2C2-9AD0-4BB1-A1C4-7AD56E319054}" type="datetimeFigureOut">
              <a:rPr lang="en-ZA" smtClean="0"/>
              <a:t>2022/03/05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EE28-3AC7-4BFB-B12A-029E67E99F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25637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A2C2-9AD0-4BB1-A1C4-7AD56E319054}" type="datetimeFigureOut">
              <a:rPr lang="en-ZA" smtClean="0"/>
              <a:t>2022/03/05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EE28-3AC7-4BFB-B12A-029E67E99F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024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A2C2-9AD0-4BB1-A1C4-7AD56E319054}" type="datetimeFigureOut">
              <a:rPr lang="en-ZA" smtClean="0"/>
              <a:t>2022/03/05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EE28-3AC7-4BFB-B12A-029E67E99F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785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A2C2-9AD0-4BB1-A1C4-7AD56E319054}" type="datetimeFigureOut">
              <a:rPr lang="en-ZA" smtClean="0"/>
              <a:t>2022/03/05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EE28-3AC7-4BFB-B12A-029E67E99F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4774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A2C2-9AD0-4BB1-A1C4-7AD56E319054}" type="datetimeFigureOut">
              <a:rPr lang="en-ZA" smtClean="0"/>
              <a:t>2022/03/05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EE28-3AC7-4BFB-B12A-029E67E99F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2945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A2C2-9AD0-4BB1-A1C4-7AD56E319054}" type="datetimeFigureOut">
              <a:rPr lang="en-ZA" smtClean="0"/>
              <a:t>2022/03/05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EE28-3AC7-4BFB-B12A-029E67E99F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33127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A2C2-9AD0-4BB1-A1C4-7AD56E319054}" type="datetimeFigureOut">
              <a:rPr lang="en-ZA" smtClean="0"/>
              <a:t>2022/03/05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EE28-3AC7-4BFB-B12A-029E67E99F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2879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A2C2-9AD0-4BB1-A1C4-7AD56E319054}" type="datetimeFigureOut">
              <a:rPr lang="en-ZA" smtClean="0"/>
              <a:t>2022/03/05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5EE28-3AC7-4BFB-B12A-029E67E99F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50611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9A2C2-9AD0-4BB1-A1C4-7AD56E319054}" type="datetimeFigureOut">
              <a:rPr lang="en-ZA" smtClean="0"/>
              <a:t>2022/03/05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FA5EE28-3AC7-4BFB-B12A-029E67E99F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31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3841455@myuwc.ac.z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615CB-18FC-450B-8B8F-EB0C0E5572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6751" y="1702754"/>
            <a:ext cx="4410051" cy="2475635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4600" b="1" kern="1200" dirty="0">
                <a:latin typeface="+mj-lt"/>
                <a:ea typeface="+mj-ea"/>
                <a:cs typeface="+mj-cs"/>
              </a:rPr>
              <a:t>LCS 311 </a:t>
            </a:r>
            <a:br>
              <a:rPr lang="en-US" sz="4600" b="1" kern="1200" dirty="0">
                <a:latin typeface="+mj-lt"/>
                <a:ea typeface="+mj-ea"/>
                <a:cs typeface="+mj-cs"/>
              </a:rPr>
            </a:br>
            <a:br>
              <a:rPr lang="en-US" sz="4600" b="1" kern="1200" dirty="0">
                <a:latin typeface="+mj-lt"/>
                <a:ea typeface="+mj-ea"/>
                <a:cs typeface="+mj-cs"/>
              </a:rPr>
            </a:br>
            <a:r>
              <a:rPr lang="en-US" sz="4600" b="1" kern="1200" dirty="0" err="1">
                <a:latin typeface="+mj-lt"/>
                <a:ea typeface="+mj-ea"/>
                <a:cs typeface="+mj-cs"/>
              </a:rPr>
              <a:t>Meertaligheid</a:t>
            </a:r>
            <a:r>
              <a:rPr lang="en-US" sz="4600" b="1" kern="1200" dirty="0">
                <a:latin typeface="+mj-lt"/>
                <a:ea typeface="+mj-ea"/>
                <a:cs typeface="+mj-cs"/>
              </a:rPr>
              <a:t> in die </a:t>
            </a:r>
            <a:r>
              <a:rPr lang="en-US" sz="4600" b="1" kern="1200" dirty="0" err="1">
                <a:latin typeface="+mj-lt"/>
                <a:ea typeface="+mj-ea"/>
                <a:cs typeface="+mj-cs"/>
              </a:rPr>
              <a:t>Samelewing</a:t>
            </a:r>
            <a:r>
              <a:rPr lang="en-US" sz="46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600" b="1" kern="1200" dirty="0" err="1">
                <a:latin typeface="+mj-lt"/>
                <a:ea typeface="+mj-ea"/>
                <a:cs typeface="+mj-cs"/>
              </a:rPr>
              <a:t>en</a:t>
            </a:r>
            <a:r>
              <a:rPr lang="en-US" sz="46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600" b="1" kern="1200" dirty="0" err="1">
                <a:latin typeface="+mj-lt"/>
                <a:ea typeface="+mj-ea"/>
                <a:cs typeface="+mj-cs"/>
              </a:rPr>
              <a:t>Opvoeding</a:t>
            </a:r>
            <a:r>
              <a:rPr lang="en-US" sz="4600" b="1" kern="1200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362BF2-37C7-4E69-958D-9275F447FD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3283" y="4278132"/>
            <a:ext cx="4410719" cy="1552894"/>
          </a:xfrm>
        </p:spPr>
        <p:txBody>
          <a:bodyPr vert="horz" lIns="91440" tIns="45720" rIns="91440" bIns="45720" rtlCol="0">
            <a:normAutofit/>
          </a:bodyPr>
          <a:lstStyle/>
          <a:p>
            <a:pPr marL="1744980" algn="ctr">
              <a:defRPr/>
            </a:pPr>
            <a:r>
              <a:rPr lang="en-US" b="1" dirty="0" err="1">
                <a:solidFill>
                  <a:schemeClr val="tx1"/>
                </a:solidFill>
              </a:rPr>
              <a:t>Lesing</a:t>
            </a:r>
            <a:r>
              <a:rPr lang="en-US" b="1" dirty="0">
                <a:solidFill>
                  <a:schemeClr val="tx1"/>
                </a:solidFill>
              </a:rPr>
              <a:t> 1: </a:t>
            </a:r>
          </a:p>
          <a:p>
            <a:pPr marL="1744980" algn="ctr">
              <a:defRPr/>
            </a:pPr>
            <a:r>
              <a:rPr lang="en-US" b="1" dirty="0" err="1">
                <a:solidFill>
                  <a:schemeClr val="tx1"/>
                </a:solidFill>
              </a:rPr>
              <a:t>Inlediding</a:t>
            </a:r>
            <a:endParaRPr lang="en-US" altLang="en-US" b="1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Languages in South Africa | SA Language Facts | Languages in Cape Town">
            <a:extLst>
              <a:ext uri="{FF2B5EF4-FFF2-40B4-BE49-F238E27FC236}">
                <a16:creationId xmlns:a16="http://schemas.microsoft.com/office/drawing/2014/main" id="{97DD36EA-0E6C-41B8-973A-967DF4B16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271" y="1293630"/>
            <a:ext cx="5012480" cy="4270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66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>
            <a:extLst>
              <a:ext uri="{FF2B5EF4-FFF2-40B4-BE49-F238E27FC236}">
                <a16:creationId xmlns:a16="http://schemas.microsoft.com/office/drawing/2014/main" id="{9C0073B5-2095-4506-BB27-EDB0015577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85913" y="404813"/>
            <a:ext cx="8229600" cy="1223963"/>
          </a:xfrm>
        </p:spPr>
        <p:txBody>
          <a:bodyPr>
            <a:normAutofit/>
          </a:bodyPr>
          <a:lstStyle/>
          <a:p>
            <a:pPr marL="1828800" indent="-1828800"/>
            <a:r>
              <a:rPr lang="en-ZA" altLang="en-US" sz="3200" b="1" dirty="0" err="1">
                <a:solidFill>
                  <a:srgbClr val="0000CC"/>
                </a:solidFill>
              </a:rPr>
              <a:t>Lesing</a:t>
            </a:r>
            <a:r>
              <a:rPr lang="en-ZA" altLang="en-US" sz="3200" b="1" dirty="0">
                <a:solidFill>
                  <a:srgbClr val="0000CC"/>
                </a:solidFill>
              </a:rPr>
              <a:t> 2</a:t>
            </a:r>
            <a:r>
              <a:rPr lang="en-ZA" altLang="en-US" dirty="0"/>
              <a:t>: </a:t>
            </a:r>
            <a:r>
              <a:rPr kumimoji="0" lang="nl-NL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Meertaligheid en onlangse ontwikkelinge in Linguistiek</a:t>
            </a:r>
            <a:endParaRPr lang="en-ZA" altLang="en-US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BF429-31DC-47E3-A56D-AD889C7E5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1" y="1628776"/>
            <a:ext cx="8507413" cy="5040313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nl-NL" sz="2400" dirty="0"/>
          </a:p>
          <a:p>
            <a:pPr>
              <a:defRPr/>
            </a:pPr>
            <a:r>
              <a:rPr lang="nl-NL" sz="2400" dirty="0"/>
              <a:t>Hierdie lesing ondersoek:</a:t>
            </a:r>
          </a:p>
          <a:p>
            <a:pPr>
              <a:defRPr/>
            </a:pPr>
            <a:endParaRPr lang="nl-NL" sz="2400" dirty="0"/>
          </a:p>
          <a:p>
            <a:pPr>
              <a:defRPr/>
            </a:pPr>
            <a:r>
              <a:rPr lang="nl-NL" sz="2400" dirty="0"/>
              <a:t>Hoe onlangse ontwikkelings in linguistiek ons begrip gevorm het van wat </a:t>
            </a:r>
            <a:r>
              <a:rPr lang="nl-NL" sz="2400" dirty="0">
                <a:solidFill>
                  <a:srgbClr val="0033CC"/>
                </a:solidFill>
              </a:rPr>
              <a:t>taal/meertaligheid, moedertaal/moedertaal </a:t>
            </a:r>
            <a:r>
              <a:rPr lang="nl-NL" sz="2400" dirty="0"/>
              <a:t>is, verskille tussen tale, ens. </a:t>
            </a:r>
          </a:p>
          <a:p>
            <a:pPr>
              <a:defRPr/>
            </a:pPr>
            <a:endParaRPr lang="nl-NL" sz="2400" dirty="0"/>
          </a:p>
          <a:p>
            <a:pPr>
              <a:defRPr/>
            </a:pPr>
            <a:r>
              <a:rPr lang="nl-NL" sz="2400" dirty="0">
                <a:solidFill>
                  <a:srgbClr val="0033CC"/>
                </a:solidFill>
              </a:rPr>
              <a:t>Sommige kontemporêre idees </a:t>
            </a:r>
            <a:r>
              <a:rPr lang="nl-NL" sz="2400" dirty="0"/>
              <a:t>wat nuttig is om oor meertaligheid te praat (bv</a:t>
            </a:r>
            <a:r>
              <a:rPr lang="nl-NL" sz="2400" dirty="0">
                <a:solidFill>
                  <a:srgbClr val="0033CC"/>
                </a:solidFill>
              </a:rPr>
              <a:t>. taal as 'n geleë, gebeurtenisgekoppelde praktyk, dinamies). </a:t>
            </a:r>
          </a:p>
          <a:p>
            <a:pPr>
              <a:defRPr/>
            </a:pPr>
            <a:endParaRPr lang="nl-NL" sz="2400" dirty="0">
              <a:solidFill>
                <a:srgbClr val="0033CC"/>
              </a:solidFill>
            </a:endParaRPr>
          </a:p>
          <a:p>
            <a:pPr>
              <a:defRPr/>
            </a:pPr>
            <a:endParaRPr lang="nl-NL" sz="2400" dirty="0">
              <a:solidFill>
                <a:srgbClr val="0033CC"/>
              </a:solidFill>
            </a:endParaRPr>
          </a:p>
          <a:p>
            <a:pPr>
              <a:defRPr/>
            </a:pPr>
            <a:endParaRPr lang="nl-NL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>
            <a:extLst>
              <a:ext uri="{FF2B5EF4-FFF2-40B4-BE49-F238E27FC236}">
                <a16:creationId xmlns:a16="http://schemas.microsoft.com/office/drawing/2014/main" id="{8626CAD0-A688-4D35-965C-9495DC0F33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66598" y="404811"/>
            <a:ext cx="8229600" cy="963613"/>
          </a:xfrm>
        </p:spPr>
        <p:txBody>
          <a:bodyPr>
            <a:normAutofit fontScale="90000"/>
          </a:bodyPr>
          <a:lstStyle/>
          <a:p>
            <a:pPr marL="2060575" marR="0" lvl="0" indent="-2060575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ZA" altLang="en-US" b="1" dirty="0" err="1">
                <a:solidFill>
                  <a:srgbClr val="0000CC"/>
                </a:solidFill>
              </a:rPr>
              <a:t>Lesing</a:t>
            </a:r>
            <a:r>
              <a:rPr lang="en-ZA" altLang="en-US" b="1" dirty="0">
                <a:solidFill>
                  <a:srgbClr val="0000CC"/>
                </a:solidFill>
              </a:rPr>
              <a:t> 3</a:t>
            </a:r>
            <a:r>
              <a:rPr lang="en-ZA" altLang="en-US" sz="4000" b="1" dirty="0">
                <a:solidFill>
                  <a:srgbClr val="0000CC"/>
                </a:solidFill>
              </a:rPr>
              <a:t>: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Meertaligheid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raam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Reaksies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van   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verskillende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historiese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eras</a:t>
            </a:r>
            <a:b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en-ZA" altLang="en-US" b="1" dirty="0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0F43A5E5-07BE-467B-AE92-559030A3C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546" y="1089026"/>
            <a:ext cx="9269105" cy="504031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defRPr/>
            </a:pPr>
            <a:endParaRPr lang="nl-NL" altLang="en-US" sz="2400" dirty="0"/>
          </a:p>
          <a:p>
            <a:pPr>
              <a:spcBef>
                <a:spcPts val="0"/>
              </a:spcBef>
              <a:defRPr/>
            </a:pPr>
            <a:r>
              <a:rPr lang="nl-NL" altLang="en-US" sz="2400" dirty="0"/>
              <a:t>Hierdie lesing ondersoek:</a:t>
            </a:r>
          </a:p>
          <a:p>
            <a:pPr>
              <a:spcBef>
                <a:spcPts val="0"/>
              </a:spcBef>
              <a:defRPr/>
            </a:pPr>
            <a:endParaRPr lang="nl-NL" altLang="en-US" sz="2400" dirty="0"/>
          </a:p>
          <a:p>
            <a:pPr>
              <a:spcBef>
                <a:spcPts val="0"/>
              </a:spcBef>
              <a:defRPr/>
            </a:pPr>
            <a:r>
              <a:rPr lang="nl-NL" altLang="en-US" sz="2400" dirty="0"/>
              <a:t>Hoe verskillende historiese tydperke (</a:t>
            </a:r>
            <a:r>
              <a:rPr lang="nl-NL" altLang="en-US" sz="2400" dirty="0">
                <a:solidFill>
                  <a:srgbClr val="FF0000"/>
                </a:solidFill>
              </a:rPr>
              <a:t>moderniteit, post-/laatmoderniteit; pre-kolonialisme, kolonialisme, postkolonialisme</a:t>
            </a:r>
            <a:r>
              <a:rPr lang="nl-NL" altLang="en-US" sz="2400" dirty="0"/>
              <a:t>) gereageer het op, of beïnvloed sienings van, taal en meertaligheid. </a:t>
            </a:r>
          </a:p>
          <a:p>
            <a:pPr>
              <a:spcBef>
                <a:spcPts val="0"/>
              </a:spcBef>
              <a:defRPr/>
            </a:pPr>
            <a:endParaRPr lang="nl-NL" altLang="en-US" sz="2400" dirty="0"/>
          </a:p>
          <a:p>
            <a:pPr>
              <a:spcBef>
                <a:spcPts val="0"/>
              </a:spcBef>
              <a:defRPr/>
            </a:pPr>
            <a:r>
              <a:rPr lang="nl-NL" altLang="en-US" sz="2400" dirty="0"/>
              <a:t>Dit is, in terme van:</a:t>
            </a:r>
          </a:p>
          <a:p>
            <a:pPr>
              <a:spcBef>
                <a:spcPts val="0"/>
              </a:spcBef>
              <a:defRPr/>
            </a:pPr>
            <a:r>
              <a:rPr lang="nl-NL" altLang="en-US" sz="2400" dirty="0"/>
              <a:t>Die manier waarop mense taal gebruik</a:t>
            </a:r>
          </a:p>
          <a:p>
            <a:pPr>
              <a:spcBef>
                <a:spcPts val="0"/>
              </a:spcBef>
              <a:defRPr/>
            </a:pPr>
            <a:r>
              <a:rPr lang="nl-NL" altLang="en-US" sz="2400" dirty="0"/>
              <a:t>Die manier waarop taal bestudeer word</a:t>
            </a:r>
          </a:p>
          <a:p>
            <a:pPr>
              <a:spcBef>
                <a:spcPts val="0"/>
              </a:spcBef>
              <a:defRPr/>
            </a:pPr>
            <a:r>
              <a:rPr lang="nl-NL" altLang="en-US" sz="2400" dirty="0"/>
              <a:t>Die manier waarop die samelewing rondom taal georganiseer word</a:t>
            </a:r>
          </a:p>
          <a:p>
            <a:pPr>
              <a:spcBef>
                <a:spcPts val="0"/>
              </a:spcBef>
              <a:defRPr/>
            </a:pPr>
            <a:r>
              <a:rPr lang="nl-NL" altLang="en-US" sz="2400" dirty="0"/>
              <a:t>Die oortuigings oor taal in die samelewing of die houdings teenoor taal(s)</a:t>
            </a:r>
          </a:p>
          <a:p>
            <a:pPr>
              <a:spcBef>
                <a:spcPts val="0"/>
              </a:spcBef>
              <a:defRPr/>
            </a:pPr>
            <a:endParaRPr lang="nl-NL" alt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>
            <a:extLst>
              <a:ext uri="{FF2B5EF4-FFF2-40B4-BE49-F238E27FC236}">
                <a16:creationId xmlns:a16="http://schemas.microsoft.com/office/drawing/2014/main" id="{F7F7C45A-7DFE-4805-8DF2-A20FC331B4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88913"/>
            <a:ext cx="8229600" cy="1223962"/>
          </a:xfrm>
        </p:spPr>
        <p:txBody>
          <a:bodyPr>
            <a:normAutofit fontScale="90000"/>
          </a:bodyPr>
          <a:lstStyle/>
          <a:p>
            <a:pPr marL="2060575" indent="-2060575"/>
            <a:r>
              <a:rPr lang="en-ZA" altLang="en-US" b="1" dirty="0" err="1">
                <a:solidFill>
                  <a:srgbClr val="0000CC"/>
                </a:solidFill>
              </a:rPr>
              <a:t>Lesing</a:t>
            </a:r>
            <a:r>
              <a:rPr lang="en-ZA" altLang="en-US" b="1" dirty="0">
                <a:solidFill>
                  <a:srgbClr val="0000CC"/>
                </a:solidFill>
              </a:rPr>
              <a:t> 4: </a:t>
            </a:r>
            <a:r>
              <a:rPr kumimoji="0" lang="nl-NL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Globaliseringsverwante faktore wat verantwoordelik is vir kontemporêre meertaligheid</a:t>
            </a:r>
            <a:br>
              <a:rPr kumimoji="0" lang="nl-NL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en-ZA" altLang="en-US" sz="3200" b="1" dirty="0"/>
          </a:p>
        </p:txBody>
      </p:sp>
      <p:sp>
        <p:nvSpPr>
          <p:cNvPr id="21507" name="Content Placeholder 2">
            <a:extLst>
              <a:ext uri="{FF2B5EF4-FFF2-40B4-BE49-F238E27FC236}">
                <a16:creationId xmlns:a16="http://schemas.microsoft.com/office/drawing/2014/main" id="{69F3B1AF-296D-46D5-87BC-75785CFCF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5076" y="1412875"/>
            <a:ext cx="8229600" cy="52578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en-ZA" altLang="en-US" sz="2400" dirty="0"/>
          </a:p>
          <a:p>
            <a:pPr eaLnBrk="1" hangingPunct="1">
              <a:defRPr/>
            </a:pPr>
            <a:r>
              <a:rPr lang="en-ZA" altLang="en-US" sz="2400" dirty="0" err="1"/>
              <a:t>Hierdie</a:t>
            </a:r>
            <a:r>
              <a:rPr lang="en-ZA" altLang="en-US" sz="2400" dirty="0"/>
              <a:t> </a:t>
            </a:r>
            <a:r>
              <a:rPr lang="en-ZA" altLang="en-US" sz="2400" dirty="0" err="1"/>
              <a:t>lesing</a:t>
            </a:r>
            <a:r>
              <a:rPr lang="en-ZA" altLang="en-US" sz="2400" dirty="0"/>
              <a:t> </a:t>
            </a:r>
            <a:r>
              <a:rPr lang="en-ZA" altLang="en-US" sz="2400" dirty="0" err="1"/>
              <a:t>fokus</a:t>
            </a:r>
            <a:r>
              <a:rPr lang="en-ZA" altLang="en-US" sz="2400" dirty="0"/>
              <a:t> op:</a:t>
            </a:r>
          </a:p>
          <a:p>
            <a:pPr eaLnBrk="1" hangingPunct="1">
              <a:defRPr/>
            </a:pPr>
            <a:endParaRPr lang="en-ZA" altLang="en-US" sz="2400" dirty="0"/>
          </a:p>
          <a:p>
            <a:pPr eaLnBrk="1" hangingPunct="1">
              <a:defRPr/>
            </a:pPr>
            <a:r>
              <a:rPr lang="en-ZA" altLang="en-US" sz="2400" dirty="0" err="1">
                <a:solidFill>
                  <a:srgbClr val="FF0000"/>
                </a:solidFill>
              </a:rPr>
              <a:t>vier</a:t>
            </a:r>
            <a:r>
              <a:rPr lang="en-ZA" altLang="en-US" sz="2400" dirty="0">
                <a:solidFill>
                  <a:srgbClr val="FF0000"/>
                </a:solidFill>
              </a:rPr>
              <a:t> </a:t>
            </a:r>
            <a:r>
              <a:rPr lang="en-ZA" altLang="en-US" sz="2400" dirty="0" err="1">
                <a:solidFill>
                  <a:srgbClr val="FF0000"/>
                </a:solidFill>
              </a:rPr>
              <a:t>faktore</a:t>
            </a:r>
            <a:r>
              <a:rPr lang="en-ZA" altLang="en-US" sz="2400" dirty="0">
                <a:solidFill>
                  <a:srgbClr val="FF0000"/>
                </a:solidFill>
              </a:rPr>
              <a:t> </a:t>
            </a:r>
            <a:r>
              <a:rPr lang="en-ZA" altLang="en-US" sz="2400" dirty="0"/>
              <a:t>wat </a:t>
            </a:r>
            <a:r>
              <a:rPr lang="en-ZA" altLang="en-US" sz="2400" dirty="0" err="1"/>
              <a:t>verband</a:t>
            </a:r>
            <a:r>
              <a:rPr lang="en-ZA" altLang="en-US" sz="2400" dirty="0"/>
              <a:t> </a:t>
            </a:r>
            <a:r>
              <a:rPr lang="en-ZA" altLang="en-US" sz="2400" dirty="0" err="1"/>
              <a:t>hou</a:t>
            </a:r>
            <a:r>
              <a:rPr lang="en-ZA" altLang="en-US" sz="2400" dirty="0"/>
              <a:t> met </a:t>
            </a:r>
            <a:r>
              <a:rPr lang="en-ZA" altLang="en-US" sz="2400" dirty="0" err="1"/>
              <a:t>globalisering</a:t>
            </a:r>
            <a:r>
              <a:rPr lang="en-ZA" altLang="en-US" sz="2400" dirty="0"/>
              <a:t> wat  (</a:t>
            </a:r>
            <a:r>
              <a:rPr lang="en-ZA" altLang="en-US" sz="2400" dirty="0" err="1"/>
              <a:t>toegeneem</a:t>
            </a:r>
            <a:r>
              <a:rPr lang="en-ZA" altLang="en-US" sz="2400" dirty="0"/>
              <a:t>, </a:t>
            </a:r>
            <a:r>
              <a:rPr lang="en-ZA" altLang="en-US" sz="2400" dirty="0" err="1"/>
              <a:t>bygedra</a:t>
            </a:r>
            <a:r>
              <a:rPr lang="en-ZA" altLang="en-US" sz="2400" dirty="0"/>
              <a:t> het tot,...) </a:t>
            </a:r>
            <a:r>
              <a:rPr lang="en-ZA" altLang="en-US" sz="2400" dirty="0" err="1"/>
              <a:t>meertaligheid</a:t>
            </a:r>
            <a:r>
              <a:rPr lang="en-ZA" altLang="en-US" sz="2400" dirty="0"/>
              <a:t> van </a:t>
            </a:r>
            <a:r>
              <a:rPr lang="en-ZA" altLang="en-US" sz="2400" dirty="0" err="1"/>
              <a:t>samelewings</a:t>
            </a:r>
            <a:r>
              <a:rPr lang="en-ZA" altLang="en-US" sz="2400" dirty="0"/>
              <a:t> </a:t>
            </a:r>
            <a:r>
              <a:rPr lang="en-ZA" altLang="en-US" sz="2400" dirty="0" err="1"/>
              <a:t>en</a:t>
            </a:r>
            <a:r>
              <a:rPr lang="en-ZA" altLang="en-US" sz="2400" dirty="0"/>
              <a:t> </a:t>
            </a:r>
            <a:r>
              <a:rPr lang="en-ZA" altLang="en-US" sz="2400" dirty="0" err="1"/>
              <a:t>individue</a:t>
            </a:r>
            <a:r>
              <a:rPr lang="en-ZA" altLang="en-US" sz="2400" dirty="0"/>
              <a:t> </a:t>
            </a:r>
            <a:r>
              <a:rPr lang="en-ZA" altLang="en-US" sz="2400" dirty="0" err="1"/>
              <a:t>gevorm</a:t>
            </a:r>
            <a:r>
              <a:rPr lang="en-ZA" altLang="en-US" sz="2400" dirty="0"/>
              <a:t> het</a:t>
            </a:r>
          </a:p>
          <a:p>
            <a:pPr eaLnBrk="1" hangingPunct="1">
              <a:defRPr/>
            </a:pPr>
            <a:r>
              <a:rPr lang="en-ZA" altLang="en-US" sz="2400" dirty="0"/>
              <a:t> </a:t>
            </a:r>
            <a:r>
              <a:rPr lang="en-ZA" altLang="en-US" sz="2400" dirty="0" err="1"/>
              <a:t>Inligtings</a:t>
            </a:r>
            <a:r>
              <a:rPr lang="en-ZA" altLang="en-US" sz="2400" dirty="0"/>
              <a:t>- </a:t>
            </a:r>
            <a:r>
              <a:rPr lang="en-ZA" altLang="en-US" sz="2400" dirty="0" err="1"/>
              <a:t>en</a:t>
            </a:r>
            <a:r>
              <a:rPr lang="en-ZA" altLang="en-US" sz="2400" dirty="0"/>
              <a:t> </a:t>
            </a:r>
            <a:r>
              <a:rPr lang="en-ZA" altLang="en-US" sz="2400" dirty="0" err="1"/>
              <a:t>kommunikasietegnologieë</a:t>
            </a:r>
            <a:r>
              <a:rPr lang="en-ZA" altLang="en-US" sz="2400" dirty="0"/>
              <a:t> (IKT's)</a:t>
            </a:r>
          </a:p>
          <a:p>
            <a:pPr eaLnBrk="1" hangingPunct="1">
              <a:defRPr/>
            </a:pPr>
            <a:r>
              <a:rPr lang="en-ZA" altLang="en-US" sz="2400" dirty="0"/>
              <a:t> </a:t>
            </a:r>
            <a:r>
              <a:rPr lang="en-ZA" altLang="en-US" sz="2400" dirty="0" err="1"/>
              <a:t>Nuwe</a:t>
            </a:r>
            <a:r>
              <a:rPr lang="en-ZA" altLang="en-US" sz="2400" dirty="0"/>
              <a:t> </a:t>
            </a:r>
            <a:r>
              <a:rPr lang="en-ZA" altLang="en-US" sz="2400" dirty="0" err="1"/>
              <a:t>werkplekreëlings</a:t>
            </a:r>
            <a:r>
              <a:rPr lang="en-ZA" altLang="en-US" sz="2400" dirty="0"/>
              <a:t> </a:t>
            </a:r>
          </a:p>
          <a:p>
            <a:pPr eaLnBrk="1" hangingPunct="1">
              <a:defRPr/>
            </a:pPr>
            <a:r>
              <a:rPr lang="en-ZA" altLang="en-US" sz="2400" dirty="0"/>
              <a:t> </a:t>
            </a:r>
            <a:r>
              <a:rPr lang="en-ZA" altLang="en-US" sz="2400" dirty="0" err="1"/>
              <a:t>Migrasie</a:t>
            </a:r>
            <a:r>
              <a:rPr lang="en-ZA" altLang="en-US" sz="2400" dirty="0"/>
              <a:t> </a:t>
            </a:r>
          </a:p>
          <a:p>
            <a:pPr eaLnBrk="1" hangingPunct="1">
              <a:defRPr/>
            </a:pPr>
            <a:r>
              <a:rPr lang="en-ZA" altLang="en-US" sz="2400" dirty="0"/>
              <a:t> </a:t>
            </a:r>
            <a:r>
              <a:rPr lang="en-ZA" altLang="en-US" sz="2400" dirty="0" err="1"/>
              <a:t>Nuwe</a:t>
            </a:r>
            <a:r>
              <a:rPr lang="en-ZA" altLang="en-US" sz="2400" dirty="0"/>
              <a:t> </a:t>
            </a:r>
            <a:r>
              <a:rPr lang="en-ZA" altLang="en-US" sz="2400" dirty="0" err="1"/>
              <a:t>sosio-politieke</a:t>
            </a:r>
            <a:r>
              <a:rPr lang="en-ZA" altLang="en-US" sz="2400" dirty="0"/>
              <a:t> </a:t>
            </a:r>
            <a:r>
              <a:rPr lang="en-ZA" altLang="en-US" sz="2400" dirty="0" err="1"/>
              <a:t>reëlings</a:t>
            </a:r>
            <a:endParaRPr lang="en-ZA" altLang="en-US" sz="2400" dirty="0"/>
          </a:p>
          <a:p>
            <a:pPr eaLnBrk="1" hangingPunct="1">
              <a:defRPr/>
            </a:pPr>
            <a:endParaRPr lang="en-ZA" alt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>
            <a:extLst>
              <a:ext uri="{FF2B5EF4-FFF2-40B4-BE49-F238E27FC236}">
                <a16:creationId xmlns:a16="http://schemas.microsoft.com/office/drawing/2014/main" id="{BB7124E2-9892-414B-84DE-2A268C57E7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5188" y="260350"/>
            <a:ext cx="8229600" cy="647700"/>
          </a:xfrm>
        </p:spPr>
        <p:txBody>
          <a:bodyPr>
            <a:normAutofit/>
          </a:bodyPr>
          <a:lstStyle/>
          <a:p>
            <a:pPr eaLnBrk="1" hangingPunct="1"/>
            <a:r>
              <a:rPr lang="en-ZA" altLang="en-US" b="1" dirty="0" err="1">
                <a:solidFill>
                  <a:srgbClr val="0000CC"/>
                </a:solidFill>
              </a:rPr>
              <a:t>Lesing</a:t>
            </a:r>
            <a:r>
              <a:rPr lang="en-ZA" altLang="en-US" b="1" dirty="0">
                <a:solidFill>
                  <a:srgbClr val="0000CC"/>
                </a:solidFill>
              </a:rPr>
              <a:t> 5: </a:t>
            </a:r>
            <a:r>
              <a:rPr lang="en-ZA" altLang="en-US" sz="3200" b="1" dirty="0" err="1"/>
              <a:t>Vorme</a:t>
            </a:r>
            <a:r>
              <a:rPr lang="en-ZA" altLang="en-US" sz="3200" b="1" dirty="0"/>
              <a:t> van </a:t>
            </a:r>
            <a:r>
              <a:rPr lang="en-ZA" altLang="en-US" sz="3200" b="1" dirty="0" err="1"/>
              <a:t>meertaligheid</a:t>
            </a:r>
            <a:endParaRPr lang="en-ZA" alt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5EEFA-8384-41B6-990A-2B1D53C33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052514"/>
            <a:ext cx="8229600" cy="5545137"/>
          </a:xfrm>
        </p:spPr>
        <p:txBody>
          <a:bodyPr>
            <a:normAutofit/>
          </a:bodyPr>
          <a:lstStyle/>
          <a:p>
            <a:pPr eaLnBrk="1" hangingPunct="1"/>
            <a:endParaRPr lang="nl-NL" altLang="en-US" sz="3000" dirty="0"/>
          </a:p>
          <a:p>
            <a:pPr eaLnBrk="1" hangingPunct="1"/>
            <a:r>
              <a:rPr lang="nl-NL" altLang="en-US" sz="3000" dirty="0"/>
              <a:t>Hierdie lesing stel die volgende </a:t>
            </a:r>
            <a:r>
              <a:rPr lang="nl-NL" altLang="en-US" sz="3000" dirty="0">
                <a:solidFill>
                  <a:srgbClr val="FF0000"/>
                </a:solidFill>
              </a:rPr>
              <a:t>tipes sosiale meertaligheid</a:t>
            </a:r>
            <a:r>
              <a:rPr lang="nl-NL" altLang="en-US" sz="3000" dirty="0"/>
              <a:t> bekend:</a:t>
            </a:r>
          </a:p>
          <a:p>
            <a:pPr eaLnBrk="1" hangingPunct="1"/>
            <a:endParaRPr lang="nl-NL" altLang="en-US" sz="3000" dirty="0"/>
          </a:p>
          <a:p>
            <a:pPr eaLnBrk="1" hangingPunct="1"/>
            <a:r>
              <a:rPr lang="nl-NL" altLang="en-US" sz="3000" dirty="0"/>
              <a:t>Horisontale meertaligheid </a:t>
            </a:r>
          </a:p>
          <a:p>
            <a:pPr eaLnBrk="1" hangingPunct="1"/>
            <a:r>
              <a:rPr lang="nl-NL" altLang="en-US" sz="3000" dirty="0"/>
              <a:t>Vertikale meertaligheid </a:t>
            </a:r>
          </a:p>
          <a:p>
            <a:pPr eaLnBrk="1" hangingPunct="1"/>
            <a:r>
              <a:rPr lang="nl-NL" altLang="en-US" sz="3000" dirty="0"/>
              <a:t>Onderhandelde meertaligheid </a:t>
            </a:r>
          </a:p>
          <a:p>
            <a:pPr eaLnBrk="1" hangingPunct="1"/>
            <a:r>
              <a:rPr lang="nl-NL" altLang="en-US" sz="3000" dirty="0"/>
              <a:t>Meertaligheid op te stel, en</a:t>
            </a:r>
          </a:p>
          <a:p>
            <a:pPr eaLnBrk="1" hangingPunct="1"/>
            <a:r>
              <a:rPr lang="nl-NL" altLang="en-US" sz="3000" dirty="0"/>
              <a:t>Afgekapte meertaligheid </a:t>
            </a:r>
          </a:p>
          <a:p>
            <a:pPr eaLnBrk="1" hangingPunct="1"/>
            <a:endParaRPr lang="nl-NL" altLang="en-US" sz="3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>
            <a:extLst>
              <a:ext uri="{FF2B5EF4-FFF2-40B4-BE49-F238E27FC236}">
                <a16:creationId xmlns:a16="http://schemas.microsoft.com/office/drawing/2014/main" id="{B3C39FBB-4BA1-4A64-83D6-094012A40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60351"/>
            <a:ext cx="8362950" cy="777875"/>
          </a:xfrm>
        </p:spPr>
        <p:txBody>
          <a:bodyPr>
            <a:normAutofit fontScale="90000"/>
          </a:bodyPr>
          <a:lstStyle/>
          <a:p>
            <a:pPr marL="2743200" indent="-2743200"/>
            <a:r>
              <a:rPr lang="en-ZA" altLang="en-US" sz="3200" b="1" dirty="0" err="1">
                <a:solidFill>
                  <a:srgbClr val="0000CC"/>
                </a:solidFill>
              </a:rPr>
              <a:t>Lesing</a:t>
            </a:r>
            <a:r>
              <a:rPr lang="en-ZA" altLang="en-US" sz="3200" b="1" dirty="0">
                <a:solidFill>
                  <a:srgbClr val="0000CC"/>
                </a:solidFill>
              </a:rPr>
              <a:t> 6 (</a:t>
            </a:r>
            <a:r>
              <a:rPr lang="en-ZA" altLang="en-US" sz="3200" b="1" dirty="0" err="1">
                <a:solidFill>
                  <a:srgbClr val="0000CC"/>
                </a:solidFill>
              </a:rPr>
              <a:t>Deel</a:t>
            </a:r>
            <a:r>
              <a:rPr lang="en-ZA" altLang="en-US" sz="3200" b="1" dirty="0">
                <a:solidFill>
                  <a:srgbClr val="0000CC"/>
                </a:solidFill>
              </a:rPr>
              <a:t> I): </a:t>
            </a:r>
            <a:r>
              <a:rPr lang="en-ZA" altLang="en-US" sz="3200" b="1" dirty="0" err="1"/>
              <a:t>Familie</a:t>
            </a:r>
            <a:r>
              <a:rPr lang="en-ZA" altLang="en-US" sz="3200" b="1" dirty="0"/>
              <a:t> </a:t>
            </a:r>
            <a:r>
              <a:rPr lang="en-ZA" altLang="en-US" sz="3200" b="1" dirty="0" err="1"/>
              <a:t>en</a:t>
            </a:r>
            <a:r>
              <a:rPr lang="en-ZA" altLang="en-US" sz="3200" b="1" dirty="0"/>
              <a:t> </a:t>
            </a:r>
            <a:r>
              <a:rPr lang="en-ZA" altLang="en-US" sz="3200" b="1" dirty="0" err="1"/>
              <a:t>individuele</a:t>
            </a:r>
            <a:r>
              <a:rPr lang="en-ZA" altLang="en-US" sz="3200" b="1" dirty="0"/>
              <a:t> </a:t>
            </a:r>
            <a:r>
              <a:rPr lang="en-ZA" altLang="en-US" sz="3200" b="1" dirty="0" err="1"/>
              <a:t>meertaligheid</a:t>
            </a:r>
            <a:endParaRPr lang="en-ZA" alt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E6015-6C80-4408-BE7B-CE6F6452B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557338"/>
            <a:ext cx="9239250" cy="504031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ZA" sz="2400" dirty="0"/>
              <a:t>Die </a:t>
            </a:r>
            <a:r>
              <a:rPr lang="en-ZA" sz="2400" dirty="0" err="1"/>
              <a:t>fokus</a:t>
            </a:r>
            <a:r>
              <a:rPr lang="en-ZA" sz="2400" dirty="0"/>
              <a:t> van </a:t>
            </a:r>
            <a:r>
              <a:rPr lang="en-ZA" sz="2400" dirty="0" err="1"/>
              <a:t>hierdie</a:t>
            </a:r>
            <a:r>
              <a:rPr lang="en-ZA" sz="2400" dirty="0"/>
              <a:t> </a:t>
            </a:r>
            <a:r>
              <a:rPr lang="en-ZA" sz="2400" dirty="0" err="1"/>
              <a:t>lesing</a:t>
            </a:r>
            <a:r>
              <a:rPr lang="en-ZA" sz="2400" dirty="0"/>
              <a:t> is op:</a:t>
            </a:r>
          </a:p>
          <a:p>
            <a:pPr>
              <a:defRPr/>
            </a:pPr>
            <a:endParaRPr lang="en-ZA" sz="2400" dirty="0"/>
          </a:p>
          <a:p>
            <a:pPr>
              <a:defRPr/>
            </a:pPr>
            <a:r>
              <a:rPr lang="en-ZA" sz="2400" dirty="0" err="1">
                <a:solidFill>
                  <a:srgbClr val="FF0000"/>
                </a:solidFill>
              </a:rPr>
              <a:t>faktore</a:t>
            </a:r>
            <a:r>
              <a:rPr lang="en-ZA" sz="2400" dirty="0"/>
              <a:t> (</a:t>
            </a:r>
            <a:r>
              <a:rPr lang="en-ZA" sz="2400" dirty="0" err="1"/>
              <a:t>taalkonfigurasies</a:t>
            </a:r>
            <a:r>
              <a:rPr lang="en-ZA" sz="2400" dirty="0"/>
              <a:t>) wat </a:t>
            </a:r>
            <a:r>
              <a:rPr lang="en-ZA" sz="2400" dirty="0" err="1"/>
              <a:t>meertaligheid</a:t>
            </a:r>
            <a:r>
              <a:rPr lang="en-ZA" sz="2400" dirty="0"/>
              <a:t> in die </a:t>
            </a:r>
            <a:r>
              <a:rPr lang="en-ZA" sz="2400" dirty="0" err="1"/>
              <a:t>gesin</a:t>
            </a:r>
            <a:r>
              <a:rPr lang="en-ZA" sz="2400" dirty="0"/>
              <a:t> </a:t>
            </a:r>
            <a:r>
              <a:rPr lang="en-ZA" sz="2400" dirty="0" err="1"/>
              <a:t>en</a:t>
            </a:r>
            <a:r>
              <a:rPr lang="en-ZA" sz="2400" dirty="0"/>
              <a:t> in die </a:t>
            </a:r>
            <a:r>
              <a:rPr lang="en-ZA" sz="2400" dirty="0" err="1"/>
              <a:t>lewens</a:t>
            </a:r>
            <a:r>
              <a:rPr lang="en-ZA" sz="2400" dirty="0"/>
              <a:t> van </a:t>
            </a:r>
            <a:r>
              <a:rPr lang="en-ZA" sz="2400" dirty="0" err="1"/>
              <a:t>individue</a:t>
            </a:r>
            <a:r>
              <a:rPr lang="en-ZA" sz="2400" dirty="0"/>
              <a:t> </a:t>
            </a:r>
            <a:r>
              <a:rPr lang="en-ZA" sz="2400" dirty="0" err="1"/>
              <a:t>beïnvloed</a:t>
            </a:r>
            <a:r>
              <a:rPr lang="en-ZA" sz="2400" dirty="0"/>
              <a:t>,</a:t>
            </a:r>
          </a:p>
          <a:p>
            <a:pPr>
              <a:defRPr/>
            </a:pPr>
            <a:r>
              <a:rPr lang="en-ZA" sz="2400" dirty="0" err="1">
                <a:solidFill>
                  <a:srgbClr val="FF0000"/>
                </a:solidFill>
              </a:rPr>
              <a:t>taalhoudings</a:t>
            </a:r>
            <a:r>
              <a:rPr lang="en-ZA" sz="2400" dirty="0"/>
              <a:t>, </a:t>
            </a:r>
            <a:r>
              <a:rPr lang="en-ZA" sz="2400" dirty="0" err="1"/>
              <a:t>praktykgemeenskappe</a:t>
            </a:r>
            <a:r>
              <a:rPr lang="en-ZA" sz="2400" dirty="0"/>
              <a:t>, </a:t>
            </a:r>
            <a:r>
              <a:rPr lang="en-ZA" sz="2400" dirty="0">
                <a:solidFill>
                  <a:srgbClr val="FF0000"/>
                </a:solidFill>
              </a:rPr>
              <a:t>taal </a:t>
            </a:r>
            <a:r>
              <a:rPr lang="en-ZA" sz="2400" dirty="0" err="1">
                <a:solidFill>
                  <a:srgbClr val="FF0000"/>
                </a:solidFill>
              </a:rPr>
              <a:t>ideologieë</a:t>
            </a:r>
            <a:r>
              <a:rPr lang="en-ZA" sz="2400" dirty="0">
                <a:solidFill>
                  <a:srgbClr val="FF0000"/>
                </a:solidFill>
              </a:rPr>
              <a:t> </a:t>
            </a:r>
            <a:r>
              <a:rPr lang="en-ZA" sz="2400" dirty="0" err="1"/>
              <a:t>en</a:t>
            </a:r>
            <a:r>
              <a:rPr lang="en-ZA" sz="2400" dirty="0"/>
              <a:t> </a:t>
            </a:r>
            <a:r>
              <a:rPr lang="en-ZA" sz="2400" dirty="0" err="1"/>
              <a:t>tipes</a:t>
            </a:r>
            <a:r>
              <a:rPr lang="en-ZA" sz="2400" dirty="0"/>
              <a:t> taal </a:t>
            </a:r>
            <a:r>
              <a:rPr lang="en-ZA" sz="2400" dirty="0" err="1"/>
              <a:t>ideologieë</a:t>
            </a:r>
            <a:endParaRPr lang="en-ZA" sz="2400" dirty="0"/>
          </a:p>
          <a:p>
            <a:pPr>
              <a:defRPr/>
            </a:pPr>
            <a:r>
              <a:rPr lang="en-ZA" sz="2400" dirty="0"/>
              <a:t>die </a:t>
            </a:r>
            <a:r>
              <a:rPr lang="en-ZA" sz="2400" dirty="0" err="1">
                <a:solidFill>
                  <a:srgbClr val="FF0000"/>
                </a:solidFill>
              </a:rPr>
              <a:t>ooreenkomste</a:t>
            </a:r>
            <a:r>
              <a:rPr lang="en-ZA" sz="2400" dirty="0"/>
              <a:t> </a:t>
            </a:r>
            <a:r>
              <a:rPr lang="en-ZA" sz="2400" dirty="0" err="1"/>
              <a:t>en</a:t>
            </a:r>
            <a:r>
              <a:rPr lang="en-ZA" sz="2400" dirty="0"/>
              <a:t> </a:t>
            </a:r>
            <a:r>
              <a:rPr lang="en-ZA" sz="2400" dirty="0" err="1">
                <a:solidFill>
                  <a:srgbClr val="FF0000"/>
                </a:solidFill>
              </a:rPr>
              <a:t>verskille</a:t>
            </a:r>
            <a:r>
              <a:rPr lang="en-ZA" sz="2400" dirty="0"/>
              <a:t> </a:t>
            </a:r>
            <a:r>
              <a:rPr lang="en-ZA" sz="2400" dirty="0" err="1"/>
              <a:t>tussen</a:t>
            </a:r>
            <a:r>
              <a:rPr lang="en-ZA" sz="2400" dirty="0"/>
              <a:t> </a:t>
            </a:r>
            <a:r>
              <a:rPr lang="en-ZA" sz="2400" dirty="0" err="1"/>
              <a:t>taalhoudings</a:t>
            </a:r>
            <a:r>
              <a:rPr lang="en-ZA" sz="2400" dirty="0"/>
              <a:t> </a:t>
            </a:r>
            <a:r>
              <a:rPr lang="en-ZA" sz="2400" dirty="0" err="1"/>
              <a:t>en</a:t>
            </a:r>
            <a:r>
              <a:rPr lang="en-ZA" sz="2400" dirty="0"/>
              <a:t> taal </a:t>
            </a:r>
            <a:r>
              <a:rPr lang="en-ZA" sz="2400" dirty="0" err="1"/>
              <a:t>ideologieë</a:t>
            </a:r>
            <a:endParaRPr lang="en-ZA" sz="2400" dirty="0"/>
          </a:p>
          <a:p>
            <a:pPr>
              <a:defRPr/>
            </a:pPr>
            <a:r>
              <a:rPr lang="en-ZA" sz="2400" dirty="0"/>
              <a:t>Romaine (1995) </a:t>
            </a:r>
            <a:r>
              <a:rPr lang="en-ZA" sz="2400" dirty="0" err="1"/>
              <a:t>ses</a:t>
            </a:r>
            <a:r>
              <a:rPr lang="en-ZA" sz="2400" dirty="0"/>
              <a:t> </a:t>
            </a:r>
            <a:r>
              <a:rPr lang="en-ZA" sz="2400" dirty="0" err="1"/>
              <a:t>basiese</a:t>
            </a:r>
            <a:r>
              <a:rPr lang="en-ZA" sz="2400" dirty="0"/>
              <a:t> </a:t>
            </a:r>
            <a:r>
              <a:rPr lang="en-ZA" sz="2400" dirty="0" err="1">
                <a:solidFill>
                  <a:srgbClr val="FF0000"/>
                </a:solidFill>
              </a:rPr>
              <a:t>tipes</a:t>
            </a:r>
            <a:r>
              <a:rPr lang="en-ZA" sz="2400" dirty="0">
                <a:solidFill>
                  <a:srgbClr val="FF0000"/>
                </a:solidFill>
              </a:rPr>
              <a:t> </a:t>
            </a:r>
            <a:r>
              <a:rPr lang="en-ZA" sz="2400" dirty="0" err="1">
                <a:solidFill>
                  <a:srgbClr val="FF0000"/>
                </a:solidFill>
              </a:rPr>
              <a:t>ouertaalprofiele</a:t>
            </a:r>
            <a:r>
              <a:rPr lang="en-ZA" sz="2400" dirty="0">
                <a:solidFill>
                  <a:srgbClr val="FF0000"/>
                </a:solidFill>
              </a:rPr>
              <a:t> </a:t>
            </a:r>
            <a:r>
              <a:rPr lang="en-ZA" sz="2400" dirty="0" err="1">
                <a:solidFill>
                  <a:srgbClr val="FF0000"/>
                </a:solidFill>
              </a:rPr>
              <a:t>en</a:t>
            </a:r>
            <a:r>
              <a:rPr lang="en-ZA" sz="2400" dirty="0">
                <a:solidFill>
                  <a:srgbClr val="FF0000"/>
                </a:solidFill>
              </a:rPr>
              <a:t> </a:t>
            </a:r>
            <a:r>
              <a:rPr lang="en-ZA" sz="2400" dirty="0" err="1">
                <a:solidFill>
                  <a:srgbClr val="FF0000"/>
                </a:solidFill>
              </a:rPr>
              <a:t>taalkeusepatrone</a:t>
            </a:r>
            <a:r>
              <a:rPr lang="en-ZA" sz="2400" dirty="0">
                <a:solidFill>
                  <a:srgbClr val="FF0000"/>
                </a:solidFill>
              </a:rPr>
              <a:t> in </a:t>
            </a:r>
            <a:r>
              <a:rPr lang="en-ZA" sz="2400" dirty="0" err="1">
                <a:solidFill>
                  <a:srgbClr val="FF0000"/>
                </a:solidFill>
              </a:rPr>
              <a:t>tweetalige</a:t>
            </a:r>
            <a:r>
              <a:rPr lang="en-ZA" sz="2400" dirty="0">
                <a:solidFill>
                  <a:srgbClr val="FF0000"/>
                </a:solidFill>
              </a:rPr>
              <a:t> </a:t>
            </a:r>
            <a:r>
              <a:rPr lang="en-ZA" sz="2400" dirty="0" err="1">
                <a:solidFill>
                  <a:srgbClr val="FF0000"/>
                </a:solidFill>
              </a:rPr>
              <a:t>en</a:t>
            </a:r>
            <a:r>
              <a:rPr lang="en-ZA" sz="2400" dirty="0">
                <a:solidFill>
                  <a:srgbClr val="FF0000"/>
                </a:solidFill>
              </a:rPr>
              <a:t> </a:t>
            </a:r>
            <a:r>
              <a:rPr lang="en-ZA" sz="2400" dirty="0" err="1">
                <a:solidFill>
                  <a:srgbClr val="FF0000"/>
                </a:solidFill>
              </a:rPr>
              <a:t>meertalige</a:t>
            </a:r>
            <a:r>
              <a:rPr lang="en-ZA" sz="2400" dirty="0">
                <a:solidFill>
                  <a:srgbClr val="FF0000"/>
                </a:solidFill>
              </a:rPr>
              <a:t> </a:t>
            </a:r>
            <a:r>
              <a:rPr lang="en-ZA" sz="2400" dirty="0" err="1">
                <a:solidFill>
                  <a:srgbClr val="FF0000"/>
                </a:solidFill>
              </a:rPr>
              <a:t>gesinne</a:t>
            </a:r>
            <a:r>
              <a:rPr lang="en-ZA" sz="2400" dirty="0"/>
              <a:t>.</a:t>
            </a:r>
          </a:p>
          <a:p>
            <a:pPr>
              <a:defRPr/>
            </a:pP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3550851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>
            <a:extLst>
              <a:ext uri="{FF2B5EF4-FFF2-40B4-BE49-F238E27FC236}">
                <a16:creationId xmlns:a16="http://schemas.microsoft.com/office/drawing/2014/main" id="{6F716576-CB33-4CCB-B307-0CD5D15880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7214" y="254000"/>
            <a:ext cx="8383587" cy="1366838"/>
          </a:xfrm>
        </p:spPr>
        <p:txBody>
          <a:bodyPr/>
          <a:lstStyle/>
          <a:p>
            <a:pPr eaLnBrk="1" hangingPunct="1"/>
            <a:r>
              <a:rPr lang="en-ZA" altLang="en-US" sz="3200" b="1" dirty="0" err="1">
                <a:solidFill>
                  <a:srgbClr val="0000CC"/>
                </a:solidFill>
              </a:rPr>
              <a:t>Lesing</a:t>
            </a:r>
            <a:r>
              <a:rPr lang="en-ZA" altLang="en-US" sz="3200" b="1" dirty="0">
                <a:solidFill>
                  <a:srgbClr val="0000CC"/>
                </a:solidFill>
              </a:rPr>
              <a:t> 6 (</a:t>
            </a:r>
            <a:r>
              <a:rPr lang="en-ZA" altLang="en-US" sz="3200" b="1" dirty="0" err="1">
                <a:solidFill>
                  <a:srgbClr val="0000CC"/>
                </a:solidFill>
              </a:rPr>
              <a:t>Deel</a:t>
            </a:r>
            <a:r>
              <a:rPr lang="en-ZA" altLang="en-US" sz="3200" b="1" dirty="0">
                <a:solidFill>
                  <a:srgbClr val="0000CC"/>
                </a:solidFill>
              </a:rPr>
              <a:t> II)</a:t>
            </a:r>
            <a:r>
              <a:rPr lang="en-ZA" altLang="en-US" sz="3200" b="1" i="1" dirty="0">
                <a:solidFill>
                  <a:srgbClr val="0000CC"/>
                </a:solidFill>
              </a:rPr>
              <a:t>: </a:t>
            </a:r>
            <a:r>
              <a:rPr lang="en-ZA" altLang="en-US" sz="2800" b="1" dirty="0"/>
              <a:t>Translanguaging; Co-languaging</a:t>
            </a:r>
            <a:endParaRPr lang="en-ZA" alt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95DB5-ABD4-4D94-9043-2E13E61C5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0" y="1620838"/>
            <a:ext cx="8972550" cy="4760912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nl-NL" altLang="en-US" sz="2400" dirty="0"/>
              <a:t>Hierdie lesing fokus op:</a:t>
            </a:r>
          </a:p>
          <a:p>
            <a:pPr marL="457200" lvl="1" indent="0">
              <a:buNone/>
            </a:pPr>
            <a:endParaRPr lang="nl-NL" altLang="en-US" sz="2400" dirty="0"/>
          </a:p>
          <a:p>
            <a:pPr marL="266700" lvl="1" indent="-266700"/>
            <a:r>
              <a:rPr lang="nl-NL" altLang="en-US" sz="2400" dirty="0"/>
              <a:t>die definisie van die term </a:t>
            </a:r>
            <a:r>
              <a:rPr lang="nl-NL" altLang="en-US" sz="2400" b="1" dirty="0"/>
              <a:t>translanguaging</a:t>
            </a:r>
            <a:r>
              <a:rPr lang="nl-NL" altLang="en-US" sz="2400" dirty="0"/>
              <a:t>; sy oorsprong, evolusie met verloop van tyd (aanvanklike vs. huidige gebruik)</a:t>
            </a:r>
            <a:endParaRPr lang="nl-NL" altLang="en-ZA" sz="2400" dirty="0">
              <a:solidFill>
                <a:srgbClr val="000000"/>
              </a:solidFill>
            </a:endParaRPr>
          </a:p>
          <a:p>
            <a:pPr algn="just"/>
            <a:r>
              <a:rPr lang="nl-NL" altLang="en-ZA" sz="2400" dirty="0">
                <a:solidFill>
                  <a:srgbClr val="000000"/>
                </a:solidFill>
              </a:rPr>
              <a:t>die voordele van translanguaging as taalpraktyk: in onderrig, leer en assesserings</a:t>
            </a:r>
          </a:p>
          <a:p>
            <a:pPr algn="just"/>
            <a:r>
              <a:rPr lang="nl-NL" altLang="en-ZA" sz="2400" dirty="0">
                <a:solidFill>
                  <a:srgbClr val="000000"/>
                </a:solidFill>
              </a:rPr>
              <a:t>die definisie van die term </a:t>
            </a:r>
            <a:r>
              <a:rPr lang="nl-NL" altLang="en-ZA" sz="2400" b="1" dirty="0">
                <a:solidFill>
                  <a:srgbClr val="000000"/>
                </a:solidFill>
              </a:rPr>
              <a:t>co-languaging</a:t>
            </a:r>
            <a:r>
              <a:rPr lang="nl-NL" altLang="en-ZA" sz="2400" dirty="0">
                <a:solidFill>
                  <a:srgbClr val="000000"/>
                </a:solidFill>
              </a:rPr>
              <a:t>; die verhouding met translanguaging; en die belangrikheid/voordele van co-languaging in akademiese en ander kontekste</a:t>
            </a:r>
          </a:p>
          <a:p>
            <a:pPr marL="457200" lvl="1" indent="0">
              <a:buNone/>
            </a:pPr>
            <a:endParaRPr lang="en-ZA" alt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7D093F56-F195-42AD-9CED-E436C147F4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63865" y="260349"/>
            <a:ext cx="8424863" cy="777875"/>
          </a:xfrm>
        </p:spPr>
        <p:txBody>
          <a:bodyPr/>
          <a:lstStyle/>
          <a:p>
            <a:pPr marL="2344738" indent="-2344738"/>
            <a:r>
              <a:rPr lang="en-ZA" altLang="en-US" sz="3000" b="1" dirty="0" err="1">
                <a:solidFill>
                  <a:srgbClr val="0000CC"/>
                </a:solidFill>
              </a:rPr>
              <a:t>Lesing</a:t>
            </a:r>
            <a:r>
              <a:rPr lang="en-ZA" altLang="en-US" sz="3000" b="1" dirty="0">
                <a:solidFill>
                  <a:srgbClr val="0000CC"/>
                </a:solidFill>
              </a:rPr>
              <a:t> 7: </a:t>
            </a:r>
            <a:r>
              <a:rPr lang="en-ZA" altLang="en-US" sz="3000" b="1" dirty="0" err="1"/>
              <a:t>Meertaligheid</a:t>
            </a:r>
            <a:r>
              <a:rPr lang="en-ZA" altLang="en-US" sz="3000" b="1" dirty="0"/>
              <a:t> </a:t>
            </a:r>
            <a:r>
              <a:rPr lang="en-ZA" altLang="en-US" sz="3000" b="1" dirty="0" err="1"/>
              <a:t>en</a:t>
            </a:r>
            <a:r>
              <a:rPr lang="en-ZA" altLang="en-US" sz="3000" b="1" dirty="0"/>
              <a:t> </a:t>
            </a:r>
            <a:r>
              <a:rPr lang="en-ZA" altLang="en-US" sz="3000" b="1" dirty="0" err="1"/>
              <a:t>demokrasie</a:t>
            </a:r>
            <a:endParaRPr lang="en-ZA" altLang="en-US" sz="3000" b="1" dirty="0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CD6CE0E3-917B-48BC-8753-983099A47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935" y="1145286"/>
            <a:ext cx="9252922" cy="511333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nl-NL" altLang="en-US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nl-NL" altLang="en-US" sz="2400" dirty="0">
                <a:solidFill>
                  <a:srgbClr val="000000"/>
                </a:solidFill>
              </a:rPr>
              <a:t>Hierdie lesing ondersoek:</a:t>
            </a:r>
          </a:p>
          <a:p>
            <a:pPr marL="0" indent="0">
              <a:buNone/>
            </a:pPr>
            <a:endParaRPr lang="nl-NL" altLang="en-US" sz="2400" dirty="0">
              <a:solidFill>
                <a:srgbClr val="000000"/>
              </a:solidFill>
            </a:endParaRPr>
          </a:p>
          <a:p>
            <a:r>
              <a:rPr lang="nl-NL" altLang="en-US" sz="2400" dirty="0">
                <a:solidFill>
                  <a:srgbClr val="000000"/>
                </a:solidFill>
              </a:rPr>
              <a:t>Die definisie van demokrasie en die pilare/bestanddele van demokrasie;</a:t>
            </a:r>
          </a:p>
          <a:p>
            <a:r>
              <a:rPr lang="nl-NL" altLang="en-US" sz="2400" dirty="0">
                <a:solidFill>
                  <a:srgbClr val="000000"/>
                </a:solidFill>
              </a:rPr>
              <a:t>Die belangrikheid van meertalige beleide/praktyke in 'n demokrasie</a:t>
            </a:r>
          </a:p>
          <a:p>
            <a:r>
              <a:rPr lang="nl-NL" altLang="en-US" sz="2400" dirty="0">
                <a:solidFill>
                  <a:srgbClr val="000000"/>
                </a:solidFill>
              </a:rPr>
              <a:t>Belemmerings vir meertaligheid in 'n demokrasie</a:t>
            </a:r>
          </a:p>
          <a:p>
            <a:r>
              <a:rPr lang="nl-NL" altLang="en-US" sz="2400" dirty="0">
                <a:solidFill>
                  <a:srgbClr val="000000"/>
                </a:solidFill>
              </a:rPr>
              <a:t>Groot gevolge/nadele van eentalige beleid in 'n demokrasie</a:t>
            </a:r>
          </a:p>
          <a:p>
            <a:pPr marL="0" indent="0">
              <a:buNone/>
            </a:pPr>
            <a:endParaRPr lang="nl-NL" alt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C3803-3846-4BFC-A0E3-55A6A83C4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493" y="404811"/>
            <a:ext cx="8229600" cy="792163"/>
          </a:xfrm>
        </p:spPr>
        <p:txBody>
          <a:bodyPr>
            <a:normAutofit fontScale="90000"/>
          </a:bodyPr>
          <a:lstStyle/>
          <a:p>
            <a:pPr marL="2155825" indent="-2155825" algn="l" eaLnBrk="1" hangingPunct="1">
              <a:lnSpc>
                <a:spcPct val="90000"/>
              </a:lnSpc>
              <a:defRPr/>
            </a:pPr>
            <a:r>
              <a:rPr lang="en-ZA" altLang="en-US" b="1" dirty="0" err="1">
                <a:solidFill>
                  <a:srgbClr val="0000CC"/>
                </a:solidFill>
              </a:rPr>
              <a:t>Lesing</a:t>
            </a:r>
            <a:r>
              <a:rPr lang="en-ZA" altLang="en-US" b="1" dirty="0">
                <a:solidFill>
                  <a:srgbClr val="0000CC"/>
                </a:solidFill>
              </a:rPr>
              <a:t> 8: </a:t>
            </a:r>
            <a:r>
              <a:rPr lang="en-ZA" altLang="en-US" b="1" dirty="0" err="1"/>
              <a:t>Bekendstelling</a:t>
            </a:r>
            <a:r>
              <a:rPr lang="en-ZA" altLang="en-US" b="1" dirty="0"/>
              <a:t> van </a:t>
            </a:r>
            <a:r>
              <a:rPr lang="en-ZA" altLang="en-US" b="1" dirty="0" err="1"/>
              <a:t>taalbeleide</a:t>
            </a:r>
            <a:endParaRPr lang="en-ZA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FE5D7-4C3C-4266-B610-A6A8D4F2F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4493" y="1412876"/>
            <a:ext cx="9041720" cy="5040313"/>
          </a:xfrm>
        </p:spPr>
        <p:txBody>
          <a:bodyPr>
            <a:noAutofit/>
          </a:bodyPr>
          <a:lstStyle/>
          <a:p>
            <a:pPr marL="290830" indent="0">
              <a:buNone/>
              <a:defRPr/>
            </a:pPr>
            <a:r>
              <a:rPr lang="en-ZA" altLang="en-US" sz="2400" dirty="0" err="1"/>
              <a:t>Hierdie</a:t>
            </a:r>
            <a:r>
              <a:rPr lang="en-ZA" altLang="en-US" sz="2400" dirty="0"/>
              <a:t> </a:t>
            </a:r>
            <a:r>
              <a:rPr lang="en-ZA" altLang="en-US" sz="2400" dirty="0" err="1"/>
              <a:t>lesing</a:t>
            </a:r>
            <a:r>
              <a:rPr lang="en-ZA" altLang="en-US" sz="2400" dirty="0"/>
              <a:t> </a:t>
            </a:r>
            <a:r>
              <a:rPr lang="en-ZA" altLang="en-US" sz="2400" dirty="0" err="1"/>
              <a:t>oorweeg</a:t>
            </a:r>
            <a:r>
              <a:rPr lang="en-ZA" altLang="en-US" sz="2400" dirty="0"/>
              <a:t>:</a:t>
            </a:r>
          </a:p>
          <a:p>
            <a:pPr marL="519430">
              <a:buFontTx/>
              <a:buChar char="•"/>
              <a:defRPr/>
            </a:pPr>
            <a:endParaRPr lang="en-ZA" altLang="en-US" sz="2400" dirty="0"/>
          </a:p>
          <a:p>
            <a:pPr marL="519430">
              <a:buFont typeface="Wingdings" panose="05000000000000000000" pitchFamily="2" charset="2"/>
              <a:buChar char="Ø"/>
              <a:defRPr/>
            </a:pPr>
            <a:r>
              <a:rPr lang="en-ZA" altLang="en-US" sz="2400" dirty="0"/>
              <a:t>Wat </a:t>
            </a:r>
            <a:r>
              <a:rPr lang="en-ZA" altLang="en-US" sz="2400" dirty="0" err="1"/>
              <a:t>taalbeleid</a:t>
            </a:r>
            <a:r>
              <a:rPr lang="en-ZA" altLang="en-US" sz="2400" dirty="0"/>
              <a:t> is</a:t>
            </a:r>
          </a:p>
          <a:p>
            <a:pPr marL="519430">
              <a:buFont typeface="Wingdings" panose="05000000000000000000" pitchFamily="2" charset="2"/>
              <a:buChar char="Ø"/>
              <a:defRPr/>
            </a:pPr>
            <a:r>
              <a:rPr lang="en-ZA" altLang="en-US" sz="2400" dirty="0" err="1"/>
              <a:t>Sommige</a:t>
            </a:r>
            <a:r>
              <a:rPr lang="en-ZA" altLang="en-US" sz="2400" dirty="0"/>
              <a:t> van die </a:t>
            </a:r>
            <a:r>
              <a:rPr lang="en-ZA" altLang="en-US" sz="2400" dirty="0" err="1"/>
              <a:t>motiverings</a:t>
            </a:r>
            <a:r>
              <a:rPr lang="en-ZA" altLang="en-US" sz="2400" dirty="0"/>
              <a:t> </a:t>
            </a:r>
            <a:r>
              <a:rPr lang="en-ZA" altLang="en-US" sz="2400" dirty="0" err="1"/>
              <a:t>vir</a:t>
            </a:r>
            <a:r>
              <a:rPr lang="en-ZA" altLang="en-US" sz="2400" dirty="0"/>
              <a:t> </a:t>
            </a:r>
            <a:r>
              <a:rPr lang="en-ZA" altLang="en-US" sz="2400" dirty="0" err="1"/>
              <a:t>taalbeleide</a:t>
            </a:r>
            <a:r>
              <a:rPr lang="en-ZA" altLang="en-US" sz="2400" dirty="0"/>
              <a:t> </a:t>
            </a:r>
          </a:p>
          <a:p>
            <a:pPr marL="519430">
              <a:buFont typeface="Wingdings" panose="05000000000000000000" pitchFamily="2" charset="2"/>
              <a:buChar char="Ø"/>
              <a:defRPr/>
            </a:pPr>
            <a:r>
              <a:rPr lang="en-ZA" altLang="en-US" sz="2400" dirty="0"/>
              <a:t>Die </a:t>
            </a:r>
            <a:r>
              <a:rPr lang="en-ZA" altLang="en-US" sz="2400" dirty="0" err="1"/>
              <a:t>Suid-Afrikaanse</a:t>
            </a:r>
            <a:r>
              <a:rPr lang="en-ZA" altLang="en-US" sz="2400" dirty="0"/>
              <a:t> </a:t>
            </a:r>
            <a:r>
              <a:rPr lang="en-ZA" altLang="en-US" sz="2400" dirty="0" err="1"/>
              <a:t>Taalbeleid</a:t>
            </a:r>
            <a:r>
              <a:rPr lang="en-ZA" altLang="en-US" sz="2400" dirty="0"/>
              <a:t> </a:t>
            </a:r>
            <a:r>
              <a:rPr lang="en-ZA" altLang="en-US" sz="2400" dirty="0" err="1"/>
              <a:t>vir</a:t>
            </a:r>
            <a:r>
              <a:rPr lang="en-ZA" altLang="en-US" sz="2400" dirty="0"/>
              <a:t> </a:t>
            </a:r>
            <a:r>
              <a:rPr lang="en-ZA" altLang="en-US" sz="2400" dirty="0" err="1"/>
              <a:t>Hoër</a:t>
            </a:r>
            <a:r>
              <a:rPr lang="en-ZA" altLang="en-US" sz="2400" dirty="0"/>
              <a:t> </a:t>
            </a:r>
            <a:r>
              <a:rPr lang="en-ZA" altLang="en-US" sz="2400" dirty="0" err="1"/>
              <a:t>Onderwys</a:t>
            </a:r>
            <a:r>
              <a:rPr lang="en-ZA" altLang="en-US" sz="2400" dirty="0"/>
              <a:t>; UWK se </a:t>
            </a:r>
            <a:r>
              <a:rPr lang="en-ZA" altLang="en-US" sz="2400" dirty="0" err="1"/>
              <a:t>taalbeleid</a:t>
            </a:r>
            <a:endParaRPr lang="en-ZA" altLang="en-US" sz="2400" dirty="0"/>
          </a:p>
          <a:p>
            <a:pPr marL="519430">
              <a:buFont typeface="Wingdings" panose="05000000000000000000" pitchFamily="2" charset="2"/>
              <a:buChar char="Ø"/>
              <a:defRPr/>
            </a:pPr>
            <a:r>
              <a:rPr lang="en-ZA" altLang="en-US" sz="2400" dirty="0"/>
              <a:t>Die stadiums in die </a:t>
            </a:r>
            <a:r>
              <a:rPr lang="en-ZA" altLang="en-US" sz="2400" dirty="0" err="1"/>
              <a:t>lewensiklus</a:t>
            </a:r>
            <a:r>
              <a:rPr lang="en-ZA" altLang="en-US" sz="2400" dirty="0"/>
              <a:t> van </a:t>
            </a:r>
            <a:r>
              <a:rPr lang="en-ZA" altLang="en-US" sz="2400" dirty="0" err="1"/>
              <a:t>taalbeplanning</a:t>
            </a:r>
            <a:r>
              <a:rPr lang="en-ZA" altLang="en-US" sz="2400" dirty="0"/>
              <a:t> </a:t>
            </a:r>
            <a:r>
              <a:rPr lang="en-ZA" altLang="en-US" sz="2400" dirty="0" err="1"/>
              <a:t>en</a:t>
            </a:r>
            <a:r>
              <a:rPr lang="en-ZA" altLang="en-US" sz="2400" dirty="0"/>
              <a:t> </a:t>
            </a:r>
            <a:r>
              <a:rPr lang="en-ZA" altLang="en-US" sz="2400" dirty="0" err="1"/>
              <a:t>taalbeleid</a:t>
            </a:r>
            <a:r>
              <a:rPr lang="en-ZA" altLang="en-US" sz="2400" dirty="0"/>
              <a:t> (LPP)</a:t>
            </a:r>
          </a:p>
          <a:p>
            <a:pPr marL="519430">
              <a:buFont typeface="Wingdings" panose="05000000000000000000" pitchFamily="2" charset="2"/>
              <a:buChar char="Ø"/>
              <a:defRPr/>
            </a:pPr>
            <a:r>
              <a:rPr lang="en-ZA" altLang="en-US" sz="2400" dirty="0" err="1"/>
              <a:t>Tipe</a:t>
            </a:r>
            <a:r>
              <a:rPr lang="en-ZA" altLang="en-US" sz="2400" dirty="0"/>
              <a:t> </a:t>
            </a:r>
            <a:r>
              <a:rPr lang="en-ZA" altLang="en-US" sz="2400" dirty="0" err="1"/>
              <a:t>taalbeplanning</a:t>
            </a:r>
            <a:endParaRPr lang="en-ZA" altLang="en-US" sz="2400" dirty="0"/>
          </a:p>
          <a:p>
            <a:pPr marL="519430">
              <a:buFont typeface="Wingdings" panose="05000000000000000000" pitchFamily="2" charset="2"/>
              <a:buChar char="Ø"/>
              <a:defRPr/>
            </a:pPr>
            <a:r>
              <a:rPr lang="en-ZA" altLang="en-US" sz="2400" dirty="0" err="1"/>
              <a:t>Oriënterings</a:t>
            </a:r>
            <a:r>
              <a:rPr lang="en-ZA" altLang="en-US" sz="2400" dirty="0"/>
              <a:t> van </a:t>
            </a:r>
            <a:r>
              <a:rPr lang="en-ZA" altLang="en-US" sz="2400" dirty="0" err="1"/>
              <a:t>taalbeleidskrywers</a:t>
            </a:r>
            <a:endParaRPr lang="en-ZA" altLang="en-US" sz="2400" dirty="0"/>
          </a:p>
          <a:p>
            <a:pPr marL="519430">
              <a:buFontTx/>
              <a:buChar char="•"/>
              <a:defRPr/>
            </a:pPr>
            <a:endParaRPr lang="en-ZA" alt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91787-9C42-4E67-AF74-E42872D94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865" y="418193"/>
            <a:ext cx="8229600" cy="1079500"/>
          </a:xfrm>
        </p:spPr>
        <p:txBody>
          <a:bodyPr rtlCol="0">
            <a:normAutofit fontScale="90000"/>
          </a:bodyPr>
          <a:lstStyle/>
          <a:p>
            <a:pPr marL="1371600" indent="-1371600">
              <a:defRPr/>
            </a:pPr>
            <a:r>
              <a:rPr lang="en-ZA" altLang="en-US" sz="2800" b="1" dirty="0" err="1">
                <a:solidFill>
                  <a:srgbClr val="0000CC"/>
                </a:solidFill>
              </a:rPr>
              <a:t>Lesing</a:t>
            </a:r>
            <a:r>
              <a:rPr lang="en-ZA" altLang="en-US" sz="2800" b="1" dirty="0">
                <a:solidFill>
                  <a:srgbClr val="0000CC"/>
                </a:solidFill>
              </a:rPr>
              <a:t> 9: </a:t>
            </a:r>
            <a:r>
              <a:rPr lang="nl-NL" altLang="en-US" sz="2800" b="1" dirty="0">
                <a:ea typeface="+mn-ea"/>
                <a:cs typeface="+mn-cs"/>
              </a:rPr>
              <a:t>Taalbeleid en die uitdagings van meertaligheid in onderwys in post-koloniale Afrika-state</a:t>
            </a:r>
            <a:endParaRPr lang="en-ZA" altLang="en-US" sz="2800" b="1" dirty="0">
              <a:ea typeface="+mn-ea"/>
              <a:cs typeface="+mn-cs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9DB1958B-B0EC-44DA-B61A-5DE117369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1416" y="1397330"/>
            <a:ext cx="8362950" cy="48958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nl-NL" altLang="en-US" sz="2400" dirty="0"/>
          </a:p>
          <a:p>
            <a:pPr marL="0" indent="0" eaLnBrk="1" hangingPunct="1">
              <a:buNone/>
              <a:defRPr/>
            </a:pPr>
            <a:r>
              <a:rPr lang="nl-NL" altLang="en-US" sz="2400" dirty="0"/>
              <a:t>Hierdie lesing oorweeg:</a:t>
            </a:r>
          </a:p>
          <a:p>
            <a:pPr eaLnBrk="1" hangingPunct="1">
              <a:defRPr/>
            </a:pPr>
            <a:endParaRPr lang="nl-NL" altLang="en-US" sz="2400" dirty="0"/>
          </a:p>
          <a:p>
            <a:pPr eaLnBrk="1" hangingPunct="1">
              <a:defRPr/>
            </a:pPr>
            <a:r>
              <a:rPr lang="nl-NL" altLang="en-US" sz="2400" dirty="0"/>
              <a:t>Van die </a:t>
            </a:r>
            <a:r>
              <a:rPr lang="nl-NL" altLang="en-US" sz="2400" dirty="0">
                <a:solidFill>
                  <a:srgbClr val="FF0000"/>
                </a:solidFill>
              </a:rPr>
              <a:t>grootste uitdagings </a:t>
            </a:r>
            <a:r>
              <a:rPr lang="nl-NL" altLang="en-US" sz="2400" dirty="0"/>
              <a:t>vir die gebruik van Afrikatale in die onderwys</a:t>
            </a:r>
          </a:p>
          <a:p>
            <a:pPr eaLnBrk="1" hangingPunct="1">
              <a:defRPr/>
            </a:pPr>
            <a:endParaRPr lang="nl-NL" altLang="en-US" sz="2400" dirty="0"/>
          </a:p>
          <a:p>
            <a:pPr eaLnBrk="1" hangingPunct="1">
              <a:defRPr/>
            </a:pPr>
            <a:r>
              <a:rPr lang="nl-NL" altLang="en-US" sz="2400" dirty="0"/>
              <a:t>Die </a:t>
            </a:r>
            <a:r>
              <a:rPr lang="nl-NL" altLang="en-US" sz="2400" dirty="0">
                <a:solidFill>
                  <a:srgbClr val="FF0000"/>
                </a:solidFill>
              </a:rPr>
              <a:t>agentskappe (akteurs) </a:t>
            </a:r>
            <a:r>
              <a:rPr lang="nl-NL" altLang="en-US" sz="2400" dirty="0"/>
              <a:t>instrumenteel in die oplegging van eentalige beleide</a:t>
            </a:r>
          </a:p>
          <a:p>
            <a:pPr eaLnBrk="1" hangingPunct="1">
              <a:defRPr/>
            </a:pPr>
            <a:endParaRPr lang="nl-NL" alt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71574-E95E-4272-9351-1B79FE4D9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0892" y="404812"/>
            <a:ext cx="8229600" cy="1079500"/>
          </a:xfrm>
        </p:spPr>
        <p:txBody>
          <a:bodyPr rtlCol="0">
            <a:normAutofit fontScale="90000"/>
          </a:bodyPr>
          <a:lstStyle/>
          <a:p>
            <a:pPr marL="1722755" indent="-1722755">
              <a:defRPr/>
            </a:pPr>
            <a:r>
              <a:rPr lang="en-ZA" altLang="en-US" sz="2800" b="1" dirty="0" err="1">
                <a:solidFill>
                  <a:srgbClr val="0000CC"/>
                </a:solidFill>
              </a:rPr>
              <a:t>Lesing</a:t>
            </a:r>
            <a:r>
              <a:rPr lang="en-ZA" altLang="en-US" sz="2800" b="1" dirty="0">
                <a:solidFill>
                  <a:srgbClr val="0000CC"/>
                </a:solidFill>
              </a:rPr>
              <a:t> 10: </a:t>
            </a:r>
            <a:r>
              <a:rPr lang="nl-NL" sz="2800" dirty="0">
                <a:effectLst/>
                <a:latin typeface="+mn-lt"/>
                <a:ea typeface="Times New Roman" panose="02020603050405020304"/>
                <a:cs typeface="Times New Roman" panose="02020603050405020304"/>
              </a:rPr>
              <a:t>Meertaligheid in die Akademie: die LCS311-voorbeeld</a:t>
            </a:r>
            <a:br>
              <a:rPr lang="nl-NL" sz="2800" dirty="0">
                <a:effectLst/>
                <a:latin typeface="+mn-lt"/>
                <a:ea typeface="Times New Roman" panose="02020603050405020304"/>
                <a:cs typeface="Times New Roman" panose="02020603050405020304"/>
              </a:rPr>
            </a:br>
            <a:endParaRPr lang="en-ZA" altLang="en-US" sz="2800" b="1" dirty="0">
              <a:ea typeface="+mn-ea"/>
              <a:cs typeface="+mn-cs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EB5B5C8F-453C-4ADB-AA27-32935B6DE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0892" y="981075"/>
            <a:ext cx="8362950" cy="489585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endParaRPr lang="nl-NL" altLang="en-US" sz="2400" dirty="0"/>
          </a:p>
          <a:p>
            <a:pPr marL="0" indent="0" eaLnBrk="1" hangingPunct="1">
              <a:buNone/>
              <a:defRPr/>
            </a:pPr>
            <a:r>
              <a:rPr lang="nl-NL" altLang="en-US" sz="2400" dirty="0"/>
              <a:t>Hierdie lesing:</a:t>
            </a:r>
          </a:p>
          <a:p>
            <a:pPr eaLnBrk="1" hangingPunct="1">
              <a:defRPr/>
            </a:pPr>
            <a:endParaRPr lang="nl-NL" altLang="en-US" sz="2400" dirty="0"/>
          </a:p>
          <a:p>
            <a:pPr eaLnBrk="1" hangingPunct="1">
              <a:defRPr/>
            </a:pPr>
            <a:r>
              <a:rPr lang="nl-NL" altLang="en-US" sz="2400" dirty="0"/>
              <a:t>wys uit 'n paar spesifieke vrae wat meertaligheid in hoëronderwysinstellings (HE) opgebring het</a:t>
            </a:r>
          </a:p>
          <a:p>
            <a:pPr eaLnBrk="1" hangingPunct="1">
              <a:defRPr/>
            </a:pPr>
            <a:endParaRPr lang="nl-NL" altLang="en-US" sz="2400" dirty="0"/>
          </a:p>
          <a:p>
            <a:pPr eaLnBrk="1" hangingPunct="1">
              <a:defRPr/>
            </a:pPr>
            <a:r>
              <a:rPr lang="nl-NL" altLang="en-US" sz="2400" dirty="0"/>
              <a:t>beskryf sommige taaldiversifikasie-inisiatiewe wat aan die gang is, in reaksie op uitdagings wat deur taaldiversiteit in HE gestel word</a:t>
            </a:r>
          </a:p>
          <a:p>
            <a:pPr eaLnBrk="1" hangingPunct="1">
              <a:defRPr/>
            </a:pPr>
            <a:endParaRPr lang="nl-NL" altLang="en-US" sz="2400" dirty="0"/>
          </a:p>
          <a:p>
            <a:pPr eaLnBrk="1" hangingPunct="1">
              <a:defRPr/>
            </a:pPr>
            <a:r>
              <a:rPr lang="nl-NL" altLang="en-US" sz="2400" dirty="0"/>
              <a:t>bied inisiatiewe aan wat in LCS311 as voorbeeld geneem is </a:t>
            </a:r>
          </a:p>
          <a:p>
            <a:pPr eaLnBrk="1" hangingPunct="1">
              <a:defRPr/>
            </a:pPr>
            <a:endParaRPr lang="nl-NL" alt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D72F4DB-7938-4187-BC84-A452370B7A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653828"/>
              </p:ext>
            </p:extLst>
          </p:nvPr>
        </p:nvGraphicFramePr>
        <p:xfrm>
          <a:off x="1429655" y="2895902"/>
          <a:ext cx="812799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6206">
                  <a:extLst>
                    <a:ext uri="{9D8B030D-6E8A-4147-A177-3AD203B41FA5}">
                      <a16:colId xmlns:a16="http://schemas.microsoft.com/office/drawing/2014/main" val="2287561735"/>
                    </a:ext>
                  </a:extLst>
                </a:gridCol>
                <a:gridCol w="2212460">
                  <a:extLst>
                    <a:ext uri="{9D8B030D-6E8A-4147-A177-3AD203B41FA5}">
                      <a16:colId xmlns:a16="http://schemas.microsoft.com/office/drawing/2014/main" val="60065942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7359341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E-mail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553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Prof. Bassey E. </a:t>
                      </a:r>
                      <a:r>
                        <a:rPr lang="en-ZA" dirty="0" err="1"/>
                        <a:t>Antia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/>
                        <a:t>Dosent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bantia@uwc.ac.za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890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Me. Geraldine G.L. Hartman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/>
                        <a:t>Dosent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gehartman@uwc.ac.za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7225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Me. Boniswa </a:t>
                      </a:r>
                      <a:r>
                        <a:rPr lang="en-ZA" dirty="0" err="1"/>
                        <a:t>Galese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GLA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3317759@myuwc.ac.za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434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Me. </a:t>
                      </a:r>
                      <a:r>
                        <a:rPr lang="en-ZA" dirty="0" err="1"/>
                        <a:t>Lawren</a:t>
                      </a:r>
                      <a:r>
                        <a:rPr lang="en-ZA" dirty="0"/>
                        <a:t>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Tutor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>
                          <a:hlinkClick r:id="rId3"/>
                        </a:rPr>
                        <a:t>3841455@myuwc.ac.za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581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Me. Kristen Clark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Tutor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3669055@myuwc.ac.za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896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Me. Tyra Grey Johnson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Tutor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3730566@myuwc.ac.za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694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461398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28057B4-FF1B-45AF-BFE7-44E317D8FFC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54" t="7408" r="29466" b="18885"/>
          <a:stretch/>
        </p:blipFill>
        <p:spPr>
          <a:xfrm>
            <a:off x="2133600" y="0"/>
            <a:ext cx="583184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015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1DA80-8BE4-40EA-B92F-E724977E9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0" y="333375"/>
            <a:ext cx="8229600" cy="1079500"/>
          </a:xfrm>
        </p:spPr>
        <p:txBody>
          <a:bodyPr rtlCol="0">
            <a:normAutofit/>
          </a:bodyPr>
          <a:lstStyle/>
          <a:p>
            <a:pPr marL="1722755" indent="-1722755">
              <a:defRPr/>
            </a:pPr>
            <a:r>
              <a:rPr lang="en-ZA" altLang="en-US" sz="2800" b="1" dirty="0" err="1">
                <a:solidFill>
                  <a:srgbClr val="0000CC"/>
                </a:solidFill>
              </a:rPr>
              <a:t>Lesing</a:t>
            </a:r>
            <a:r>
              <a:rPr lang="en-ZA" altLang="en-US" sz="2800" b="1" dirty="0">
                <a:solidFill>
                  <a:srgbClr val="0000CC"/>
                </a:solidFill>
              </a:rPr>
              <a:t> 11: </a:t>
            </a:r>
            <a:r>
              <a:rPr lang="en-US" sz="2800" dirty="0" err="1">
                <a:effectLst/>
                <a:latin typeface="+mn-lt"/>
                <a:ea typeface="Times New Roman" panose="02020603050405020304"/>
                <a:cs typeface="Times New Roman" panose="02020603050405020304"/>
              </a:rPr>
              <a:t>Eksamenvoorbereiding</a:t>
            </a:r>
            <a:r>
              <a:rPr lang="en-US" sz="2800" dirty="0">
                <a:effectLst/>
                <a:latin typeface="+mn-lt"/>
                <a:ea typeface="Times New Roman" panose="02020603050405020304"/>
                <a:cs typeface="Times New Roman" panose="02020603050405020304"/>
              </a:rPr>
              <a:t> </a:t>
            </a:r>
            <a:br>
              <a:rPr lang="en-US" sz="2800" dirty="0">
                <a:effectLst/>
                <a:latin typeface="+mn-lt"/>
                <a:ea typeface="Times New Roman" panose="02020603050405020304"/>
                <a:cs typeface="Times New Roman" panose="02020603050405020304"/>
              </a:rPr>
            </a:br>
            <a:endParaRPr lang="en-ZA" altLang="en-US" sz="2800" b="1" dirty="0">
              <a:ea typeface="+mn-ea"/>
              <a:cs typeface="+mn-cs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D6608446-F08F-4289-AFC9-12B3263B9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412875"/>
            <a:ext cx="8362950" cy="48958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nl-NL" altLang="en-US" sz="2400" dirty="0"/>
          </a:p>
          <a:p>
            <a:pPr marL="0" indent="0" eaLnBrk="1" hangingPunct="1">
              <a:buNone/>
              <a:defRPr/>
            </a:pPr>
            <a:r>
              <a:rPr lang="nl-NL" altLang="en-US" sz="2400" dirty="0"/>
              <a:t>Dit is toegewy aan die verskaffing van inligting rakende:</a:t>
            </a:r>
          </a:p>
          <a:p>
            <a:pPr marL="0" indent="0" eaLnBrk="1" hangingPunct="1">
              <a:buNone/>
              <a:defRPr/>
            </a:pPr>
            <a:r>
              <a:rPr lang="nl-NL" altLang="en-US" sz="2400" dirty="0"/>
              <a:t> </a:t>
            </a:r>
          </a:p>
          <a:p>
            <a:pPr eaLnBrk="1" hangingPunct="1">
              <a:defRPr/>
            </a:pPr>
            <a:r>
              <a:rPr lang="nl-NL" altLang="en-US" sz="2400" dirty="0"/>
              <a:t>Eksamen datum en tyd</a:t>
            </a:r>
          </a:p>
          <a:p>
            <a:pPr eaLnBrk="1" hangingPunct="1">
              <a:defRPr/>
            </a:pPr>
            <a:r>
              <a:rPr lang="nl-NL" altLang="en-US" sz="2400" dirty="0"/>
              <a:t>Manier van assessering </a:t>
            </a:r>
          </a:p>
          <a:p>
            <a:pPr eaLnBrk="1" hangingPunct="1">
              <a:defRPr/>
            </a:pPr>
            <a:r>
              <a:rPr lang="nl-NL" altLang="en-US" sz="2400" dirty="0"/>
              <a:t>Eksamen verwagtinge (Bestek)</a:t>
            </a:r>
          </a:p>
          <a:p>
            <a:pPr eaLnBrk="1" hangingPunct="1">
              <a:defRPr/>
            </a:pPr>
            <a:r>
              <a:rPr lang="nl-NL" altLang="en-US" sz="2400" dirty="0"/>
              <a:t>Tipe vrae</a:t>
            </a:r>
          </a:p>
          <a:p>
            <a:pPr eaLnBrk="1" hangingPunct="1">
              <a:defRPr/>
            </a:pPr>
            <a:r>
              <a:rPr lang="nl-NL" altLang="en-US" sz="2400" dirty="0"/>
              <a:t>Ens.</a:t>
            </a:r>
          </a:p>
          <a:p>
            <a:pPr eaLnBrk="1" hangingPunct="1">
              <a:defRPr/>
            </a:pPr>
            <a:endParaRPr lang="nl-NL" altLang="en-US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F813E-8D0F-480C-9EA1-F69DCE06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50" y="333375"/>
            <a:ext cx="8229600" cy="863600"/>
          </a:xfrm>
        </p:spPr>
        <p:txBody>
          <a:bodyPr rtlCol="0">
            <a:noAutofit/>
          </a:bodyPr>
          <a:lstStyle/>
          <a:p>
            <a:pPr marL="1722755" indent="-1722755">
              <a:defRPr/>
            </a:pPr>
            <a:r>
              <a:rPr lang="en-ZA" altLang="en-US" sz="5400" b="1" dirty="0">
                <a:solidFill>
                  <a:srgbClr val="FF0000"/>
                </a:solidFill>
              </a:rPr>
              <a:t>NEEM KENNIS</a:t>
            </a:r>
            <a:endParaRPr lang="en-ZA" altLang="en-US" sz="5400" b="1" dirty="0">
              <a:solidFill>
                <a:srgbClr val="FF0000"/>
              </a:solidFill>
              <a:ea typeface="+mn-ea"/>
              <a:cs typeface="+mn-cs"/>
            </a:endParaRP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74E8566E-009E-4FF8-A4DD-720B240FA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086" y="1268414"/>
            <a:ext cx="9252177" cy="5184775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endParaRPr lang="en-ZA" altLang="en-US" sz="2000" dirty="0"/>
          </a:p>
          <a:p>
            <a:pPr eaLnBrk="1" hangingPunct="1">
              <a:lnSpc>
                <a:spcPct val="150000"/>
              </a:lnSpc>
              <a:defRPr/>
            </a:pPr>
            <a:r>
              <a:rPr lang="en-ZA" altLang="en-US" sz="2000" dirty="0" err="1"/>
              <a:t>Daar</a:t>
            </a:r>
            <a:r>
              <a:rPr lang="en-ZA" altLang="en-US" sz="2000" dirty="0"/>
              <a:t> is </a:t>
            </a:r>
            <a:r>
              <a:rPr lang="en-ZA" altLang="en-US" sz="2000" dirty="0" err="1"/>
              <a:t>geen</a:t>
            </a:r>
            <a:r>
              <a:rPr lang="en-ZA" altLang="en-US" sz="2000" dirty="0"/>
              <a:t> </a:t>
            </a:r>
            <a:r>
              <a:rPr lang="en-ZA" altLang="en-US" sz="2000" dirty="0" err="1"/>
              <a:t>inhaalplan</a:t>
            </a:r>
            <a:r>
              <a:rPr lang="en-ZA" altLang="en-US" sz="2000" dirty="0"/>
              <a:t> in </a:t>
            </a:r>
            <a:r>
              <a:rPr lang="en-ZA" altLang="en-US" sz="2000" dirty="0" err="1"/>
              <a:t>hierdie</a:t>
            </a:r>
            <a:r>
              <a:rPr lang="en-ZA" altLang="en-US" sz="2000" dirty="0"/>
              <a:t> semester </a:t>
            </a:r>
            <a:r>
              <a:rPr lang="en-ZA" altLang="en-US" sz="2000" dirty="0" err="1"/>
              <a:t>nie</a:t>
            </a:r>
            <a:r>
              <a:rPr lang="en-ZA" altLang="en-US" sz="2000" dirty="0"/>
              <a:t>;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ZA" altLang="en-US" sz="2000" dirty="0"/>
              <a:t>As </a:t>
            </a:r>
            <a:r>
              <a:rPr lang="en-ZA" altLang="en-US" sz="2000" dirty="0" err="1"/>
              <a:t>jy</a:t>
            </a:r>
            <a:r>
              <a:rPr lang="en-ZA" altLang="en-US" sz="2000" dirty="0"/>
              <a:t> 'n </a:t>
            </a:r>
            <a:r>
              <a:rPr lang="en-ZA" altLang="en-US" sz="2000" dirty="0" err="1"/>
              <a:t>tutoriaal</a:t>
            </a:r>
            <a:r>
              <a:rPr lang="en-ZA" altLang="en-US" sz="2000" dirty="0"/>
              <a:t>, 'n </a:t>
            </a:r>
            <a:r>
              <a:rPr lang="en-ZA" altLang="en-US" sz="2000" dirty="0" err="1"/>
              <a:t>opdrag</a:t>
            </a:r>
            <a:r>
              <a:rPr lang="en-ZA" altLang="en-US" sz="2000" dirty="0"/>
              <a:t> of die </a:t>
            </a:r>
            <a:r>
              <a:rPr lang="en-ZA" altLang="en-US" sz="2000" dirty="0" err="1"/>
              <a:t>termyntoets</a:t>
            </a:r>
            <a:r>
              <a:rPr lang="en-ZA" altLang="en-US" sz="2000" dirty="0"/>
              <a:t> mis </a:t>
            </a:r>
            <a:r>
              <a:rPr lang="en-ZA" altLang="en-US" sz="2000" dirty="0" err="1"/>
              <a:t>en</a:t>
            </a:r>
            <a:r>
              <a:rPr lang="en-ZA" altLang="en-US" sz="2000" dirty="0"/>
              <a:t> </a:t>
            </a:r>
            <a:r>
              <a:rPr lang="en-ZA" altLang="en-US" sz="2000" dirty="0" err="1"/>
              <a:t>wil</a:t>
            </a:r>
            <a:r>
              <a:rPr lang="en-ZA" altLang="en-US" sz="2000" dirty="0"/>
              <a:t> 'n </a:t>
            </a:r>
            <a:r>
              <a:rPr lang="en-ZA" altLang="en-US" sz="2000" dirty="0" err="1"/>
              <a:t>kans</a:t>
            </a:r>
            <a:r>
              <a:rPr lang="en-ZA" altLang="en-US" sz="2000" dirty="0"/>
              <a:t> </a:t>
            </a:r>
            <a:r>
              <a:rPr lang="en-ZA" altLang="en-US" sz="2000" dirty="0" err="1"/>
              <a:t>hê</a:t>
            </a:r>
            <a:r>
              <a:rPr lang="en-ZA" altLang="en-US" sz="2000" dirty="0"/>
              <a:t> om in </a:t>
            </a:r>
            <a:r>
              <a:rPr lang="en-ZA" altLang="en-US" sz="2000" dirty="0" err="1"/>
              <a:t>te</a:t>
            </a:r>
            <a:r>
              <a:rPr lang="en-ZA" altLang="en-US" sz="2000" dirty="0"/>
              <a:t> </a:t>
            </a:r>
            <a:r>
              <a:rPr lang="en-ZA" altLang="en-US" sz="2000" dirty="0" err="1"/>
              <a:t>dien</a:t>
            </a:r>
            <a:r>
              <a:rPr lang="en-ZA" altLang="en-US" sz="2000" dirty="0"/>
              <a:t> / </a:t>
            </a:r>
            <a:r>
              <a:rPr lang="en-ZA" altLang="en-US" sz="2000" dirty="0" err="1"/>
              <a:t>skryf</a:t>
            </a:r>
            <a:r>
              <a:rPr lang="en-ZA" altLang="en-US" sz="2000" dirty="0">
                <a:solidFill>
                  <a:srgbClr val="FF0000"/>
                </a:solidFill>
              </a:rPr>
              <a:t>, </a:t>
            </a:r>
            <a:r>
              <a:rPr lang="en-ZA" altLang="en-US" sz="2000" dirty="0" err="1">
                <a:solidFill>
                  <a:srgbClr val="FF0000"/>
                </a:solidFill>
              </a:rPr>
              <a:t>laat</a:t>
            </a:r>
            <a:r>
              <a:rPr lang="en-ZA" altLang="en-US" sz="2000" dirty="0">
                <a:solidFill>
                  <a:srgbClr val="FF0000"/>
                </a:solidFill>
              </a:rPr>
              <a:t> </a:t>
            </a:r>
            <a:r>
              <a:rPr lang="en-ZA" altLang="en-US" sz="2000" dirty="0" err="1">
                <a:solidFill>
                  <a:srgbClr val="FF0000"/>
                </a:solidFill>
              </a:rPr>
              <a:t>weet</a:t>
            </a:r>
            <a:r>
              <a:rPr lang="en-ZA" altLang="en-US" sz="2000" dirty="0">
                <a:solidFill>
                  <a:srgbClr val="FF0000"/>
                </a:solidFill>
              </a:rPr>
              <a:t> </a:t>
            </a:r>
            <a:r>
              <a:rPr lang="en-ZA" altLang="en-US" sz="2000" dirty="0" err="1">
                <a:solidFill>
                  <a:srgbClr val="FF0000"/>
                </a:solidFill>
              </a:rPr>
              <a:t>ons</a:t>
            </a:r>
            <a:r>
              <a:rPr lang="en-ZA" altLang="en-US" sz="2000" dirty="0">
                <a:solidFill>
                  <a:srgbClr val="FF0000"/>
                </a:solidFill>
              </a:rPr>
              <a:t> </a:t>
            </a:r>
            <a:r>
              <a:rPr lang="en-ZA" altLang="en-US" sz="2000" dirty="0" err="1">
                <a:solidFill>
                  <a:srgbClr val="FF0000"/>
                </a:solidFill>
              </a:rPr>
              <a:t>asseblief</a:t>
            </a:r>
            <a:r>
              <a:rPr lang="en-ZA" altLang="en-US" sz="2000" dirty="0">
                <a:solidFill>
                  <a:srgbClr val="FF0000"/>
                </a:solidFill>
              </a:rPr>
              <a:t> via Ikamva, ASAP.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ZA" altLang="en-US" sz="2000" dirty="0"/>
              <a:t>Alle </a:t>
            </a:r>
            <a:r>
              <a:rPr lang="en-ZA" altLang="en-US" sz="2000" dirty="0" err="1"/>
              <a:t>appèlle</a:t>
            </a:r>
            <a:r>
              <a:rPr lang="en-ZA" altLang="en-US" sz="2000" dirty="0"/>
              <a:t>, </a:t>
            </a:r>
            <a:r>
              <a:rPr lang="en-ZA" altLang="en-US" sz="2000" dirty="0" err="1"/>
              <a:t>versoeke</a:t>
            </a:r>
            <a:r>
              <a:rPr lang="en-ZA" altLang="en-US" sz="2000" dirty="0"/>
              <a:t> </a:t>
            </a:r>
            <a:r>
              <a:rPr lang="en-ZA" altLang="en-US" sz="2000" dirty="0" err="1"/>
              <a:t>en</a:t>
            </a:r>
            <a:r>
              <a:rPr lang="en-ZA" altLang="en-US" sz="2000" dirty="0"/>
              <a:t> </a:t>
            </a:r>
            <a:r>
              <a:rPr lang="en-ZA" altLang="en-US" sz="2000" dirty="0" err="1"/>
              <a:t>navrae</a:t>
            </a:r>
            <a:r>
              <a:rPr lang="en-ZA" altLang="en-US" sz="2000" dirty="0"/>
              <a:t> </a:t>
            </a:r>
            <a:r>
              <a:rPr lang="en-ZA" altLang="en-US" sz="2000" dirty="0" err="1"/>
              <a:t>moet</a:t>
            </a:r>
            <a:r>
              <a:rPr lang="en-ZA" altLang="en-US" sz="2000" dirty="0"/>
              <a:t> via die </a:t>
            </a:r>
            <a:r>
              <a:rPr lang="en-ZA" altLang="en-US" sz="2000" dirty="0" err="1"/>
              <a:t>skakel</a:t>
            </a:r>
            <a:r>
              <a:rPr lang="en-ZA" altLang="en-US" sz="2000" dirty="0"/>
              <a:t> op Ikamva </a:t>
            </a:r>
            <a:r>
              <a:rPr lang="en-ZA" altLang="en-US" sz="2000" dirty="0" err="1"/>
              <a:t>gedoen</a:t>
            </a:r>
            <a:r>
              <a:rPr lang="en-ZA" altLang="en-US" sz="2000" dirty="0"/>
              <a:t> word. 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en-ZA" altLang="en-US" sz="2000" dirty="0" err="1"/>
              <a:t>Geen</a:t>
            </a:r>
            <a:r>
              <a:rPr lang="en-ZA" altLang="en-US" sz="2000" dirty="0"/>
              <a:t> e-posse </a:t>
            </a:r>
            <a:r>
              <a:rPr lang="en-ZA" altLang="en-US" sz="2000" dirty="0" err="1"/>
              <a:t>sal</a:t>
            </a:r>
            <a:r>
              <a:rPr lang="en-ZA" altLang="en-US" sz="2000" dirty="0"/>
              <a:t> </a:t>
            </a:r>
            <a:r>
              <a:rPr lang="en-ZA" altLang="en-US" sz="2000" dirty="0" err="1"/>
              <a:t>aanvaar</a:t>
            </a:r>
            <a:r>
              <a:rPr lang="en-ZA" altLang="en-US" sz="2000" dirty="0"/>
              <a:t> word </a:t>
            </a:r>
            <a:r>
              <a:rPr lang="en-ZA" altLang="en-US" sz="2000" dirty="0" err="1"/>
              <a:t>nie</a:t>
            </a:r>
            <a:endParaRPr lang="en-ZA" altLang="en-US" sz="2000" dirty="0"/>
          </a:p>
          <a:p>
            <a:pPr eaLnBrk="1" hangingPunct="1">
              <a:lnSpc>
                <a:spcPct val="150000"/>
              </a:lnSpc>
              <a:defRPr/>
            </a:pPr>
            <a:r>
              <a:rPr lang="en-ZA" altLang="en-US" sz="2000" b="1" dirty="0" err="1">
                <a:solidFill>
                  <a:srgbClr val="FF0000"/>
                </a:solidFill>
              </a:rPr>
              <a:t>Sodra</a:t>
            </a:r>
            <a:r>
              <a:rPr lang="en-ZA" altLang="en-US" sz="2000" b="1" dirty="0">
                <a:solidFill>
                  <a:srgbClr val="FF0000"/>
                </a:solidFill>
              </a:rPr>
              <a:t> CAM-</a:t>
            </a:r>
            <a:r>
              <a:rPr lang="en-ZA" altLang="en-US" sz="2000" b="1" dirty="0" err="1">
                <a:solidFill>
                  <a:srgbClr val="FF0000"/>
                </a:solidFill>
              </a:rPr>
              <a:t>punte</a:t>
            </a:r>
            <a:r>
              <a:rPr lang="en-ZA" altLang="en-US" sz="2000" b="1" dirty="0">
                <a:solidFill>
                  <a:srgbClr val="FF0000"/>
                </a:solidFill>
              </a:rPr>
              <a:t> </a:t>
            </a:r>
            <a:r>
              <a:rPr lang="en-ZA" altLang="en-US" sz="2000" b="1" dirty="0" err="1">
                <a:solidFill>
                  <a:srgbClr val="FF0000"/>
                </a:solidFill>
              </a:rPr>
              <a:t>aangemeld</a:t>
            </a:r>
            <a:r>
              <a:rPr lang="en-ZA" altLang="en-US" sz="2000" b="1" dirty="0">
                <a:solidFill>
                  <a:srgbClr val="FF0000"/>
                </a:solidFill>
              </a:rPr>
              <a:t> is, </a:t>
            </a:r>
            <a:r>
              <a:rPr lang="en-ZA" altLang="en-US" sz="2000" b="1" dirty="0" err="1">
                <a:solidFill>
                  <a:srgbClr val="FF0000"/>
                </a:solidFill>
              </a:rPr>
              <a:t>sal</a:t>
            </a:r>
            <a:r>
              <a:rPr lang="en-ZA" altLang="en-US" sz="2000" b="1" dirty="0">
                <a:solidFill>
                  <a:srgbClr val="FF0000"/>
                </a:solidFill>
              </a:rPr>
              <a:t> </a:t>
            </a:r>
            <a:r>
              <a:rPr lang="en-ZA" altLang="en-US" sz="2000" b="1" dirty="0" err="1">
                <a:solidFill>
                  <a:srgbClr val="FF0000"/>
                </a:solidFill>
              </a:rPr>
              <a:t>geen</a:t>
            </a:r>
            <a:r>
              <a:rPr lang="en-ZA" altLang="en-US" sz="2000" b="1" dirty="0">
                <a:solidFill>
                  <a:srgbClr val="FF0000"/>
                </a:solidFill>
              </a:rPr>
              <a:t> </a:t>
            </a:r>
            <a:r>
              <a:rPr lang="en-ZA" altLang="en-US" sz="2000" b="1" dirty="0" err="1">
                <a:solidFill>
                  <a:srgbClr val="FF0000"/>
                </a:solidFill>
              </a:rPr>
              <a:t>voorleggings</a:t>
            </a:r>
            <a:r>
              <a:rPr lang="en-ZA" altLang="en-US" sz="2000" b="1" dirty="0">
                <a:solidFill>
                  <a:srgbClr val="FF0000"/>
                </a:solidFill>
              </a:rPr>
              <a:t> </a:t>
            </a:r>
            <a:r>
              <a:rPr lang="en-ZA" altLang="en-US" sz="2000" b="1" dirty="0" err="1">
                <a:solidFill>
                  <a:srgbClr val="FF0000"/>
                </a:solidFill>
              </a:rPr>
              <a:t>aanvaar</a:t>
            </a:r>
            <a:r>
              <a:rPr lang="en-ZA" altLang="en-US" sz="2000" b="1" dirty="0">
                <a:solidFill>
                  <a:srgbClr val="FF0000"/>
                </a:solidFill>
              </a:rPr>
              <a:t> word </a:t>
            </a:r>
            <a:r>
              <a:rPr lang="en-ZA" altLang="en-US" sz="2000" b="1" dirty="0" err="1">
                <a:solidFill>
                  <a:srgbClr val="FF0000"/>
                </a:solidFill>
              </a:rPr>
              <a:t>nie</a:t>
            </a:r>
            <a:r>
              <a:rPr lang="en-ZA" altLang="en-US" sz="2000" b="1" dirty="0">
                <a:solidFill>
                  <a:srgbClr val="FF0000"/>
                </a:solidFill>
              </a:rPr>
              <a:t>.</a:t>
            </a:r>
          </a:p>
          <a:p>
            <a:pPr eaLnBrk="1" hangingPunct="1">
              <a:lnSpc>
                <a:spcPct val="150000"/>
              </a:lnSpc>
              <a:defRPr/>
            </a:pPr>
            <a:endParaRPr lang="en-ZA" altLang="en-US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>
            <a:extLst>
              <a:ext uri="{FF2B5EF4-FFF2-40B4-BE49-F238E27FC236}">
                <a16:creationId xmlns:a16="http://schemas.microsoft.com/office/drawing/2014/main" id="{9242EDC1-FC39-4314-A132-90C5AEFA65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62100" y="465139"/>
            <a:ext cx="8229600" cy="5457825"/>
          </a:xfrm>
        </p:spPr>
        <p:txBody>
          <a:bodyPr/>
          <a:lstStyle/>
          <a:p>
            <a:pPr algn="ctr"/>
            <a:br>
              <a:rPr lang="en-ZA" altLang="en-US" b="1" dirty="0">
                <a:solidFill>
                  <a:srgbClr val="3333FF"/>
                </a:solidFill>
              </a:rPr>
            </a:br>
            <a:br>
              <a:rPr lang="en-ZA" altLang="en-US" b="1" dirty="0">
                <a:solidFill>
                  <a:srgbClr val="3333FF"/>
                </a:solidFill>
              </a:rPr>
            </a:br>
            <a:r>
              <a:rPr lang="en-ZA" altLang="en-US" sz="4400" b="1" dirty="0">
                <a:solidFill>
                  <a:srgbClr val="3333FF"/>
                </a:solidFill>
              </a:rPr>
              <a:t>Any questions?</a:t>
            </a:r>
            <a:br>
              <a:rPr lang="en-ZA" altLang="en-US" sz="4400" b="1" dirty="0">
                <a:solidFill>
                  <a:srgbClr val="3333FF"/>
                </a:solidFill>
              </a:rPr>
            </a:br>
            <a:br>
              <a:rPr lang="en-ZA" altLang="en-US" sz="4400" b="1" dirty="0">
                <a:solidFill>
                  <a:srgbClr val="3333FF"/>
                </a:solidFill>
              </a:rPr>
            </a:br>
            <a:r>
              <a:rPr lang="en-ZA" altLang="en-US" sz="4400" b="1" dirty="0" err="1">
                <a:solidFill>
                  <a:srgbClr val="C00000"/>
                </a:solidFill>
              </a:rPr>
              <a:t>Enige</a:t>
            </a:r>
            <a:r>
              <a:rPr lang="en-ZA" altLang="en-US" sz="4400" b="1" dirty="0">
                <a:solidFill>
                  <a:srgbClr val="C00000"/>
                </a:solidFill>
              </a:rPr>
              <a:t> </a:t>
            </a:r>
            <a:r>
              <a:rPr lang="en-ZA" altLang="en-US" sz="4400" b="1" dirty="0" err="1">
                <a:solidFill>
                  <a:srgbClr val="C00000"/>
                </a:solidFill>
              </a:rPr>
              <a:t>Vrae</a:t>
            </a:r>
            <a:r>
              <a:rPr lang="en-ZA" altLang="en-US" sz="4400" b="1" dirty="0">
                <a:solidFill>
                  <a:srgbClr val="C00000"/>
                </a:solidFill>
              </a:rPr>
              <a:t>?</a:t>
            </a:r>
            <a:br>
              <a:rPr lang="en-ZA" altLang="en-US" sz="4400" b="1" dirty="0">
                <a:solidFill>
                  <a:srgbClr val="C00000"/>
                </a:solidFill>
              </a:rPr>
            </a:br>
            <a:br>
              <a:rPr lang="en-ZA" altLang="en-US" sz="4400" b="1" dirty="0">
                <a:solidFill>
                  <a:srgbClr val="3333FF"/>
                </a:solidFill>
              </a:rPr>
            </a:br>
            <a:r>
              <a:rPr lang="en-ZA" altLang="en-US" sz="4400" b="1" dirty="0" err="1">
                <a:solidFill>
                  <a:srgbClr val="00B050"/>
                </a:solidFill>
              </a:rPr>
              <a:t>Akukho</a:t>
            </a:r>
            <a:r>
              <a:rPr lang="en-ZA" altLang="en-US" sz="4400" b="1" dirty="0">
                <a:solidFill>
                  <a:srgbClr val="00B050"/>
                </a:solidFill>
              </a:rPr>
              <a:t> </a:t>
            </a:r>
            <a:r>
              <a:rPr lang="en-ZA" altLang="en-US" sz="4400" b="1" dirty="0" err="1">
                <a:solidFill>
                  <a:srgbClr val="00B050"/>
                </a:solidFill>
              </a:rPr>
              <a:t>mibuzo</a:t>
            </a:r>
            <a:r>
              <a:rPr lang="en-ZA" altLang="en-US" sz="4400" b="1" dirty="0">
                <a:solidFill>
                  <a:srgbClr val="00B050"/>
                </a:solidFill>
              </a:rPr>
              <a:t>? </a:t>
            </a:r>
            <a:endParaRPr lang="en-ZA" altLang="en-US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>
            <a:extLst>
              <a:ext uri="{FF2B5EF4-FFF2-40B4-BE49-F238E27FC236}">
                <a16:creationId xmlns:a16="http://schemas.microsoft.com/office/drawing/2014/main" id="{9242EDC1-FC39-4314-A132-90C5AEFA65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90650" y="700087"/>
            <a:ext cx="8229600" cy="5457825"/>
          </a:xfrm>
        </p:spPr>
        <p:txBody>
          <a:bodyPr>
            <a:normAutofit/>
          </a:bodyPr>
          <a:lstStyle/>
          <a:p>
            <a:pPr algn="ctr"/>
            <a:br>
              <a:rPr lang="en-ZA" altLang="en-US" sz="4800" b="1" dirty="0">
                <a:solidFill>
                  <a:srgbClr val="3333FF"/>
                </a:solidFill>
              </a:rPr>
            </a:br>
            <a:r>
              <a:rPr lang="en-ZA" altLang="en-US" sz="4800" b="1" dirty="0" err="1">
                <a:solidFill>
                  <a:srgbClr val="3333FF"/>
                </a:solidFill>
              </a:rPr>
              <a:t>Enkosi</a:t>
            </a:r>
            <a:br>
              <a:rPr lang="en-ZA" altLang="en-US" sz="4800" dirty="0"/>
            </a:br>
            <a:r>
              <a:rPr lang="en-ZA" altLang="en-US" sz="4800" dirty="0"/>
              <a:t>&amp; </a:t>
            </a:r>
            <a:br>
              <a:rPr lang="en-ZA" altLang="en-US" sz="4800" dirty="0"/>
            </a:br>
            <a:r>
              <a:rPr lang="en-ZA" altLang="en-US" sz="4800" b="1" dirty="0">
                <a:solidFill>
                  <a:srgbClr val="00B050"/>
                </a:solidFill>
              </a:rPr>
              <a:t>Best wishes for this </a:t>
            </a:r>
            <a:r>
              <a:rPr lang="en-ZA" altLang="en-US" sz="4800" b="1" dirty="0" err="1">
                <a:solidFill>
                  <a:srgbClr val="C00000"/>
                </a:solidFill>
              </a:rPr>
              <a:t>akademiese</a:t>
            </a:r>
            <a:r>
              <a:rPr lang="en-ZA" altLang="en-US" sz="4800" b="1" dirty="0">
                <a:solidFill>
                  <a:srgbClr val="C00000"/>
                </a:solidFill>
              </a:rPr>
              <a:t> </a:t>
            </a:r>
            <a:r>
              <a:rPr lang="en-ZA" altLang="en-US" sz="4800" b="1" dirty="0" err="1">
                <a:solidFill>
                  <a:srgbClr val="C00000"/>
                </a:solidFill>
              </a:rPr>
              <a:t>jaar</a:t>
            </a:r>
            <a:r>
              <a:rPr lang="en-ZA" altLang="en-US" sz="4800" b="1" dirty="0">
                <a:solidFill>
                  <a:srgbClr val="C0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18807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CAB88-EBF1-428D-A78D-70B0A2E32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13418"/>
            <a:ext cx="8596668" cy="783771"/>
          </a:xfrm>
        </p:spPr>
        <p:txBody>
          <a:bodyPr>
            <a:normAutofit/>
          </a:bodyPr>
          <a:lstStyle/>
          <a:p>
            <a:pPr algn="ctr"/>
            <a:r>
              <a:rPr lang="en-ZA" b="1" dirty="0" err="1"/>
              <a:t>Kursusinligting</a:t>
            </a:r>
            <a:endParaRPr lang="en-ZA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65DB86-6AAC-4EB9-B838-D0D092BEB596}"/>
              </a:ext>
            </a:extLst>
          </p:cNvPr>
          <p:cNvSpPr txBox="1"/>
          <p:nvPr/>
        </p:nvSpPr>
        <p:spPr>
          <a:xfrm>
            <a:off x="2936411" y="1037829"/>
            <a:ext cx="4078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b="1" dirty="0" err="1">
                <a:solidFill>
                  <a:srgbClr val="002060"/>
                </a:solidFill>
              </a:rPr>
              <a:t>Weeklikse</a:t>
            </a:r>
            <a:r>
              <a:rPr lang="en-ZA" b="1" dirty="0">
                <a:solidFill>
                  <a:srgbClr val="002060"/>
                </a:solidFill>
              </a:rPr>
              <a:t> Rooster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BBB546F2-1E74-4804-AC00-432B3AF919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203791"/>
              </p:ext>
            </p:extLst>
          </p:nvPr>
        </p:nvGraphicFramePr>
        <p:xfrm>
          <a:off x="1442720" y="1592580"/>
          <a:ext cx="8493760" cy="5164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920">
                  <a:extLst>
                    <a:ext uri="{9D8B030D-6E8A-4147-A177-3AD203B41FA5}">
                      <a16:colId xmlns:a16="http://schemas.microsoft.com/office/drawing/2014/main" val="2913961526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2982284753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2223325043"/>
                    </a:ext>
                  </a:extLst>
                </a:gridCol>
                <a:gridCol w="1198880">
                  <a:extLst>
                    <a:ext uri="{9D8B030D-6E8A-4147-A177-3AD203B41FA5}">
                      <a16:colId xmlns:a16="http://schemas.microsoft.com/office/drawing/2014/main" val="357451539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83876387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60976627"/>
                    </a:ext>
                  </a:extLst>
                </a:gridCol>
                <a:gridCol w="1381760">
                  <a:extLst>
                    <a:ext uri="{9D8B030D-6E8A-4147-A177-3AD203B41FA5}">
                      <a16:colId xmlns:a16="http://schemas.microsoft.com/office/drawing/2014/main" val="1231069711"/>
                    </a:ext>
                  </a:extLst>
                </a:gridCol>
              </a:tblGrid>
              <a:tr h="411249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/>
                        <a:t>Tyd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/>
                        <a:t>Maandag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/>
                        <a:t>Dinsdag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/>
                        <a:t>Woensdag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/>
                        <a:t>Donderdag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 err="1"/>
                        <a:t>Vrydag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255952"/>
                  </a:ext>
                </a:extLst>
              </a:tr>
              <a:tr h="411249">
                <a:tc>
                  <a:txBody>
                    <a:bodyPr/>
                    <a:lstStyle/>
                    <a:p>
                      <a:r>
                        <a:rPr lang="en-Z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9:00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591225"/>
                  </a:ext>
                </a:extLst>
              </a:tr>
              <a:tr h="411249">
                <a:tc>
                  <a:txBody>
                    <a:bodyPr/>
                    <a:lstStyle/>
                    <a:p>
                      <a:r>
                        <a:rPr lang="en-Z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10:00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069029"/>
                  </a:ext>
                </a:extLst>
              </a:tr>
              <a:tr h="411249">
                <a:tc>
                  <a:txBody>
                    <a:bodyPr/>
                    <a:lstStyle/>
                    <a:p>
                      <a:r>
                        <a:rPr lang="en-Z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11:00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65882"/>
                  </a:ext>
                </a:extLst>
              </a:tr>
              <a:tr h="411249">
                <a:tc>
                  <a:txBody>
                    <a:bodyPr/>
                    <a:lstStyle/>
                    <a:p>
                      <a:r>
                        <a:rPr lang="en-Z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12:00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200" dirty="0" err="1"/>
                        <a:t>Weeklikse</a:t>
                      </a:r>
                      <a:r>
                        <a:rPr lang="en-ZA" sz="1200" dirty="0"/>
                        <a:t> </a:t>
                      </a:r>
                    </a:p>
                    <a:p>
                      <a:r>
                        <a:rPr lang="en-ZA" sz="1200" dirty="0" err="1"/>
                        <a:t>Lesing</a:t>
                      </a:r>
                      <a:endParaRPr lang="en-ZA" sz="1200" dirty="0"/>
                    </a:p>
                    <a:p>
                      <a:r>
                        <a:rPr lang="en-ZA" sz="1200" dirty="0" err="1"/>
                        <a:t>Aanlyn</a:t>
                      </a:r>
                      <a:endParaRPr lang="en-Z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200" dirty="0" err="1"/>
                        <a:t>Lesing</a:t>
                      </a:r>
                      <a:r>
                        <a:rPr lang="en-ZA" sz="1200" dirty="0"/>
                        <a:t> and </a:t>
                      </a:r>
                      <a:r>
                        <a:rPr lang="en-ZA" sz="1200" dirty="0" err="1"/>
                        <a:t>Tutoriaal</a:t>
                      </a:r>
                      <a:r>
                        <a:rPr lang="en-ZA" sz="1200" dirty="0"/>
                        <a:t> </a:t>
                      </a:r>
                      <a:r>
                        <a:rPr lang="en-ZA" sz="1200" dirty="0" err="1"/>
                        <a:t>Gepubliseer</a:t>
                      </a:r>
                      <a:endParaRPr lang="en-ZA" sz="1200" dirty="0"/>
                    </a:p>
                    <a:p>
                      <a:r>
                        <a:rPr lang="en-ZA" sz="1200" dirty="0"/>
                        <a:t>(</a:t>
                      </a:r>
                      <a:r>
                        <a:rPr lang="en-ZA" sz="1200" dirty="0" err="1"/>
                        <a:t>Tutoriale</a:t>
                      </a:r>
                      <a:r>
                        <a:rPr lang="en-ZA" sz="1200" dirty="0"/>
                        <a:t> TBA)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087985"/>
                  </a:ext>
                </a:extLst>
              </a:tr>
              <a:tr h="411249">
                <a:tc>
                  <a:txBody>
                    <a:bodyPr/>
                    <a:lstStyle/>
                    <a:p>
                      <a:r>
                        <a:rPr lang="en-Z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13:00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897529"/>
                  </a:ext>
                </a:extLst>
              </a:tr>
              <a:tr h="411249">
                <a:tc>
                  <a:txBody>
                    <a:bodyPr/>
                    <a:lstStyle/>
                    <a:p>
                      <a:r>
                        <a:rPr lang="en-ZA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14:00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607429"/>
                  </a:ext>
                </a:extLst>
              </a:tr>
              <a:tr h="411249">
                <a:tc>
                  <a:txBody>
                    <a:bodyPr/>
                    <a:lstStyle/>
                    <a:p>
                      <a:r>
                        <a:rPr lang="en-ZA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15:00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0268989"/>
                  </a:ext>
                </a:extLst>
              </a:tr>
              <a:tr h="411249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16:00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930504"/>
                  </a:ext>
                </a:extLst>
              </a:tr>
              <a:tr h="411249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9836380"/>
                  </a:ext>
                </a:extLst>
              </a:tr>
              <a:tr h="411249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00:00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200" dirty="0" err="1"/>
                        <a:t>Inhandinging</a:t>
                      </a:r>
                      <a:r>
                        <a:rPr lang="en-ZA" sz="1200" dirty="0"/>
                        <a:t> </a:t>
                      </a:r>
                      <a:r>
                        <a:rPr lang="en-ZA" sz="1200" dirty="0" err="1"/>
                        <a:t>verskuldig</a:t>
                      </a:r>
                      <a:r>
                        <a:rPr lang="en-ZA" sz="1200" dirty="0"/>
                        <a:t> om  11:59 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087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235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CAB88-EBF1-428D-A78D-70B0A2E32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382" y="334554"/>
            <a:ext cx="8596668" cy="783771"/>
          </a:xfrm>
        </p:spPr>
        <p:txBody>
          <a:bodyPr/>
          <a:lstStyle/>
          <a:p>
            <a:pPr algn="ctr"/>
            <a:r>
              <a:rPr lang="en-ZA" b="1" dirty="0" err="1"/>
              <a:t>Kursusinligting</a:t>
            </a:r>
            <a:endParaRPr lang="en-ZA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65DB86-6AAC-4EB9-B838-D0D092BEB596}"/>
              </a:ext>
            </a:extLst>
          </p:cNvPr>
          <p:cNvSpPr txBox="1"/>
          <p:nvPr/>
        </p:nvSpPr>
        <p:spPr>
          <a:xfrm>
            <a:off x="2880459" y="1205468"/>
            <a:ext cx="4078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b="1" dirty="0" err="1">
                <a:solidFill>
                  <a:srgbClr val="002060"/>
                </a:solidFill>
              </a:rPr>
              <a:t>Tutoriaal</a:t>
            </a:r>
            <a:r>
              <a:rPr lang="en-ZA" b="1" dirty="0">
                <a:solidFill>
                  <a:srgbClr val="002060"/>
                </a:solidFill>
              </a:rPr>
              <a:t> Datums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9CD8F7A-575E-421C-AF9F-02676274F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140422"/>
              </p:ext>
            </p:extLst>
          </p:nvPr>
        </p:nvGraphicFramePr>
        <p:xfrm>
          <a:off x="1090050" y="1661943"/>
          <a:ext cx="8128000" cy="451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69969248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9108421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19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Tut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dirty="0"/>
                        <a:t>Week van 07-11 </a:t>
                      </a:r>
                      <a:r>
                        <a:rPr lang="en-ZA" dirty="0" err="1"/>
                        <a:t>Maart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71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215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Tut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/>
                        <a:t>Week van 22-25 </a:t>
                      </a:r>
                      <a:r>
                        <a:rPr lang="en-ZA" dirty="0" err="1"/>
                        <a:t>Maart</a:t>
                      </a:r>
                      <a:endParaRPr lang="en-ZA" dirty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6944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631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Tut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/>
                        <a:t>Week van 11-14 April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829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97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Tut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/>
                        <a:t>Week van 25-29 April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038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040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ZA" dirty="0"/>
                        <a:t>Tut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dirty="0"/>
                        <a:t>Week van 09-13 Mei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053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115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CAB88-EBF1-428D-A78D-70B0A2E32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3771"/>
          </a:xfrm>
        </p:spPr>
        <p:txBody>
          <a:bodyPr/>
          <a:lstStyle/>
          <a:p>
            <a:pPr algn="ctr"/>
            <a:r>
              <a:rPr lang="en-ZA" b="1" dirty="0" err="1"/>
              <a:t>Kursusinligting</a:t>
            </a:r>
            <a:endParaRPr lang="en-ZA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65DB86-6AAC-4EB9-B838-D0D092BEB596}"/>
              </a:ext>
            </a:extLst>
          </p:cNvPr>
          <p:cNvSpPr txBox="1"/>
          <p:nvPr/>
        </p:nvSpPr>
        <p:spPr>
          <a:xfrm>
            <a:off x="2880459" y="1490674"/>
            <a:ext cx="4078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b="1" dirty="0" err="1">
                <a:solidFill>
                  <a:srgbClr val="002060"/>
                </a:solidFill>
              </a:rPr>
              <a:t>Assesseringskedule</a:t>
            </a:r>
            <a:endParaRPr lang="en-ZA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9CD8F7A-575E-421C-AF9F-02676274F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857132"/>
              </p:ext>
            </p:extLst>
          </p:nvPr>
        </p:nvGraphicFramePr>
        <p:xfrm>
          <a:off x="1016000" y="2031275"/>
          <a:ext cx="8505371" cy="3186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6727">
                  <a:extLst>
                    <a:ext uri="{9D8B030D-6E8A-4147-A177-3AD203B41FA5}">
                      <a16:colId xmlns:a16="http://schemas.microsoft.com/office/drawing/2014/main" val="699692482"/>
                    </a:ext>
                  </a:extLst>
                </a:gridCol>
                <a:gridCol w="2216727">
                  <a:extLst>
                    <a:ext uri="{9D8B030D-6E8A-4147-A177-3AD203B41FA5}">
                      <a16:colId xmlns:a16="http://schemas.microsoft.com/office/drawing/2014/main" val="1109211645"/>
                    </a:ext>
                  </a:extLst>
                </a:gridCol>
                <a:gridCol w="1231515">
                  <a:extLst>
                    <a:ext uri="{9D8B030D-6E8A-4147-A177-3AD203B41FA5}">
                      <a16:colId xmlns:a16="http://schemas.microsoft.com/office/drawing/2014/main" val="2910842150"/>
                    </a:ext>
                  </a:extLst>
                </a:gridCol>
                <a:gridCol w="1231515">
                  <a:extLst>
                    <a:ext uri="{9D8B030D-6E8A-4147-A177-3AD203B41FA5}">
                      <a16:colId xmlns:a16="http://schemas.microsoft.com/office/drawing/2014/main" val="2109949685"/>
                    </a:ext>
                  </a:extLst>
                </a:gridCol>
                <a:gridCol w="1608887">
                  <a:extLst>
                    <a:ext uri="{9D8B030D-6E8A-4147-A177-3AD203B41FA5}">
                      <a16:colId xmlns:a16="http://schemas.microsoft.com/office/drawing/2014/main" val="6680266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/>
                        <a:t>PUNTE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ZA" sz="1400" dirty="0"/>
                        <a:t>GEWIG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19574"/>
                  </a:ext>
                </a:extLst>
              </a:tr>
              <a:tr h="326571">
                <a:tc>
                  <a:txBody>
                    <a:bodyPr/>
                    <a:lstStyle/>
                    <a:p>
                      <a:pPr marL="800100" marR="0" lvl="1" indent="-342900"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endParaRPr lang="en-US" sz="1050" dirty="0">
                        <a:effectLst/>
                        <a:latin typeface="Arial" panose="020B0604020202020204"/>
                        <a:cs typeface="Times New Roman" panose="02020603050405020304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800100" marR="0" lvl="1" indent="-342900" algn="l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endParaRPr lang="en-US" sz="1050" dirty="0">
                        <a:effectLst/>
                        <a:latin typeface="Arial" panose="020B0604020202020204"/>
                        <a:cs typeface="Times New Roman" panose="02020603050405020304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 sz="1400" b="1" dirty="0"/>
                        <a:t>     % CAM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ZA" sz="1400" b="1" dirty="0"/>
                        <a:t>% FINALE PUNT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71232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endParaRPr lang="en-ZA" sz="2000" b="1" dirty="0"/>
                    </a:p>
                    <a:p>
                      <a:endParaRPr lang="en-ZA" sz="2000" b="1" dirty="0"/>
                    </a:p>
                    <a:p>
                      <a:r>
                        <a:rPr lang="en-ZA" sz="2000" b="1" dirty="0" err="1">
                          <a:solidFill>
                            <a:srgbClr val="FF0000"/>
                          </a:solidFill>
                        </a:rPr>
                        <a:t>Kursuswerk</a:t>
                      </a:r>
                      <a:endParaRPr lang="en-ZA" sz="2000" b="1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ZA" sz="2000" b="1" dirty="0">
                          <a:solidFill>
                            <a:srgbClr val="FF0000"/>
                          </a:solidFill>
                        </a:rPr>
                        <a:t> (take)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Tutoriale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       (x 5)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10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10%</a:t>
                      </a:r>
                    </a:p>
                  </a:txBody>
                  <a:tcPr marL="68585" marR="68585" marT="0" marB="0"/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dirty="0">
                          <a:solidFill>
                            <a:srgbClr val="FF0000"/>
                          </a:solidFill>
                        </a:rPr>
                        <a:t>     60%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982977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Mid-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termyn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toets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40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40%</a:t>
                      </a:r>
                    </a:p>
                  </a:txBody>
                  <a:tcPr marL="68585" marR="68585" marT="0" marB="0"/>
                </a:tc>
                <a:tc vMerge="1">
                  <a:txBody>
                    <a:bodyPr/>
                    <a:lstStyle/>
                    <a:p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9776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en-US" sz="16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Opstel</a:t>
                      </a: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1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30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20%</a:t>
                      </a:r>
                    </a:p>
                  </a:txBody>
                  <a:tcPr marL="68585" marR="68585" marT="0" marB="0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03858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ZA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Groot </a:t>
                      </a:r>
                      <a:r>
                        <a:rPr lang="en-US" sz="16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Opdrag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50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30%</a:t>
                      </a:r>
                    </a:p>
                  </a:txBody>
                  <a:tcPr marL="68585" marR="68585" marT="0" marB="0"/>
                </a:tc>
                <a:tc vMerge="1">
                  <a:txBody>
                    <a:bodyPr/>
                    <a:lstStyle/>
                    <a:p>
                      <a:endParaRPr lang="en-ZA" sz="105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040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sz="2000" b="1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b="1" dirty="0">
                          <a:solidFill>
                            <a:srgbClr val="FF0000"/>
                          </a:solidFill>
                        </a:rPr>
                        <a:t>Finale </a:t>
                      </a:r>
                      <a:r>
                        <a:rPr lang="en-ZA" sz="2000" b="1" dirty="0" err="1">
                          <a:solidFill>
                            <a:srgbClr val="FF0000"/>
                          </a:solidFill>
                        </a:rPr>
                        <a:t>Eksamen</a:t>
                      </a:r>
                      <a:endParaRPr lang="en-ZA" sz="2000" b="1" dirty="0">
                        <a:solidFill>
                          <a:srgbClr val="FF0000"/>
                        </a:solidFill>
                      </a:endParaRPr>
                    </a:p>
                    <a:p>
                      <a:endParaRPr lang="en-ZA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/>
                        <a:buChar char=""/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80</a:t>
                      </a: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5" marR="68585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/>
                        <a:t>     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000" dirty="0">
                          <a:solidFill>
                            <a:srgbClr val="FF0000"/>
                          </a:solidFill>
                        </a:rPr>
                        <a:t>     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295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505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80693-7902-4529-96F2-8E9A1EBD8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49918"/>
            <a:ext cx="8596668" cy="566057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 err="1"/>
              <a:t>Lesingskedule</a:t>
            </a:r>
            <a:endParaRPr lang="en-ZA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4EB9802-60CF-457A-8845-F603DA5FB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320256"/>
              </p:ext>
            </p:extLst>
          </p:nvPr>
        </p:nvGraphicFramePr>
        <p:xfrm>
          <a:off x="1280940" y="1012718"/>
          <a:ext cx="7993062" cy="5595364"/>
        </p:xfrm>
        <a:graphic>
          <a:graphicData uri="http://schemas.openxmlformats.org/drawingml/2006/table">
            <a:tbl>
              <a:tblPr/>
              <a:tblGrid>
                <a:gridCol w="79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7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3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9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44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5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Lesing</a:t>
                      </a:r>
                      <a:endParaRPr kumimoji="0" lang="en-US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Week</a:t>
                      </a:r>
                      <a:endParaRPr kumimoji="0" lang="en-US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Lesing</a:t>
                      </a: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onderwerp</a:t>
                      </a:r>
                      <a:endParaRPr kumimoji="0" lang="en-US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Aanslag</a:t>
                      </a:r>
                      <a:endParaRPr kumimoji="0" lang="en-US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Voorgeskrewe</a:t>
                      </a:r>
                      <a:r>
                        <a:rPr kumimoji="0" lang="en-US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lesings</a:t>
                      </a:r>
                      <a:endParaRPr kumimoji="0" lang="en-US" alt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9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14-18 Feb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nl-NL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Inleiding: Kursus 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nl-NL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administrasie, kursusoorsig, toestemmingsversoek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6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21-25 Feb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nl-NL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Meertaligheid en onlangse ontwikkelinge in Linguistiek.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Publiseer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Opstel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23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Februarie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Aronin &amp; Singleton (2012: 1-3); Kemp (2009:11-26, esp. 16-20); Dyers, 2015; McKinney 2017;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9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28 Feb-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04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Maart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Meertaligheid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raam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Reaksies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van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verskillende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historiese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eras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Brutt-Griffler, J. 2002.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05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07 – 11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Maart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nl-NL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Globaliseringsverwante faktore wat verantwoordelik is vir kontemporêre meertaligheid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Tut 1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Weber and Horner, 2011; Blommaert, 2010.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Heugh, 214.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05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14-18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Maart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tipologie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van die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samelewings-vwwltaligheid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Toets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voorbereiding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Termyn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Toets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     18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Maart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Dyers 2018, Dor, D. 2004, Makoni and Pennycook’s  (2007), Mansour (1993), Blommaert, Collins and Slembrouck (2005a &amp; b)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42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 Part I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21-25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Maart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Familie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individu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Meertaligheid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;  Romaine se </a:t>
                      </a:r>
                      <a:r>
                        <a:rPr kumimoji="0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tipologie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01600" indent="-17145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101600" marR="0" lvl="0" indent="-171450" algn="ctr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Tut 2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01600" marR="0" lvl="0" indent="-17145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01600" marR="0" lvl="0" indent="-171450" algn="ctr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Opstel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1  </a:t>
                      </a:r>
                      <a:r>
                        <a:rPr kumimoji="0" lang="en-US" alt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Indiening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01600" marR="0" lvl="0" indent="-171450" algn="ctr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22 March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Romaine, S. 1995 </a:t>
                      </a: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0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TERMYN  BREEK  (26 </a:t>
                      </a:r>
                      <a:r>
                        <a:rPr kumimoji="0" lang="en-US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Maart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- 03 April)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694" marR="54694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CE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5827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933F449-82A7-441C-B656-CAB33D5106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685218"/>
              </p:ext>
            </p:extLst>
          </p:nvPr>
        </p:nvGraphicFramePr>
        <p:xfrm>
          <a:off x="1711099" y="661727"/>
          <a:ext cx="7272337" cy="5300661"/>
        </p:xfrm>
        <a:graphic>
          <a:graphicData uri="http://schemas.openxmlformats.org/drawingml/2006/table">
            <a:tbl>
              <a:tblPr firstRow="1" firstCol="1" bandRow="1"/>
              <a:tblGrid>
                <a:gridCol w="748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7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70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8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69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6788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Lesing</a:t>
                      </a:r>
                      <a:endParaRPr lang="en-US" sz="1600" dirty="0">
                        <a:effectLst/>
                        <a:latin typeface="Arial" panose="020B060402020202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Datum</a:t>
                      </a:r>
                      <a:endParaRPr lang="en-US" sz="1600" dirty="0">
                        <a:effectLst/>
                        <a:latin typeface="Arial" panose="020B060402020202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Lesing</a:t>
                      </a:r>
                      <a:r>
                        <a:rPr lang="en-US" sz="1400" b="1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Onderwerp</a:t>
                      </a:r>
                      <a:endParaRPr lang="en-US" sz="1600" dirty="0">
                        <a:effectLst/>
                        <a:latin typeface="Arial" panose="020B060402020202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Aanslag</a:t>
                      </a:r>
                      <a:endParaRPr lang="en-US" sz="1600" dirty="0">
                        <a:effectLst/>
                        <a:latin typeface="Arial" panose="020B060402020202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Voorgeskrewe</a:t>
                      </a:r>
                      <a:r>
                        <a:rPr lang="en-US" sz="1400" b="1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400" b="1" dirty="0" err="1">
                          <a:effectLst/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Lesings</a:t>
                      </a:r>
                      <a:endParaRPr lang="en-US" sz="1600" dirty="0">
                        <a:effectLst/>
                        <a:latin typeface="Arial" panose="020B060402020202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6539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7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2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04-08 April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en-US" sz="60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en-US" sz="14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Translanguaging; </a:t>
                      </a: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en-US" sz="1400" dirty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Co-languaging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Groot </a:t>
                      </a:r>
                      <a:r>
                        <a:rPr lang="en-US" sz="1400" b="1" dirty="0" err="1">
                          <a:solidFill>
                            <a:srgbClr val="FF0000"/>
                          </a:solidFill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Opdrag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publiseer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  <a:p>
                      <a:pPr marL="43815" marR="0" indent="-112395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06 April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altLang="en-US" sz="140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  <a:sym typeface="+mn-ea"/>
                        </a:rPr>
                        <a:t>Hornberger &amp; Link, 2012; Lewis, G., Jones, B. and Baker, C. 2012; Banda, 2018; Van der Walt, C. 2013</a:t>
                      </a:r>
                      <a:endParaRPr lang="de-DE" altLang="en-US" sz="1400" dirty="0">
                        <a:ln>
                          <a:noFill/>
                        </a:ln>
                        <a:effectLst/>
                        <a:latin typeface="Calibri" panose="020F0502020204030204" pitchFamily="34" charset="0"/>
                        <a:ea typeface="Times New Roman" panose="02020603050405020304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189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8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11-14 April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Meertaligheid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en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Demokrasie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965" marR="0" indent="-100965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00" b="1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       </a:t>
                      </a:r>
                      <a:endParaRPr lang="en-US" sz="1100" b="1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100965" marR="0" indent="-100965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b="1" dirty="0">
                        <a:effectLst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  <a:p>
                      <a:pPr marL="100965" marR="0" indent="-100965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Tut 3</a:t>
                      </a:r>
                      <a:endParaRPr lang="en-US" sz="15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Stroud, 2014; Bamgbose, 2005;</a:t>
                      </a:r>
                      <a:endParaRPr lang="en-US" sz="160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2102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9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19-22 April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Inleiding tot taalbeleid; Oriënterings ten opsigte van taalbeleid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Shohamy, 2006; Spolsky, 2004; Cooper, 1989; Ruiz, 1984; Hult &amp; Hornberger 2016</a:t>
                      </a:r>
                      <a:endParaRPr lang="en-US" sz="160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5791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10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 pitchFamily="18" charset="0"/>
                      </a:endParaRPr>
                    </a:p>
                    <a:p>
                      <a:pPr hangingPunct="0"/>
                      <a:r>
                        <a:rPr lang="en-US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25-29 April 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Die uitdagings van meertaligheid in</a:t>
                      </a: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Post-koloniale state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Tut 4</a:t>
                      </a:r>
                      <a:endParaRPr lang="en-US" sz="15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1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Alidou 2007, Prah 2006, Ouane 2010</a:t>
                      </a:r>
                      <a:endParaRPr lang="en-US" sz="160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7680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11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 pitchFamily="18" charset="0"/>
                        </a:rPr>
                        <a:t>02-06 Mei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-2159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Meertaligheid in die Akademie: die LCS311-voorbeeld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815" marR="0" indent="-1143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b="1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43815" marR="0" indent="-1143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b="1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43815" marR="0" indent="-1143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b="1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43815" marR="0" indent="-1143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b="1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Groot </a:t>
                      </a:r>
                      <a:r>
                        <a:rPr lang="en-US" sz="1500" b="1" dirty="0" err="1">
                          <a:solidFill>
                            <a:srgbClr val="FF0000"/>
                          </a:solidFill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Opdrag</a:t>
                      </a: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 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  <a:p>
                      <a:pPr marL="0" marR="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   </a:t>
                      </a:r>
                      <a:r>
                        <a:rPr lang="en-US" sz="1500" dirty="0" err="1"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Indien</a:t>
                      </a:r>
                      <a:endParaRPr lang="en-US" sz="15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0000"/>
                          </a:solidFill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      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02 Mei</a:t>
                      </a:r>
                      <a:endParaRPr lang="en-US" sz="15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Antia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and Dyers 2016, 2017, 2019;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Antia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, Weldemichael, Dyers (in press for 2021)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572"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12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 pitchFamily="18" charset="0"/>
                        </a:rPr>
                        <a:t>16-20 Mei</a:t>
                      </a: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Kursusoorsig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en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eksamenvoorbereiding</a:t>
                      </a: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3815" marR="0" indent="-1143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1" dirty="0">
                        <a:effectLst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  <a:p>
                      <a:pPr marL="43815" marR="0" indent="-114300" algn="ctr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Tut 5</a:t>
                      </a:r>
                      <a:endParaRPr lang="en-US" sz="15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76" marR="6857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641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62C0B-E5F4-44E3-9FA4-6E744DD94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187" y="1124743"/>
            <a:ext cx="8137525" cy="4608513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en-ZA" sz="1200" dirty="0"/>
          </a:p>
          <a:p>
            <a:pPr marL="0" indent="0">
              <a:buNone/>
              <a:defRPr/>
            </a:pPr>
            <a:endParaRPr lang="en-ZA" sz="200" dirty="0"/>
          </a:p>
          <a:p>
            <a:pPr marL="457200" lvl="1" indent="0" algn="ctr">
              <a:buNone/>
              <a:defRPr/>
            </a:pPr>
            <a:endParaRPr lang="en-US" altLang="en-US" dirty="0"/>
          </a:p>
          <a:p>
            <a:pPr marL="68580" lvl="1" indent="0" algn="ctr">
              <a:buNone/>
              <a:defRPr/>
            </a:pPr>
            <a:r>
              <a:rPr lang="en-ZA" altLang="en-US" sz="4800" b="1" dirty="0">
                <a:solidFill>
                  <a:srgbClr val="0000CC"/>
                </a:solidFill>
              </a:rPr>
              <a:t>KURSUSOORSIG</a:t>
            </a:r>
          </a:p>
          <a:p>
            <a:pPr marL="68580" lvl="1" indent="0" algn="ctr">
              <a:buNone/>
              <a:defRPr/>
            </a:pPr>
            <a:r>
              <a:rPr lang="en-ZA" sz="11500" dirty="0">
                <a:sym typeface="Wingdings" panose="05000000000000000000" charset="0"/>
              </a:rPr>
              <a:t>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2E5DFAE9-1209-4A58-AE9E-2FCB9D10E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525" y="223838"/>
            <a:ext cx="6464300" cy="633412"/>
          </a:xfrm>
          <a:solidFill>
            <a:schemeClr val="bg1">
              <a:lumMod val="95000"/>
            </a:schemeClr>
          </a:solidFill>
          <a:ln>
            <a:solidFill>
              <a:schemeClr val="tx1"/>
            </a:solidFill>
            <a:miter lim="800000"/>
          </a:ln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altLang="en-US" sz="4000" dirty="0"/>
              <a:t>WAAROOR GAAN LCS 311?</a:t>
            </a:r>
            <a:endParaRPr lang="en-ZA" altLang="en-US" sz="4000" dirty="0"/>
          </a:p>
        </p:txBody>
      </p:sp>
      <p:grpSp>
        <p:nvGrpSpPr>
          <p:cNvPr id="40962" name="Group 2">
            <a:extLst>
              <a:ext uri="{FF2B5EF4-FFF2-40B4-BE49-F238E27FC236}">
                <a16:creationId xmlns:a16="http://schemas.microsoft.com/office/drawing/2014/main" id="{84C09CA2-AE7B-4CBF-B2CA-A468A8547405}"/>
              </a:ext>
            </a:extLst>
          </p:cNvPr>
          <p:cNvGrpSpPr>
            <a:grpSpLocks/>
          </p:cNvGrpSpPr>
          <p:nvPr/>
        </p:nvGrpSpPr>
        <p:grpSpPr bwMode="auto">
          <a:xfrm>
            <a:off x="1511300" y="1225551"/>
            <a:ext cx="9063038" cy="5059363"/>
            <a:chOff x="-316250" y="1271242"/>
            <a:chExt cx="9064041" cy="4636234"/>
          </a:xfrm>
        </p:grpSpPr>
        <p:sp>
          <p:nvSpPr>
            <p:cNvPr id="40963" name="TextBox 7">
              <a:extLst>
                <a:ext uri="{FF2B5EF4-FFF2-40B4-BE49-F238E27FC236}">
                  <a16:creationId xmlns:a16="http://schemas.microsoft.com/office/drawing/2014/main" id="{447DED9F-C304-4C02-ABFA-2E55992465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8484" y="2430557"/>
              <a:ext cx="1849642" cy="253833"/>
            </a:xfrm>
            <a:prstGeom prst="rect">
              <a:avLst/>
            </a:prstGeom>
            <a:noFill/>
            <a:ln w="127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en-US" sz="1200" b="1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word  </a:t>
              </a:r>
              <a:r>
                <a:rPr lang="en-US" altLang="en-US" sz="1200" b="1" dirty="0" err="1">
                  <a:solidFill>
                    <a:srgbClr val="000000"/>
                  </a:solidFill>
                  <a:latin typeface="Arial Narrow" panose="020B0606020202030204" pitchFamily="34" charset="0"/>
                </a:rPr>
                <a:t>anders</a:t>
              </a:r>
              <a:r>
                <a:rPr lang="en-US" altLang="en-US" sz="1200" b="1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r>
                <a:rPr lang="en-US" altLang="en-US" sz="1200" b="1" dirty="0" err="1">
                  <a:solidFill>
                    <a:srgbClr val="000000"/>
                  </a:solidFill>
                  <a:latin typeface="Arial Narrow" panose="020B0606020202030204" pitchFamily="34" charset="0"/>
                </a:rPr>
                <a:t>geragreer</a:t>
              </a:r>
              <a:r>
                <a:rPr lang="en-US" altLang="en-US" sz="1200" b="1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 in</a:t>
              </a:r>
            </a:p>
          </p:txBody>
        </p:sp>
        <p:grpSp>
          <p:nvGrpSpPr>
            <p:cNvPr id="40964" name="Group 107">
              <a:extLst>
                <a:ext uri="{FF2B5EF4-FFF2-40B4-BE49-F238E27FC236}">
                  <a16:creationId xmlns:a16="http://schemas.microsoft.com/office/drawing/2014/main" id="{BACFA47C-53CD-4F60-93FE-D319BB19C2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316250" y="1271242"/>
              <a:ext cx="9064041" cy="4636234"/>
              <a:chOff x="-276191" y="1313594"/>
              <a:chExt cx="9063796" cy="4634987"/>
            </a:xfrm>
          </p:grpSpPr>
          <p:cxnSp>
            <p:nvCxnSpPr>
              <p:cNvPr id="103" name="Straight Arrow Connector 102">
                <a:extLst>
                  <a:ext uri="{FF2B5EF4-FFF2-40B4-BE49-F238E27FC236}">
                    <a16:creationId xmlns:a16="http://schemas.microsoft.com/office/drawing/2014/main" id="{1032C47C-7584-4063-ACC0-F239AAC7D449}"/>
                  </a:ext>
                </a:extLst>
              </p:cNvPr>
              <p:cNvCxnSpPr/>
              <p:nvPr/>
            </p:nvCxnSpPr>
            <p:spPr>
              <a:xfrm flipH="1">
                <a:off x="1355895" y="3364216"/>
                <a:ext cx="1346313" cy="820249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966" name="TextBox 1">
                <a:extLst>
                  <a:ext uri="{FF2B5EF4-FFF2-40B4-BE49-F238E27FC236}">
                    <a16:creationId xmlns:a16="http://schemas.microsoft.com/office/drawing/2014/main" id="{768E0090-B437-4F59-8E46-5E3FEEF541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156297">
                <a:off x="2104740" y="1815838"/>
                <a:ext cx="1409236" cy="253765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en-US" sz="1200" b="1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 </a:t>
                </a:r>
                <a:r>
                  <a:rPr lang="en-US" altLang="en-US" sz="1200" b="1" dirty="0" err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vra</a:t>
                </a:r>
                <a:r>
                  <a:rPr lang="en-US" altLang="en-US" sz="1200" b="1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 </a:t>
                </a:r>
                <a:r>
                  <a:rPr lang="en-US" altLang="en-US" sz="1200" b="1" dirty="0" err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spesifieke</a:t>
                </a:r>
                <a:r>
                  <a:rPr lang="en-US" altLang="en-US" sz="1200" b="1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 </a:t>
                </a:r>
                <a:r>
                  <a:rPr lang="en-US" altLang="en-US" sz="1200" b="1" dirty="0" err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Vrae</a:t>
                </a:r>
                <a:endParaRPr lang="en-US" altLang="en-US" sz="1200" b="1" dirty="0">
                  <a:solidFill>
                    <a:srgbClr val="000000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967" name="TextBox 8">
                <a:extLst>
                  <a:ext uri="{FF2B5EF4-FFF2-40B4-BE49-F238E27FC236}">
                    <a16:creationId xmlns:a16="http://schemas.microsoft.com/office/drawing/2014/main" id="{DE45BCBB-58F2-49FC-A7B1-03E7F77130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1034490">
                <a:off x="946754" y="2702170"/>
                <a:ext cx="1471694" cy="239666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1100" b="1" dirty="0">
                    <a:solidFill>
                      <a:srgbClr val="000000"/>
                    </a:solidFill>
                  </a:rPr>
                  <a:t> het </a:t>
                </a:r>
                <a:r>
                  <a:rPr lang="en-US" altLang="en-US" sz="1100" b="1" dirty="0" err="1">
                    <a:solidFill>
                      <a:srgbClr val="000000"/>
                    </a:solidFill>
                  </a:rPr>
                  <a:t>uitdagings</a:t>
                </a:r>
                <a:r>
                  <a:rPr lang="en-US" altLang="en-US" sz="1100" b="1" dirty="0">
                    <a:solidFill>
                      <a:srgbClr val="000000"/>
                    </a:solidFill>
                  </a:rPr>
                  <a:t> in</a:t>
                </a:r>
                <a:endParaRPr lang="en-US" altLang="en-US" sz="1200" b="1" dirty="0">
                  <a:solidFill>
                    <a:srgbClr val="000000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968" name="TextBox 9">
                <a:extLst>
                  <a:ext uri="{FF2B5EF4-FFF2-40B4-BE49-F238E27FC236}">
                    <a16:creationId xmlns:a16="http://schemas.microsoft.com/office/drawing/2014/main" id="{7916C717-0B3E-452B-A2C0-9B3C72B3FA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9637245">
                <a:off x="1386005" y="3511205"/>
                <a:ext cx="1369821" cy="253765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en-US" sz="1200" b="1" dirty="0">
                    <a:solidFill>
                      <a:srgbClr val="000000"/>
                    </a:solidFill>
                  </a:rPr>
                  <a:t>word </a:t>
                </a:r>
                <a:r>
                  <a:rPr lang="en-US" altLang="en-US" sz="1200" b="1" dirty="0" err="1">
                    <a:solidFill>
                      <a:srgbClr val="000000"/>
                    </a:solidFill>
                  </a:rPr>
                  <a:t>bestuur</a:t>
                </a:r>
                <a:r>
                  <a:rPr lang="en-US" altLang="en-US" sz="1200" b="1" dirty="0">
                    <a:solidFill>
                      <a:srgbClr val="000000"/>
                    </a:solidFill>
                  </a:rPr>
                  <a:t> </a:t>
                </a:r>
                <a:r>
                  <a:rPr lang="en-US" altLang="en-US" sz="1200" b="1" dirty="0" err="1">
                    <a:solidFill>
                      <a:srgbClr val="000000"/>
                    </a:solidFill>
                  </a:rPr>
                  <a:t>deur</a:t>
                </a:r>
                <a:endParaRPr lang="en-US" altLang="en-US" sz="1200" b="1" dirty="0">
                  <a:solidFill>
                    <a:srgbClr val="00000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40969" name="TextBox 11">
                <a:extLst>
                  <a:ext uri="{FF2B5EF4-FFF2-40B4-BE49-F238E27FC236}">
                    <a16:creationId xmlns:a16="http://schemas.microsoft.com/office/drawing/2014/main" id="{5EAA72DB-4877-4DA0-976F-AEEE218F79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5400000">
                <a:off x="3467562" y="4488727"/>
                <a:ext cx="1080065" cy="277022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en-US" sz="1200" b="1" dirty="0" err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Vind</a:t>
                </a:r>
                <a:r>
                  <a:rPr lang="en-US" altLang="en-US" sz="1200" b="1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 </a:t>
                </a:r>
                <a:r>
                  <a:rPr lang="en-US" altLang="en-US" sz="1200" b="1" dirty="0" err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plaas</a:t>
                </a:r>
                <a:r>
                  <a:rPr lang="en-US" altLang="en-US" sz="1200" b="1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 in</a:t>
                </a:r>
                <a:endParaRPr lang="en-US" altLang="en-US" sz="1200" b="1" dirty="0">
                  <a:solidFill>
                    <a:srgbClr val="000000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970" name="TextBox 12">
                <a:extLst>
                  <a:ext uri="{FF2B5EF4-FFF2-40B4-BE49-F238E27FC236}">
                    <a16:creationId xmlns:a16="http://schemas.microsoft.com/office/drawing/2014/main" id="{5A2566FC-9EC6-4BC8-B361-40B361456D5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484080">
                <a:off x="5353777" y="4377642"/>
                <a:ext cx="593420" cy="253877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en-US" sz="1200" b="1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het </a:t>
                </a:r>
                <a:endParaRPr lang="en-US" altLang="en-US" sz="1200" b="1" dirty="0">
                  <a:solidFill>
                    <a:srgbClr val="000000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971" name="TextBox 13">
                <a:extLst>
                  <a:ext uri="{FF2B5EF4-FFF2-40B4-BE49-F238E27FC236}">
                    <a16:creationId xmlns:a16="http://schemas.microsoft.com/office/drawing/2014/main" id="{C71DE70A-5D00-4A1A-A4D7-C4CCDC0E41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160070">
                <a:off x="5033072" y="3388698"/>
                <a:ext cx="1884802" cy="239666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en-US" sz="1100" b="1" dirty="0">
                    <a:solidFill>
                      <a:srgbClr val="000000"/>
                    </a:solidFill>
                  </a:rPr>
                  <a:t> word </a:t>
                </a:r>
                <a:r>
                  <a:rPr lang="en-US" altLang="en-US" sz="1100" b="1" dirty="0" err="1">
                    <a:solidFill>
                      <a:srgbClr val="000000"/>
                    </a:solidFill>
                  </a:rPr>
                  <a:t>verduidelik</a:t>
                </a:r>
                <a:r>
                  <a:rPr lang="en-US" altLang="en-US" sz="1100" b="1" dirty="0">
                    <a:solidFill>
                      <a:srgbClr val="000000"/>
                    </a:solidFill>
                  </a:rPr>
                  <a:t> </a:t>
                </a:r>
                <a:r>
                  <a:rPr lang="en-US" altLang="en-US" sz="1100" b="1" dirty="0" err="1">
                    <a:solidFill>
                      <a:srgbClr val="000000"/>
                    </a:solidFill>
                  </a:rPr>
                  <a:t>deur</a:t>
                </a:r>
                <a:endParaRPr lang="en-US" altLang="en-US" sz="1200" b="1" dirty="0">
                  <a:solidFill>
                    <a:srgbClr val="000000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443C81F-3E49-446D-B76D-CB03013EE16C}"/>
                  </a:ext>
                </a:extLst>
              </p:cNvPr>
              <p:cNvSpPr txBox="1"/>
              <p:nvPr/>
            </p:nvSpPr>
            <p:spPr>
              <a:xfrm rot="20692373">
                <a:off x="3148333" y="5694071"/>
                <a:ext cx="2081386" cy="25451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prstClr val="black"/>
                    </a:solidFill>
                    <a:latin typeface="Arial Narrow" pitchFamily="34" charset="0"/>
                  </a:rPr>
                  <a:t>Families </a:t>
                </a:r>
                <a:r>
                  <a:rPr lang="en-US" sz="1200" b="1" dirty="0" err="1">
                    <a:solidFill>
                      <a:prstClr val="black"/>
                    </a:solidFill>
                    <a:latin typeface="Arial Narrow" pitchFamily="34" charset="0"/>
                  </a:rPr>
                  <a:t>en</a:t>
                </a:r>
                <a:r>
                  <a:rPr lang="en-US" sz="1200" b="1" dirty="0">
                    <a:solidFill>
                      <a:prstClr val="black"/>
                    </a:solidFill>
                    <a:latin typeface="Arial Narrow" pitchFamily="34" charset="0"/>
                  </a:rPr>
                  <a:t> </a:t>
                </a:r>
                <a:r>
                  <a:rPr lang="en-US" sz="1200" b="1" dirty="0" err="1">
                    <a:solidFill>
                      <a:prstClr val="black"/>
                    </a:solidFill>
                    <a:latin typeface="Arial Narrow" pitchFamily="34" charset="0"/>
                  </a:rPr>
                  <a:t>individue</a:t>
                </a:r>
                <a:endParaRPr lang="en-US" sz="1200" b="1" dirty="0">
                  <a:solidFill>
                    <a:prstClr val="black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88D7AFC-8D3F-4AD5-B557-A13A8FC6EF59}"/>
                  </a:ext>
                </a:extLst>
              </p:cNvPr>
              <p:cNvSpPr txBox="1"/>
              <p:nvPr/>
            </p:nvSpPr>
            <p:spPr>
              <a:xfrm rot="1918529">
                <a:off x="5952093" y="5192324"/>
                <a:ext cx="1166910" cy="261781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 err="1">
                    <a:solidFill>
                      <a:prstClr val="black"/>
                    </a:solidFill>
                    <a:latin typeface="Arial Narrow" pitchFamily="34" charset="0"/>
                  </a:rPr>
                  <a:t>Tipes</a:t>
                </a:r>
                <a:endParaRPr lang="en-US" sz="1200" b="1" dirty="0">
                  <a:solidFill>
                    <a:prstClr val="black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D6871A8-6BAE-4879-AD1C-070A1FD0CA1A}"/>
                  </a:ext>
                </a:extLst>
              </p:cNvPr>
              <p:cNvSpPr txBox="1"/>
              <p:nvPr/>
            </p:nvSpPr>
            <p:spPr>
              <a:xfrm rot="760428">
                <a:off x="6991992" y="3951770"/>
                <a:ext cx="1185962" cy="25160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 err="1">
                    <a:solidFill>
                      <a:prstClr val="black"/>
                    </a:solidFill>
                    <a:latin typeface="Arial Narrow" pitchFamily="34" charset="0"/>
                  </a:rPr>
                  <a:t>Faktore</a:t>
                </a:r>
                <a:endParaRPr lang="en-US" sz="1200" b="1" dirty="0">
                  <a:solidFill>
                    <a:prstClr val="black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82BB605-3CE7-4CBC-BE1B-38DBDC1C2D6A}"/>
                  </a:ext>
                </a:extLst>
              </p:cNvPr>
              <p:cNvSpPr txBox="1"/>
              <p:nvPr/>
            </p:nvSpPr>
            <p:spPr>
              <a:xfrm>
                <a:off x="6837992" y="2648680"/>
                <a:ext cx="1949613" cy="253055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 err="1">
                    <a:solidFill>
                      <a:prstClr val="black"/>
                    </a:solidFill>
                    <a:latin typeface="Arial Narrow" pitchFamily="34" charset="0"/>
                  </a:rPr>
                  <a:t>Verskillende</a:t>
                </a:r>
                <a:r>
                  <a:rPr lang="en-US" sz="1200" b="1" dirty="0">
                    <a:solidFill>
                      <a:prstClr val="black"/>
                    </a:solidFill>
                    <a:latin typeface="Arial Narrow" pitchFamily="34" charset="0"/>
                  </a:rPr>
                  <a:t> </a:t>
                </a:r>
                <a:r>
                  <a:rPr lang="en-US" sz="1200" b="1" dirty="0" err="1">
                    <a:solidFill>
                      <a:prstClr val="black"/>
                    </a:solidFill>
                    <a:latin typeface="Arial Narrow" pitchFamily="34" charset="0"/>
                  </a:rPr>
                  <a:t>historiese</a:t>
                </a:r>
                <a:r>
                  <a:rPr lang="en-US" sz="1200" b="1" dirty="0">
                    <a:solidFill>
                      <a:prstClr val="black"/>
                    </a:solidFill>
                    <a:latin typeface="Arial Narrow" pitchFamily="34" charset="0"/>
                  </a:rPr>
                  <a:t> eras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7E5C981-6A0D-42E8-A6B8-BE40F4B6D128}"/>
                  </a:ext>
                </a:extLst>
              </p:cNvPr>
              <p:cNvSpPr txBox="1"/>
              <p:nvPr/>
            </p:nvSpPr>
            <p:spPr>
              <a:xfrm rot="20511688">
                <a:off x="6317248" y="1313594"/>
                <a:ext cx="1897221" cy="26759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300" b="1" dirty="0" err="1">
                    <a:solidFill>
                      <a:prstClr val="black"/>
                    </a:solidFill>
                    <a:latin typeface="Arial Narrow" pitchFamily="34" charset="0"/>
                  </a:rPr>
                  <a:t>Onlangse</a:t>
                </a:r>
                <a:r>
                  <a:rPr lang="en-US" sz="1300" b="1" dirty="0">
                    <a:solidFill>
                      <a:prstClr val="black"/>
                    </a:solidFill>
                    <a:latin typeface="Arial Narrow" pitchFamily="34" charset="0"/>
                  </a:rPr>
                  <a:t> </a:t>
                </a:r>
                <a:r>
                  <a:rPr lang="en-US" sz="1300" b="1" dirty="0" err="1">
                    <a:solidFill>
                      <a:prstClr val="black"/>
                    </a:solidFill>
                    <a:latin typeface="Arial Narrow" pitchFamily="34" charset="0"/>
                  </a:rPr>
                  <a:t>ontwikkelings</a:t>
                </a:r>
                <a:endParaRPr lang="en-US" sz="1300" b="1" dirty="0">
                  <a:solidFill>
                    <a:prstClr val="black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3942F3F-F640-483D-B7C3-94FAE462B1FE}"/>
                  </a:ext>
                </a:extLst>
              </p:cNvPr>
              <p:cNvSpPr txBox="1"/>
              <p:nvPr/>
            </p:nvSpPr>
            <p:spPr>
              <a:xfrm rot="19615786">
                <a:off x="1174905" y="1415398"/>
                <a:ext cx="1760685" cy="253055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prstClr val="black"/>
                    </a:solidFill>
                    <a:latin typeface="Arial Narrow" pitchFamily="34" charset="0"/>
                  </a:rPr>
                  <a:t>In die </a:t>
                </a:r>
                <a:r>
                  <a:rPr lang="en-US" sz="1200" b="1" dirty="0" err="1">
                    <a:solidFill>
                      <a:prstClr val="black"/>
                    </a:solidFill>
                    <a:latin typeface="Arial Narrow" pitchFamily="34" charset="0"/>
                  </a:rPr>
                  <a:t>akademie</a:t>
                </a:r>
                <a:r>
                  <a:rPr lang="en-US" sz="1200" b="1" dirty="0">
                    <a:solidFill>
                      <a:prstClr val="black"/>
                    </a:solidFill>
                    <a:latin typeface="Arial Narrow" pitchFamily="34" charset="0"/>
                  </a:rPr>
                  <a:t> (HE)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277B314-4F81-4889-AD3C-A82B6EAED7F8}"/>
                  </a:ext>
                </a:extLst>
              </p:cNvPr>
              <p:cNvSpPr txBox="1"/>
              <p:nvPr/>
            </p:nvSpPr>
            <p:spPr>
              <a:xfrm rot="1120048">
                <a:off x="244553" y="4326130"/>
                <a:ext cx="1981366" cy="26786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300" b="1" dirty="0" err="1">
                    <a:solidFill>
                      <a:prstClr val="black"/>
                    </a:solidFill>
                    <a:latin typeface="Arial Narrow" pitchFamily="34" charset="0"/>
                  </a:rPr>
                  <a:t>taalbeleid</a:t>
                </a:r>
                <a:r>
                  <a:rPr lang="en-US" sz="1300" b="1" dirty="0">
                    <a:solidFill>
                      <a:prstClr val="black"/>
                    </a:solidFill>
                    <a:latin typeface="Arial Narrow" pitchFamily="34" charset="0"/>
                  </a:rPr>
                  <a:t>/</a:t>
                </a:r>
                <a:r>
                  <a:rPr lang="en-US" sz="1300" b="1" dirty="0" err="1">
                    <a:solidFill>
                      <a:prstClr val="black"/>
                    </a:solidFill>
                    <a:latin typeface="Arial Narrow" pitchFamily="34" charset="0"/>
                  </a:rPr>
                  <a:t>beplanning</a:t>
                </a:r>
                <a:endParaRPr lang="en-US" sz="1300" b="1" dirty="0">
                  <a:solidFill>
                    <a:prstClr val="black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40979" name="TextBox 21">
                <a:extLst>
                  <a:ext uri="{FF2B5EF4-FFF2-40B4-BE49-F238E27FC236}">
                    <a16:creationId xmlns:a16="http://schemas.microsoft.com/office/drawing/2014/main" id="{747E2037-4D52-49C8-95E5-7EA330404E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009932">
                <a:off x="-197539" y="4715734"/>
                <a:ext cx="1993083" cy="422941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en-US" sz="1200" b="1" dirty="0" err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Klassifiseerbaar</a:t>
                </a:r>
                <a:endParaRPr lang="en-US" altLang="en-US" sz="1200" b="1" dirty="0">
                  <a:solidFill>
                    <a:srgbClr val="000000"/>
                  </a:solidFill>
                  <a:latin typeface="Arial Narrow" panose="020B0606020202030204" pitchFamily="34" charset="0"/>
                </a:endParaRPr>
              </a:p>
              <a:p>
                <a:pPr algn="ctr"/>
                <a:r>
                  <a:rPr lang="en-US" altLang="en-US" sz="1200" b="1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 in </a:t>
                </a:r>
                <a:r>
                  <a:rPr lang="en-US" altLang="en-US" sz="1200" b="1" dirty="0" err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terme</a:t>
                </a:r>
                <a:r>
                  <a:rPr lang="en-US" altLang="en-US" sz="1200" b="1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 van 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D5A9C4C-38FC-4C70-8916-2550F24570CB}"/>
                  </a:ext>
                </a:extLst>
              </p:cNvPr>
              <p:cNvSpPr txBox="1"/>
              <p:nvPr/>
            </p:nvSpPr>
            <p:spPr>
              <a:xfrm rot="1218686">
                <a:off x="-276191" y="5506152"/>
                <a:ext cx="1459035" cy="39474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100" b="1" dirty="0" err="1">
                    <a:solidFill>
                      <a:prstClr val="black"/>
                    </a:solidFill>
                    <a:latin typeface="Arial Narrow" pitchFamily="34" charset="0"/>
                  </a:rPr>
                  <a:t>Oriënterings</a:t>
                </a:r>
                <a:r>
                  <a:rPr lang="en-US" sz="1100" b="1" dirty="0">
                    <a:solidFill>
                      <a:prstClr val="black"/>
                    </a:solidFill>
                    <a:latin typeface="Arial Narrow" pitchFamily="34" charset="0"/>
                  </a:rPr>
                  <a:t> </a:t>
                </a:r>
                <a:r>
                  <a:rPr lang="en-US" sz="1100" b="1" dirty="0" err="1">
                    <a:solidFill>
                      <a:prstClr val="black"/>
                    </a:solidFill>
                    <a:latin typeface="Arial Narrow" pitchFamily="34" charset="0"/>
                  </a:rPr>
                  <a:t>na</a:t>
                </a:r>
                <a:r>
                  <a:rPr lang="en-US" sz="1100" b="1" dirty="0">
                    <a:solidFill>
                      <a:prstClr val="black"/>
                    </a:solidFill>
                    <a:latin typeface="Arial Narrow" pitchFamily="34" charset="0"/>
                  </a:rPr>
                  <a:t> </a:t>
                </a:r>
              </a:p>
              <a:p>
                <a:pPr algn="ctr">
                  <a:defRPr/>
                </a:pPr>
                <a:r>
                  <a:rPr lang="en-US" sz="1100" b="1" dirty="0" err="1">
                    <a:solidFill>
                      <a:prstClr val="black"/>
                    </a:solidFill>
                    <a:latin typeface="Arial Narrow" pitchFamily="34" charset="0"/>
                  </a:rPr>
                  <a:t>Veeltaligheid</a:t>
                </a:r>
                <a:endParaRPr lang="en-US" sz="1100" b="1" dirty="0">
                  <a:solidFill>
                    <a:prstClr val="black"/>
                  </a:solidFill>
                  <a:latin typeface="Arial Narrow" pitchFamily="34" charset="0"/>
                </a:endParaRPr>
              </a:p>
            </p:txBody>
          </p:sp>
          <p:sp>
            <p:nvSpPr>
              <p:cNvPr id="40981" name="TextBox 6">
                <a:extLst>
                  <a:ext uri="{FF2B5EF4-FFF2-40B4-BE49-F238E27FC236}">
                    <a16:creationId xmlns:a16="http://schemas.microsoft.com/office/drawing/2014/main" id="{9349F993-1614-418D-A6AE-2903BD085B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20440887">
                <a:off x="4734212" y="1722137"/>
                <a:ext cx="1594321" cy="422941"/>
              </a:xfrm>
              <a:prstGeom prst="rect">
                <a:avLst/>
              </a:prstGeom>
              <a:noFill/>
              <a:ln w="12700">
                <a:solidFill>
                  <a:schemeClr val="bg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en-US" sz="1200" b="1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word </a:t>
                </a:r>
                <a:r>
                  <a:rPr lang="en-US" altLang="en-US" sz="1200" b="1" dirty="0" err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gevorm</a:t>
                </a:r>
                <a:r>
                  <a:rPr lang="en-US" altLang="en-US" sz="1200" b="1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 </a:t>
                </a:r>
                <a:r>
                  <a:rPr lang="en-US" altLang="en-US" sz="1200" b="1" dirty="0" err="1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deur</a:t>
                </a:r>
                <a:r>
                  <a:rPr lang="en-US" altLang="en-US" sz="1200" b="1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 </a:t>
                </a:r>
              </a:p>
              <a:p>
                <a:pPr algn="ctr"/>
                <a:endParaRPr lang="en-US" altLang="en-US" sz="1200" b="1" dirty="0">
                  <a:solidFill>
                    <a:srgbClr val="000000"/>
                  </a:solidFill>
                  <a:latin typeface="Arial Narrow" panose="020B0606020202030204" pitchFamily="34" charset="0"/>
                </a:endParaRPr>
              </a:p>
            </p:txBody>
          </p: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C8F55371-033E-4908-95C8-34CBBD550163}"/>
                  </a:ext>
                </a:extLst>
              </p:cNvPr>
              <p:cNvCxnSpPr/>
              <p:nvPr/>
            </p:nvCxnSpPr>
            <p:spPr>
              <a:xfrm flipV="1">
                <a:off x="4559738" y="1778983"/>
                <a:ext cx="1747984" cy="62827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BBCB4624-DA36-4826-B23B-AD9986D0E824}"/>
                  </a:ext>
                </a:extLst>
              </p:cNvPr>
              <p:cNvSpPr txBox="1"/>
              <p:nvPr/>
            </p:nvSpPr>
            <p:spPr>
              <a:xfrm rot="16511466">
                <a:off x="176799" y="2916378"/>
                <a:ext cx="929324" cy="292124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US" sz="1300" b="1" dirty="0" err="1">
                    <a:solidFill>
                      <a:prstClr val="white"/>
                    </a:solidFill>
                  </a:rPr>
                  <a:t>Opvoeding</a:t>
                </a:r>
                <a:endParaRPr lang="en-US" sz="1300" b="1" dirty="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10" name="Straight Arrow Connector 109">
                <a:extLst>
                  <a:ext uri="{FF2B5EF4-FFF2-40B4-BE49-F238E27FC236}">
                    <a16:creationId xmlns:a16="http://schemas.microsoft.com/office/drawing/2014/main" id="{BECD19A7-7EFD-4996-B647-F45E31604557}"/>
                  </a:ext>
                </a:extLst>
              </p:cNvPr>
              <p:cNvCxnSpPr/>
              <p:nvPr/>
            </p:nvCxnSpPr>
            <p:spPr>
              <a:xfrm>
                <a:off x="4535924" y="3783066"/>
                <a:ext cx="1492375" cy="123037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Arrow Connector 121">
                <a:extLst>
                  <a:ext uri="{FF2B5EF4-FFF2-40B4-BE49-F238E27FC236}">
                    <a16:creationId xmlns:a16="http://schemas.microsoft.com/office/drawing/2014/main" id="{3B4A27D0-E1FF-4B16-81C2-89F43F59AFBE}"/>
                  </a:ext>
                </a:extLst>
              </p:cNvPr>
              <p:cNvCxnSpPr>
                <a:cxnSpLocks/>
                <a:stCxn id="44" idx="6"/>
              </p:cNvCxnSpPr>
              <p:nvPr/>
            </p:nvCxnSpPr>
            <p:spPr>
              <a:xfrm flipH="1">
                <a:off x="851028" y="2826109"/>
                <a:ext cx="1848005" cy="237058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Arrow Connector 128">
                <a:extLst>
                  <a:ext uri="{FF2B5EF4-FFF2-40B4-BE49-F238E27FC236}">
                    <a16:creationId xmlns:a16="http://schemas.microsoft.com/office/drawing/2014/main" id="{5F6CBDDD-7C36-4DE4-9472-73869A9DCDB8}"/>
                  </a:ext>
                </a:extLst>
              </p:cNvPr>
              <p:cNvCxnSpPr>
                <a:cxnSpLocks/>
                <a:stCxn id="44" idx="4"/>
              </p:cNvCxnSpPr>
              <p:nvPr/>
            </p:nvCxnSpPr>
            <p:spPr>
              <a:xfrm flipH="1">
                <a:off x="2651404" y="3807790"/>
                <a:ext cx="482640" cy="1497972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F2912495-C28C-4CC2-B714-737F70A27CE5}"/>
              </a:ext>
            </a:extLst>
          </p:cNvPr>
          <p:cNvCxnSpPr>
            <a:cxnSpLocks/>
            <a:stCxn id="44" idx="4"/>
          </p:cNvCxnSpPr>
          <p:nvPr/>
        </p:nvCxnSpPr>
        <p:spPr bwMode="auto">
          <a:xfrm>
            <a:off x="5618164" y="4121151"/>
            <a:ext cx="65087" cy="19145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2FCF6749-6900-4AC3-B0EC-EB1DD09050A9}"/>
              </a:ext>
            </a:extLst>
          </p:cNvPr>
          <p:cNvSpPr txBox="1"/>
          <p:nvPr/>
        </p:nvSpPr>
        <p:spPr bwMode="auto">
          <a:xfrm rot="762428">
            <a:off x="3311526" y="5624341"/>
            <a:ext cx="1571625" cy="692497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300" b="1" dirty="0" err="1">
                <a:solidFill>
                  <a:prstClr val="black"/>
                </a:solidFill>
                <a:latin typeface="Arial Narrow" pitchFamily="34" charset="0"/>
              </a:rPr>
              <a:t>meervoud</a:t>
            </a:r>
            <a:r>
              <a:rPr lang="en-US" sz="1300" b="1" dirty="0">
                <a:solidFill>
                  <a:prstClr val="black"/>
                </a:solidFill>
                <a:latin typeface="Arial Narrow" pitchFamily="34" charset="0"/>
              </a:rPr>
              <a:t>, multi-</a:t>
            </a:r>
            <a:r>
              <a:rPr lang="en-US" sz="1300" b="1" dirty="0" err="1">
                <a:solidFill>
                  <a:prstClr val="black"/>
                </a:solidFill>
                <a:latin typeface="Arial Narrow" pitchFamily="34" charset="0"/>
              </a:rPr>
              <a:t>etnies</a:t>
            </a:r>
            <a:endParaRPr lang="en-US" sz="1300" b="1" dirty="0">
              <a:solidFill>
                <a:prstClr val="black"/>
              </a:solidFill>
              <a:latin typeface="Arial Narrow" pitchFamily="34" charset="0"/>
            </a:endParaRPr>
          </a:p>
          <a:p>
            <a:pPr algn="ctr">
              <a:defRPr/>
            </a:pPr>
            <a:r>
              <a:rPr lang="en-US" sz="1300" b="1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en-US" sz="1300" b="1" dirty="0" err="1">
                <a:solidFill>
                  <a:prstClr val="black"/>
                </a:solidFill>
                <a:latin typeface="Arial Narrow" pitchFamily="34" charset="0"/>
              </a:rPr>
              <a:t>demokrasie</a:t>
            </a:r>
            <a:endParaRPr lang="en-US" sz="1300" b="1" dirty="0">
              <a:solidFill>
                <a:prstClr val="black"/>
              </a:solidFill>
              <a:latin typeface="Arial Narrow" pitchFamily="34" charset="0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1F5C17CD-520B-4D1C-8058-0E0EF351CAAD}"/>
              </a:ext>
            </a:extLst>
          </p:cNvPr>
          <p:cNvCxnSpPr>
            <a:cxnSpLocks/>
            <a:stCxn id="44" idx="4"/>
          </p:cNvCxnSpPr>
          <p:nvPr/>
        </p:nvCxnSpPr>
        <p:spPr bwMode="auto">
          <a:xfrm flipV="1">
            <a:off x="6762751" y="2852739"/>
            <a:ext cx="1781175" cy="4762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10-Point Star 43">
            <a:extLst>
              <a:ext uri="{FF2B5EF4-FFF2-40B4-BE49-F238E27FC236}">
                <a16:creationId xmlns:a16="http://schemas.microsoft.com/office/drawing/2014/main" id="{44827E1C-D3FE-46E5-B913-76A76BDC5A16}"/>
              </a:ext>
            </a:extLst>
          </p:cNvPr>
          <p:cNvSpPr/>
          <p:nvPr/>
        </p:nvSpPr>
        <p:spPr>
          <a:xfrm>
            <a:off x="4486276" y="2220913"/>
            <a:ext cx="2276475" cy="1916112"/>
          </a:xfrm>
          <a:prstGeom prst="star10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en-US" sz="1700" dirty="0">
                <a:ln>
                  <a:solidFill>
                    <a:prstClr val="black"/>
                  </a:solidFill>
                </a:ln>
                <a:solidFill>
                  <a:srgbClr val="00B0F0"/>
                </a:solidFill>
              </a:rPr>
              <a:t>VEELTALIGHEID</a:t>
            </a:r>
          </a:p>
        </p:txBody>
      </p:sp>
      <p:sp>
        <p:nvSpPr>
          <p:cNvPr id="26" name="Down Arrow 25">
            <a:extLst>
              <a:ext uri="{FF2B5EF4-FFF2-40B4-BE49-F238E27FC236}">
                <a16:creationId xmlns:a16="http://schemas.microsoft.com/office/drawing/2014/main" id="{1D8F3023-5517-4C15-ACCF-5646EBDEAA95}"/>
              </a:ext>
            </a:extLst>
          </p:cNvPr>
          <p:cNvSpPr/>
          <p:nvPr/>
        </p:nvSpPr>
        <p:spPr>
          <a:xfrm>
            <a:off x="5421314" y="865189"/>
            <a:ext cx="414337" cy="1893887"/>
          </a:xfrm>
          <a:prstGeom prst="downArrow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ZA">
              <a:solidFill>
                <a:prstClr val="white"/>
              </a:solidFill>
            </a:endParaRP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487F3419-CB87-48B8-AE05-58988BCB256C}"/>
              </a:ext>
            </a:extLst>
          </p:cNvPr>
          <p:cNvCxnSpPr>
            <a:cxnSpLocks/>
            <a:stCxn id="44" idx="1"/>
          </p:cNvCxnSpPr>
          <p:nvPr/>
        </p:nvCxnSpPr>
        <p:spPr bwMode="auto">
          <a:xfrm>
            <a:off x="6762751" y="3475038"/>
            <a:ext cx="1997075" cy="6461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963BFDB1-6E12-46D9-87B0-C5C15DF48E24}"/>
              </a:ext>
            </a:extLst>
          </p:cNvPr>
          <p:cNvCxnSpPr>
            <a:cxnSpLocks/>
            <a:stCxn id="44" idx="7"/>
          </p:cNvCxnSpPr>
          <p:nvPr/>
        </p:nvCxnSpPr>
        <p:spPr bwMode="auto">
          <a:xfrm flipH="1" flipV="1">
            <a:off x="3902076" y="1687513"/>
            <a:ext cx="1019175" cy="7159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94" name="TextBox 13">
            <a:extLst>
              <a:ext uri="{FF2B5EF4-FFF2-40B4-BE49-F238E27FC236}">
                <a16:creationId xmlns:a16="http://schemas.microsoft.com/office/drawing/2014/main" id="{B77A1D94-8E2F-409F-9203-8EE7AD89B7D4}"/>
              </a:ext>
            </a:extLst>
          </p:cNvPr>
          <p:cNvSpPr txBox="1">
            <a:spLocks noChangeArrowheads="1"/>
          </p:cNvSpPr>
          <p:nvPr/>
        </p:nvSpPr>
        <p:spPr bwMode="auto">
          <a:xfrm rot="17486436">
            <a:off x="3767139" y="4617652"/>
            <a:ext cx="1266825" cy="276999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1100" b="1" dirty="0">
                <a:solidFill>
                  <a:srgbClr val="000000"/>
                </a:solidFill>
              </a:rPr>
              <a:t>   </a:t>
            </a:r>
            <a:r>
              <a:rPr lang="en-US" altLang="en-US" sz="1200" b="1" dirty="0">
                <a:solidFill>
                  <a:srgbClr val="000000"/>
                </a:solidFill>
                <a:latin typeface="Arial Narrow" panose="020B0606020202030204" pitchFamily="34" charset="0"/>
              </a:rPr>
              <a:t>is </a:t>
            </a:r>
            <a:r>
              <a:rPr lang="en-US" altLang="en-US" sz="1200" b="1" dirty="0" err="1">
                <a:solidFill>
                  <a:srgbClr val="000000"/>
                </a:solidFill>
                <a:latin typeface="Arial Narrow" panose="020B0606020202030204" pitchFamily="34" charset="0"/>
              </a:rPr>
              <a:t>belangrik</a:t>
            </a:r>
            <a:r>
              <a:rPr lang="en-US" altLang="en-US" sz="1200" b="1" dirty="0">
                <a:solidFill>
                  <a:srgbClr val="000000"/>
                </a:solidFill>
                <a:latin typeface="Arial Narrow" panose="020B0606020202030204" pitchFamily="34" charset="0"/>
              </a:rPr>
              <a:t> in</a:t>
            </a:r>
            <a:endParaRPr lang="en-US" altLang="en-US" sz="1200" b="1" dirty="0">
              <a:solidFill>
                <a:srgbClr val="0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592E4A99-A447-4A8D-AB94-0567F4F85108}"/>
              </a:ext>
            </a:extLst>
          </p:cNvPr>
          <p:cNvCxnSpPr>
            <a:cxnSpLocks/>
            <a:stCxn id="44" idx="7"/>
          </p:cNvCxnSpPr>
          <p:nvPr/>
        </p:nvCxnSpPr>
        <p:spPr bwMode="auto">
          <a:xfrm flipH="1">
            <a:off x="2320925" y="5373689"/>
            <a:ext cx="101600" cy="2952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DBE5E57-88C5-4969-97EE-937F607769BA}"/>
              </a:ext>
            </a:extLst>
          </p:cNvPr>
          <p:cNvCxnSpPr>
            <a:cxnSpLocks/>
            <a:stCxn id="44" idx="7"/>
          </p:cNvCxnSpPr>
          <p:nvPr/>
        </p:nvCxnSpPr>
        <p:spPr>
          <a:xfrm flipH="1">
            <a:off x="2640014" y="4868863"/>
            <a:ext cx="142875" cy="2159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280</TotalTime>
  <Words>1689</Words>
  <Application>Microsoft Office PowerPoint</Application>
  <PresentationFormat>Widescreen</PresentationFormat>
  <Paragraphs>421</Paragraphs>
  <Slides>23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Arial Narrow</vt:lpstr>
      <vt:lpstr>Calibri</vt:lpstr>
      <vt:lpstr>Symbol</vt:lpstr>
      <vt:lpstr>Times New Roman</vt:lpstr>
      <vt:lpstr>Trebuchet MS</vt:lpstr>
      <vt:lpstr>Wingdings</vt:lpstr>
      <vt:lpstr>Wingdings 3</vt:lpstr>
      <vt:lpstr>Facet</vt:lpstr>
      <vt:lpstr>LCS 311   Meertaligheid in die Samelewing en Opvoeding </vt:lpstr>
      <vt:lpstr>PowerPoint Presentation</vt:lpstr>
      <vt:lpstr>Kursusinligting</vt:lpstr>
      <vt:lpstr>Kursusinligting</vt:lpstr>
      <vt:lpstr>Kursusinligting</vt:lpstr>
      <vt:lpstr>Lesingskedule</vt:lpstr>
      <vt:lpstr>PowerPoint Presentation</vt:lpstr>
      <vt:lpstr>PowerPoint Presentation</vt:lpstr>
      <vt:lpstr>WAAROOR GAAN LCS 311?</vt:lpstr>
      <vt:lpstr>Lesing 2: Meertaligheid en onlangse ontwikkelinge in Linguistiek</vt:lpstr>
      <vt:lpstr>Lesing 3: Meertaligheid raam: Reaksies van    verskillende historiese eras </vt:lpstr>
      <vt:lpstr>Lesing 4: Globaliseringsverwante faktore wat verantwoordelik is vir kontemporêre meertaligheid </vt:lpstr>
      <vt:lpstr>Lesing 5: Vorme van meertaligheid</vt:lpstr>
      <vt:lpstr>Lesing 6 (Deel I): Familie en individuele meertaligheid</vt:lpstr>
      <vt:lpstr>Lesing 6 (Deel II): Translanguaging; Co-languaging</vt:lpstr>
      <vt:lpstr>Lesing 7: Meertaligheid en demokrasie</vt:lpstr>
      <vt:lpstr>Lesing 8: Bekendstelling van taalbeleide</vt:lpstr>
      <vt:lpstr>Lesing 9: Taalbeleid en die uitdagings van meertaligheid in onderwys in post-koloniale Afrika-state</vt:lpstr>
      <vt:lpstr>Lesing 10: Meertaligheid in die Akademie: die LCS311-voorbeeld </vt:lpstr>
      <vt:lpstr>Lesing 11: Eksamenvoorbereiding  </vt:lpstr>
      <vt:lpstr>NEEM KENNIS</vt:lpstr>
      <vt:lpstr>  Any questions?  Enige Vrae?  Akukho mibuzo? </vt:lpstr>
      <vt:lpstr> Enkosi &amp;  Best wishes for this akademiese jaar!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LCS 311   Meertaligheid in die Samelewing en Opvoeding </dc:title>
  <dc:creator>Geraldine Guene Lindole Hartman</dc:creator>
  <cp:lastModifiedBy>Geraldine Guene Lindole Hartman</cp:lastModifiedBy>
  <cp:revision>2</cp:revision>
  <dcterms:created xsi:type="dcterms:W3CDTF">2022-03-05T09:38:38Z</dcterms:created>
  <dcterms:modified xsi:type="dcterms:W3CDTF">2022-03-05T14:19:26Z</dcterms:modified>
</cp:coreProperties>
</file>